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12192000"/>
  <p:notesSz cx="6858000" cy="9144000"/>
  <p:embeddedFontLst>
    <p:embeddedFont>
      <p:font typeface="Mulish ExtraLight"/>
      <p:regular r:id="rId14"/>
      <p:bold r:id="rId15"/>
      <p:italic r:id="rId16"/>
      <p:boldItalic r:id="rId17"/>
    </p:embeddedFont>
    <p:embeddedFont>
      <p:font typeface="Mulish"/>
      <p:regular r:id="rId18"/>
      <p:bold r:id="rId19"/>
      <p:italic r:id="rId20"/>
      <p:boldItalic r:id="rId21"/>
    </p:embeddedFont>
    <p:embeddedFont>
      <p:font typeface="Mulish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38">
          <p15:clr>
            <a:srgbClr val="A4A3A4"/>
          </p15:clr>
        </p15:guide>
        <p15:guide id="2" pos="7242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3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B9A197-6CD1-40F9-80D3-BBC8D0D5685E}">
  <a:tblStyle styleId="{B9B9A197-6CD1-40F9-80D3-BBC8D0D568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8"/>
        <p:guide pos="7242"/>
        <p:guide pos="2160" orient="horz"/>
        <p:guide pos="3929" orient="horz"/>
        <p:guide pos="3840"/>
        <p:guide pos="39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-italic.fntdata"/><Relationship Id="rId11" Type="http://schemas.openxmlformats.org/officeDocument/2006/relationships/slide" Target="slides/slide4.xml"/><Relationship Id="rId22" Type="http://schemas.openxmlformats.org/officeDocument/2006/relationships/font" Target="fonts/MulishBlack-bold.fntdata"/><Relationship Id="rId10" Type="http://schemas.openxmlformats.org/officeDocument/2006/relationships/slide" Target="slides/slide3.xml"/><Relationship Id="rId21" Type="http://schemas.openxmlformats.org/officeDocument/2006/relationships/font" Target="fonts/Mulish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Mulish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MulishExtraLight-bold.fntdata"/><Relationship Id="rId14" Type="http://schemas.openxmlformats.org/officeDocument/2006/relationships/font" Target="fonts/MulishExtraLight-regular.fntdata"/><Relationship Id="rId17" Type="http://schemas.openxmlformats.org/officeDocument/2006/relationships/font" Target="fonts/MulishExtraLight-boldItalic.fntdata"/><Relationship Id="rId16" Type="http://schemas.openxmlformats.org/officeDocument/2006/relationships/font" Target="fonts/MulishExtraLigh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ulish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Mulish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eb1e7ba71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eb1e7ba71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3eb1e7ba71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b1e7ba7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eb1e7ba7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3eb1e7ba71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eb1e7ba71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eb1e7ba7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3eb1e7ba71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eb1e7ba71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eb1e7ba71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3eb1e7ba71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o + Gráfico">
  <p:cSld name="1_Texto + Gráfic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ulher com óculos de grau&#10;&#10;Descrição gerada automaticamente" id="102" name="Google Shape;102;p11"/>
          <p:cNvPicPr preferRelativeResize="0"/>
          <p:nvPr/>
        </p:nvPicPr>
        <p:blipFill rotWithShape="1">
          <a:blip r:embed="rId2">
            <a:alphaModFix/>
          </a:blip>
          <a:srcRect b="0" l="16173" r="22543" t="0"/>
          <a:stretch/>
        </p:blipFill>
        <p:spPr>
          <a:xfrm>
            <a:off x="5990492" y="0"/>
            <a:ext cx="62015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 txBox="1"/>
          <p:nvPr>
            <p:ph idx="3" type="body"/>
          </p:nvPr>
        </p:nvSpPr>
        <p:spPr>
          <a:xfrm>
            <a:off x="483476" y="6296300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">
  <p:cSld name="2_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0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492817">
            <a:off x="7874095" y="1892260"/>
            <a:ext cx="2800255" cy="280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1">
  <p:cSld name="1_Content 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61365" r="1705" t="0"/>
          <a:stretch/>
        </p:blipFill>
        <p:spPr>
          <a:xfrm>
            <a:off x="914400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ítulo">
  <p:cSld name="3_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2574" y="0"/>
            <a:ext cx="90868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276944" y="2646843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ítulo + tex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5722" y="2988146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5546484" y="2948820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22" y="1099396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4x1">
  <p:cSld name="Colunas 4x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685800" y="1141326"/>
            <a:ext cx="4286250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34" name="Google Shape;34;p7"/>
          <p:cNvGraphicFramePr/>
          <p:nvPr/>
        </p:nvGraphicFramePr>
        <p:xfrm>
          <a:off x="685800" y="2371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{B9B9A197-6CD1-40F9-80D3-BBC8D0D5685E}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737300">
                <a:tc>
                  <a:txBody>
                    <a:bodyPr/>
                    <a:lstStyle/>
                    <a:p>
                      <a:pPr indent="-2032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" name="Google Shape;35;p7"/>
          <p:cNvSpPr txBox="1"/>
          <p:nvPr>
            <p:ph idx="2" type="body"/>
          </p:nvPr>
        </p:nvSpPr>
        <p:spPr>
          <a:xfrm>
            <a:off x="8381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8381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3581400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5" type="body"/>
          </p:nvPr>
        </p:nvSpPr>
        <p:spPr>
          <a:xfrm>
            <a:off x="3581400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6" type="body"/>
          </p:nvPr>
        </p:nvSpPr>
        <p:spPr>
          <a:xfrm>
            <a:off x="6248400" y="3264728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7" type="body"/>
          </p:nvPr>
        </p:nvSpPr>
        <p:spPr>
          <a:xfrm>
            <a:off x="6248400" y="25336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8" type="body"/>
          </p:nvPr>
        </p:nvSpPr>
        <p:spPr>
          <a:xfrm>
            <a:off x="89915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9" type="body"/>
          </p:nvPr>
        </p:nvSpPr>
        <p:spPr>
          <a:xfrm>
            <a:off x="89915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3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4x6">
  <p:cSld name="Colunas 4x6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685800" y="915386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46" name="Google Shape;46;p8"/>
          <p:cNvGraphicFramePr/>
          <p:nvPr/>
        </p:nvGraphicFramePr>
        <p:xfrm>
          <a:off x="685800" y="2419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{B9B9A197-6CD1-40F9-80D3-BBC8D0D5685E}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-2032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" name="Google Shape;47;p8"/>
          <p:cNvSpPr txBox="1"/>
          <p:nvPr>
            <p:ph idx="2" type="body"/>
          </p:nvPr>
        </p:nvSpPr>
        <p:spPr>
          <a:xfrm>
            <a:off x="8382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8382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581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5" type="body"/>
          </p:nvPr>
        </p:nvSpPr>
        <p:spPr>
          <a:xfrm>
            <a:off x="6248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6" type="body"/>
          </p:nvPr>
        </p:nvSpPr>
        <p:spPr>
          <a:xfrm>
            <a:off x="8963023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7" type="body"/>
          </p:nvPr>
        </p:nvSpPr>
        <p:spPr>
          <a:xfrm>
            <a:off x="8382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8" type="body"/>
          </p:nvPr>
        </p:nvSpPr>
        <p:spPr>
          <a:xfrm>
            <a:off x="8381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9" type="body"/>
          </p:nvPr>
        </p:nvSpPr>
        <p:spPr>
          <a:xfrm>
            <a:off x="8381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3" type="body"/>
          </p:nvPr>
        </p:nvSpPr>
        <p:spPr>
          <a:xfrm>
            <a:off x="8381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4" type="body"/>
          </p:nvPr>
        </p:nvSpPr>
        <p:spPr>
          <a:xfrm>
            <a:off x="8381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5" type="body"/>
          </p:nvPr>
        </p:nvSpPr>
        <p:spPr>
          <a:xfrm>
            <a:off x="62484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6" type="body"/>
          </p:nvPr>
        </p:nvSpPr>
        <p:spPr>
          <a:xfrm>
            <a:off x="62484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7" type="body"/>
          </p:nvPr>
        </p:nvSpPr>
        <p:spPr>
          <a:xfrm>
            <a:off x="62483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8" type="body"/>
          </p:nvPr>
        </p:nvSpPr>
        <p:spPr>
          <a:xfrm>
            <a:off x="62483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9" type="body"/>
          </p:nvPr>
        </p:nvSpPr>
        <p:spPr>
          <a:xfrm>
            <a:off x="62483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0" type="body"/>
          </p:nvPr>
        </p:nvSpPr>
        <p:spPr>
          <a:xfrm>
            <a:off x="62483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1" type="body"/>
          </p:nvPr>
        </p:nvSpPr>
        <p:spPr>
          <a:xfrm>
            <a:off x="3581397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2" type="body"/>
          </p:nvPr>
        </p:nvSpPr>
        <p:spPr>
          <a:xfrm>
            <a:off x="3581397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3" type="body"/>
          </p:nvPr>
        </p:nvSpPr>
        <p:spPr>
          <a:xfrm>
            <a:off x="3581396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24" type="body"/>
          </p:nvPr>
        </p:nvSpPr>
        <p:spPr>
          <a:xfrm>
            <a:off x="3581395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25" type="body"/>
          </p:nvPr>
        </p:nvSpPr>
        <p:spPr>
          <a:xfrm>
            <a:off x="3581394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26" type="body"/>
          </p:nvPr>
        </p:nvSpPr>
        <p:spPr>
          <a:xfrm>
            <a:off x="3581393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27" type="body"/>
          </p:nvPr>
        </p:nvSpPr>
        <p:spPr>
          <a:xfrm>
            <a:off x="8953502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28" type="body"/>
          </p:nvPr>
        </p:nvSpPr>
        <p:spPr>
          <a:xfrm>
            <a:off x="8953502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29" type="body"/>
          </p:nvPr>
        </p:nvSpPr>
        <p:spPr>
          <a:xfrm>
            <a:off x="8953501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30" type="body"/>
          </p:nvPr>
        </p:nvSpPr>
        <p:spPr>
          <a:xfrm>
            <a:off x="8953500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31" type="body"/>
          </p:nvPr>
        </p:nvSpPr>
        <p:spPr>
          <a:xfrm>
            <a:off x="8953499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32" type="body"/>
          </p:nvPr>
        </p:nvSpPr>
        <p:spPr>
          <a:xfrm>
            <a:off x="8953498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33" type="body"/>
          </p:nvPr>
        </p:nvSpPr>
        <p:spPr>
          <a:xfrm>
            <a:off x="685800" y="1724236"/>
            <a:ext cx="8811126" cy="44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3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3x4">
  <p:cSld name="Colunas 3x4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762000" y="734411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761999" y="1587349"/>
            <a:ext cx="8494295" cy="44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80" name="Google Shape;80;p9"/>
          <p:cNvGraphicFramePr/>
          <p:nvPr/>
        </p:nvGraphicFramePr>
        <p:xfrm>
          <a:off x="762000" y="2238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{B9B9A197-6CD1-40F9-80D3-BBC8D0D5685E}</a:tableStyleId>
              </a:tblPr>
              <a:tblGrid>
                <a:gridCol w="3556000"/>
                <a:gridCol w="3556000"/>
                <a:gridCol w="3556000"/>
              </a:tblGrid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495801" y="2368479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990600" y="2500409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8003509" y="2368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4495801" y="3306304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990600" y="3438234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8" type="body"/>
          </p:nvPr>
        </p:nvSpPr>
        <p:spPr>
          <a:xfrm>
            <a:off x="8003509" y="3306303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9" type="body"/>
          </p:nvPr>
        </p:nvSpPr>
        <p:spPr>
          <a:xfrm>
            <a:off x="4505326" y="4240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3" type="body"/>
          </p:nvPr>
        </p:nvSpPr>
        <p:spPr>
          <a:xfrm>
            <a:off x="1000125" y="4372408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4" type="body"/>
          </p:nvPr>
        </p:nvSpPr>
        <p:spPr>
          <a:xfrm>
            <a:off x="8013034" y="4240477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5" type="body"/>
          </p:nvPr>
        </p:nvSpPr>
        <p:spPr>
          <a:xfrm>
            <a:off x="4505326" y="5174652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6" type="body"/>
          </p:nvPr>
        </p:nvSpPr>
        <p:spPr>
          <a:xfrm>
            <a:off x="1000125" y="5306582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7" type="body"/>
          </p:nvPr>
        </p:nvSpPr>
        <p:spPr>
          <a:xfrm>
            <a:off x="8013034" y="5174651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8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Gráfico">
  <p:cSld name="Texto + Gráfic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2" type="body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0"/>
          <p:cNvSpPr/>
          <p:nvPr>
            <p:ph idx="3" type="chart"/>
          </p:nvPr>
        </p:nvSpPr>
        <p:spPr>
          <a:xfrm>
            <a:off x="6276974" y="2134709"/>
            <a:ext cx="5324475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890"/>
            <a:ext cx="12192000" cy="68628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nome da empresa&#10;&#10;Descrição gerada automaticamente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9073" y="228830"/>
            <a:ext cx="1170887" cy="40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16151" y="266917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1584700" y="6564100"/>
            <a:ext cx="365600" cy="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87194" y="2611828"/>
            <a:ext cx="4759963" cy="163115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/>
        </p:nvSpPr>
        <p:spPr>
          <a:xfrm>
            <a:off x="3315933" y="3787439"/>
            <a:ext cx="5560120" cy="65661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67">
                <a:solidFill>
                  <a:schemeClr val="dk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AI-Assisted Software Engineering. </a:t>
            </a:r>
            <a:endParaRPr sz="2667">
              <a:solidFill>
                <a:schemeClr val="dk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11584700" y="6564100"/>
            <a:ext cx="365600" cy="5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16151" y="266917"/>
            <a:ext cx="365760" cy="3657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2322000" y="2087550"/>
            <a:ext cx="7548000" cy="268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5400"/>
              <a:t>COMPASS</a:t>
            </a:r>
            <a:endParaRPr sz="5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5400"/>
              <a:t>AWS x DevSecOps</a:t>
            </a:r>
            <a:endParaRPr sz="5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lang="pt-BR" sz="1400">
                <a:latin typeface="Mulish"/>
                <a:ea typeface="Mulish"/>
                <a:cs typeface="Mulish"/>
                <a:sym typeface="Mulish"/>
              </a:rPr>
              <a:t>Luiz Felipe Pires &amp; Igor Henrique Buzatto</a:t>
            </a:r>
            <a:endParaRPr b="0" sz="14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10237076" y="6474975"/>
            <a:ext cx="13032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967950" y="1503400"/>
            <a:ext cx="41100" cy="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232175" y="158150"/>
            <a:ext cx="100152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5400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rPr>
              <a:t>EXEMPLOS DE DISTRIBUIÇÕES LINUX</a:t>
            </a:r>
            <a:endParaRPr sz="5400">
              <a:solidFill>
                <a:schemeClr val="lt1"/>
              </a:solidFill>
              <a:latin typeface="Mulish Black"/>
              <a:ea typeface="Mulish Black"/>
              <a:cs typeface="Mulish Black"/>
              <a:sym typeface="Mulish Black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75" y="2049625"/>
            <a:ext cx="1785075" cy="20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788" y="2129700"/>
            <a:ext cx="2323300" cy="19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4450" y="2026325"/>
            <a:ext cx="1785075" cy="21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806213" y="4504650"/>
            <a:ext cx="34842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Criado em 1993;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Estabilidade e Segurança;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Usado para servidores e estações de trabalho;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Suporte a longo prazo;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42325" y="4504650"/>
            <a:ext cx="3594900" cy="21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Criado em 2004;</a:t>
            </a:r>
            <a:endParaRPr sz="18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Estabilidade e Segurança;</a:t>
            </a:r>
            <a:endParaRPr sz="18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Usado para servidores e estações de trabalho;</a:t>
            </a:r>
            <a:endParaRPr sz="18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8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Suporte a curto médio prazo;</a:t>
            </a:r>
            <a:endParaRPr sz="18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8165750" y="4504650"/>
            <a:ext cx="32745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Criado em 2006;</a:t>
            </a:r>
            <a:endParaRPr sz="17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Estabilidade e Segurança;</a:t>
            </a:r>
            <a:endParaRPr sz="17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Usado em ambientes corporativos;</a:t>
            </a:r>
            <a:endParaRPr sz="17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·</a:t>
            </a:r>
            <a:r>
              <a:rPr lang="pt-BR" sz="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         </a:t>
            </a:r>
            <a:r>
              <a:rPr lang="pt-BR" sz="1700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rPr>
              <a:t>Suporte a longo prazo;</a:t>
            </a:r>
            <a:endParaRPr sz="17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762000" y="2019175"/>
            <a:ext cx="10839300" cy="120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IP é o endereço de cada computador na rede. Ele pode ser fixo ou dinâmico. Existem dois tipos de IP’s, o IP </a:t>
            </a:r>
            <a:r>
              <a:rPr b="1" lang="pt-BR"/>
              <a:t>privado</a:t>
            </a:r>
            <a:r>
              <a:rPr lang="pt-BR"/>
              <a:t> e o IP </a:t>
            </a:r>
            <a:r>
              <a:rPr b="1" lang="pt-BR"/>
              <a:t>público</a:t>
            </a:r>
            <a:r>
              <a:rPr b="1" lang="pt-BR"/>
              <a:t>. </a:t>
            </a:r>
            <a:r>
              <a:rPr lang="pt-BR"/>
              <a:t>Ambos podem ser fixos, dependendo da necessidade de cada dispositivo.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695325" y="620725"/>
            <a:ext cx="10575900" cy="114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IP FIXO</a:t>
            </a:r>
            <a:endParaRPr/>
          </a:p>
        </p:txBody>
      </p:sp>
      <p:sp>
        <p:nvSpPr>
          <p:cNvPr id="137" name="Google Shape;137;p16"/>
          <p:cNvSpPr/>
          <p:nvPr>
            <p:ph idx="3" type="chart"/>
          </p:nvPr>
        </p:nvSpPr>
        <p:spPr>
          <a:xfrm>
            <a:off x="6096000" y="3124075"/>
            <a:ext cx="5505300" cy="22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O IP Público é o ip que nos permite acessar e ser acessado pela internet. É o endereço do access point que fica visível para a internet.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Neste caso alguns destes endereços precisam ser fixos, geralmente, direcionados para servidores que hospedam websites ou fornecem serviços de e-mail ou de FTP</a:t>
            </a:r>
            <a:endParaRPr sz="1800">
              <a:solidFill>
                <a:srgbClr val="FFFFF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38" name="Google Shape;138;p16"/>
          <p:cNvSpPr txBox="1"/>
          <p:nvPr>
            <p:ph idx="4" type="body"/>
          </p:nvPr>
        </p:nvSpPr>
        <p:spPr>
          <a:xfrm>
            <a:off x="10237076" y="6474975"/>
            <a:ext cx="13032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762000" y="3124075"/>
            <a:ext cx="5037900" cy="305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IP </a:t>
            </a:r>
            <a:r>
              <a:rPr b="1" lang="pt-BR"/>
              <a:t>privado</a:t>
            </a:r>
            <a:r>
              <a:rPr lang="pt-BR"/>
              <a:t> é o IP da rede interna, após passar pelo access point da residência, esse IP server para identificar cada dispositivo na rede.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Em alguns casos ele pode ser fixo, contendo determinado IP reservado para determinado dispositivo.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Geralmente há a necessidade de um IP fixo privado quando o dispositivo é um servidor, seja ele de arquivos ou sistema.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728700" y="2421975"/>
            <a:ext cx="10734600" cy="312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ls</a:t>
            </a:r>
            <a:r>
              <a:rPr lang="pt-BR" sz="1400"/>
              <a:t>: É o comando que faz a listagem dos arquivos e diretórios.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-l</a:t>
            </a:r>
            <a:r>
              <a:rPr lang="pt-BR" sz="1400"/>
              <a:t>: </a:t>
            </a:r>
            <a:r>
              <a:rPr lang="pt-BR" sz="1400"/>
              <a:t>Ativa a exibição de uma listagem longa, que incluem detalhes como permissões, proprietário, grupo, tamanho, data de modificação e nome do arquivo/diretório.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-a</a:t>
            </a:r>
            <a:r>
              <a:rPr lang="pt-BR" sz="1400"/>
              <a:t>: Faz com que o comando </a:t>
            </a:r>
            <a:r>
              <a:rPr b="1" lang="pt-BR" sz="1400"/>
              <a:t>ls</a:t>
            </a:r>
            <a:r>
              <a:rPr lang="pt-BR" sz="1400"/>
              <a:t> inclua na listagem os arquivos e diretórios ocultos, que começam com um ponto (por exemplo, </a:t>
            </a:r>
            <a:r>
              <a:rPr b="1" lang="pt-BR" sz="1400"/>
              <a:t>.ssh</a:t>
            </a:r>
            <a:r>
              <a:rPr lang="pt-BR" sz="1400"/>
              <a:t>, </a:t>
            </a:r>
            <a:r>
              <a:rPr b="1" lang="pt-BR" sz="1400"/>
              <a:t>.bashrc</a:t>
            </a:r>
            <a:r>
              <a:rPr lang="pt-BR" sz="1400"/>
              <a:t>, etc.).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Quando executado o comando </a:t>
            </a:r>
            <a:r>
              <a:rPr b="1" lang="pt-BR" sz="1400"/>
              <a:t>ls -la </a:t>
            </a:r>
            <a:r>
              <a:rPr lang="pt-BR" sz="1400"/>
              <a:t>em um diretório de seu Linux, ele listará todos os arquivos e diretórios, incluindo ocultos, com detalhes de permissões, proprietário, grupo, tamanho e data de modificação.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 txBox="1"/>
          <p:nvPr>
            <p:ph idx="2" type="body"/>
          </p:nvPr>
        </p:nvSpPr>
        <p:spPr>
          <a:xfrm>
            <a:off x="762000" y="1096350"/>
            <a:ext cx="10734600" cy="92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Mulish"/>
                <a:ea typeface="Mulish"/>
                <a:cs typeface="Mulish"/>
                <a:sym typeface="Mulish"/>
              </a:rPr>
              <a:t>COMANDO LS -LA </a:t>
            </a:r>
            <a:endParaRPr/>
          </a:p>
        </p:txBody>
      </p:sp>
      <p:sp>
        <p:nvSpPr>
          <p:cNvPr id="147" name="Google Shape;147;p17"/>
          <p:cNvSpPr txBox="1"/>
          <p:nvPr>
            <p:ph idx="4" type="body"/>
          </p:nvPr>
        </p:nvSpPr>
        <p:spPr>
          <a:xfrm>
            <a:off x="10237076" y="6474975"/>
            <a:ext cx="13032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762000" y="2179475"/>
            <a:ext cx="10110300" cy="33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 comando shutdown é um comando utilizado para desligar, reiniciar ou hibernar o computador. Para escolher a função desejada é necessário que o usuário especifique algumas opções. Por exemplo, o comando shutdown -r -f -t 0, possui algumas opções.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-f: Comando que força a reinicialização mesmo se houver processos em execução.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-r: Comando utilizado para a função de reinicialização do computador.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-t 0: Comando para especificar o tempo (em segundos) para a reinicialização do sistema.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Porém para que este comando funcione corretamente são necessários privilégios especiais do usuário, como ser sudo ou ser root.</a:t>
            </a:r>
            <a:endParaRPr/>
          </a:p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762000" y="798750"/>
            <a:ext cx="10110300" cy="92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COMANDO SHUTDOWN</a:t>
            </a:r>
            <a:endParaRPr/>
          </a:p>
        </p:txBody>
      </p:sp>
      <p:sp>
        <p:nvSpPr>
          <p:cNvPr id="155" name="Google Shape;155;p18"/>
          <p:cNvSpPr txBox="1"/>
          <p:nvPr>
            <p:ph idx="4" type="body"/>
          </p:nvPr>
        </p:nvSpPr>
        <p:spPr>
          <a:xfrm>
            <a:off x="10237076" y="6474975"/>
            <a:ext cx="13032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ndo Pre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