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ulish" pitchFamily="2" charset="0"/>
      <p:regular r:id="rId13"/>
      <p:bold r:id="rId14"/>
      <p:italic r:id="rId15"/>
      <p:boldItalic r:id="rId16"/>
    </p:embeddedFont>
    <p:embeddedFont>
      <p:font typeface="Mulish Black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B9A197-6CD1-40F9-80D3-BBC8D0D5685E}">
  <a:tblStyle styleId="{B9B9A197-6CD1-40F9-80D3-BBC8D0D568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0" y="65"/>
      </p:cViewPr>
      <p:guideLst>
        <p:guide pos="438"/>
        <p:guide pos="7242"/>
        <p:guide orient="horz" pos="2160"/>
        <p:guide orient="horz" pos="3929"/>
        <p:guide pos="3840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Henrique Buzatto" userId="cc7f79427dade4ab" providerId="LiveId" clId="{52134104-FFDE-4E0E-80BE-165835907363}"/>
    <pc:docChg chg="modSld">
      <pc:chgData name="Igor Henrique Buzatto" userId="cc7f79427dade4ab" providerId="LiveId" clId="{52134104-FFDE-4E0E-80BE-165835907363}" dt="2023-09-04T17:49:30.692" v="0" actId="2711"/>
      <pc:docMkLst>
        <pc:docMk/>
      </pc:docMkLst>
      <pc:sldChg chg="modSp mod">
        <pc:chgData name="Igor Henrique Buzatto" userId="cc7f79427dade4ab" providerId="LiveId" clId="{52134104-FFDE-4E0E-80BE-165835907363}" dt="2023-09-04T17:49:30.692" v="0" actId="2711"/>
        <pc:sldMkLst>
          <pc:docMk/>
          <pc:sldMk cId="0" sldId="261"/>
        </pc:sldMkLst>
        <pc:spChg chg="mod">
          <ac:chgData name="Igor Henrique Buzatto" userId="cc7f79427dade4ab" providerId="LiveId" clId="{52134104-FFDE-4E0E-80BE-165835907363}" dt="2023-09-04T17:49:30.692" v="0" actId="2711"/>
          <ac:spMkLst>
            <pc:docMk/>
            <pc:sldMk cId="0" sldId="261"/>
            <ac:spMk id="4" creationId="{2E5347F6-3777-4E3B-BE70-7A6E5E9355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b1e7ba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b1e7ba71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3eb1e7ba71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b1e7ba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b1e7ba7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3eb1e7ba7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b1e7ba7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b1e7ba7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3eb1e7ba71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b1e7ba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b1e7ba7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3eb1e7ba71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o + Gráfico">
  <p:cSld name="1_Texto + Gráfic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" name="Google Shape;102;p11" descr="Mulher com óculos de grau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6173" r="22543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>
            <a:spLocks noGrp="1"/>
          </p:cNvSpPr>
          <p:nvPr>
            <p:ph type="body" idx="3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">
  <p:cSld name="2_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1">
  <p:cSld name="1_Content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l="61365" r="1705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">
  <p:cSld name="3_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1">
  <p:cSld name="Colunas 4x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{B9B9A197-6CD1-40F9-80D3-BBC8D0D5685E}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5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6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7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8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9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3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6">
  <p:cSld name="Colunas 4x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{B9B9A197-6CD1-40F9-80D3-BBC8D0D5685E}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5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6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7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8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9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3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4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5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6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7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8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9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0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1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2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3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4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5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6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7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8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9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0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31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2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3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3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3x4">
  <p:cSld name="Colunas 3x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{B9B9A197-6CD1-40F9-80D3-BBC8D0D5685E}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+ Gráfico">
  <p:cSld name="Texto + Gráfic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>
            <a:spLocks noGrp="1"/>
          </p:cNvSpPr>
          <p:nvPr>
            <p:ph type="chart" idx="3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4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 descr="Logotipo, nome da empresa&#10;&#10;Descrição gerada automaticament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2322000" y="2087550"/>
            <a:ext cx="7548000" cy="268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 dirty="0"/>
              <a:t>COMPASS</a:t>
            </a:r>
            <a:endParaRPr sz="5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 dirty="0"/>
              <a:t>AWS x </a:t>
            </a:r>
            <a:r>
              <a:rPr lang="pt-BR" sz="5400" dirty="0" err="1"/>
              <a:t>DevSecOps</a:t>
            </a:r>
            <a:endParaRPr sz="5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 b="0" dirty="0">
                <a:latin typeface="Mulish"/>
                <a:ea typeface="Mulish"/>
                <a:cs typeface="Mulish"/>
                <a:sym typeface="Mulish"/>
              </a:rPr>
              <a:t>Igor Henrique Buzatto &amp; Luiz Felipe Pires</a:t>
            </a:r>
            <a:endParaRPr sz="1400" b="0" dirty="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10237076" y="6474975"/>
            <a:ext cx="1303200" cy="2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9864436" y="6474976"/>
            <a:ext cx="1675923" cy="2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sz="1100" b="0" i="0" dirty="0">
                <a:solidFill>
                  <a:srgbClr val="FFFFFF"/>
                </a:solidFill>
                <a:effectLst/>
                <a:latin typeface="Mulish" pitchFamily="2" charset="0"/>
                <a:ea typeface="Mulish" pitchFamily="2" charset="0"/>
                <a:cs typeface="Mulish" pitchFamily="2" charset="0"/>
              </a:rPr>
              <a:t>Classificação: Público</a:t>
            </a:r>
            <a:endParaRPr lang="pt-BR" sz="1100" dirty="0"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dirty="0"/>
          </a:p>
        </p:txBody>
      </p:sp>
      <p:sp>
        <p:nvSpPr>
          <p:cNvPr id="122" name="Google Shape;122;p15"/>
          <p:cNvSpPr txBox="1"/>
          <p:nvPr/>
        </p:nvSpPr>
        <p:spPr>
          <a:xfrm>
            <a:off x="967950" y="1503400"/>
            <a:ext cx="41100" cy="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232175" y="158150"/>
            <a:ext cx="10015200" cy="18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 dirty="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rPr>
              <a:t>EXEMPLOS DE DISTRIBUIÇÕES LINUX</a:t>
            </a:r>
            <a:endParaRPr sz="5400" dirty="0">
              <a:solidFill>
                <a:schemeClr val="lt1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75" y="2049625"/>
            <a:ext cx="1785075" cy="2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788" y="2129700"/>
            <a:ext cx="2323300" cy="1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4450" y="2026325"/>
            <a:ext cx="1785075" cy="21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806213" y="4504650"/>
            <a:ext cx="34842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Criado em 1993;</a:t>
            </a:r>
            <a:endParaRPr sz="18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8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Usado para servidores e estações de trabalho;</a:t>
            </a:r>
            <a:endParaRPr sz="18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Suporte a longo prazo;</a:t>
            </a:r>
            <a:endParaRPr sz="18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42325" y="4504650"/>
            <a:ext cx="35949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Criado em 2004;</a:t>
            </a:r>
            <a:endParaRPr sz="18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8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Usado para servidores e estações de trabalho;</a:t>
            </a:r>
            <a:endParaRPr sz="18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Suporte a curto médio prazo;</a:t>
            </a:r>
            <a:endParaRPr sz="18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165750" y="4504650"/>
            <a:ext cx="32745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Criado em 2006;</a:t>
            </a:r>
            <a:endParaRPr sz="17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7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Usado em ambientes corporativos;</a:t>
            </a:r>
            <a:endParaRPr sz="17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Suporte a longo prazo;</a:t>
            </a:r>
            <a:endParaRPr sz="17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62000" y="2019175"/>
            <a:ext cx="10839300" cy="120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IP é o endereço de cada computador na rede. Ele pode ser fixo ou dinâmico. Existem dois tipos de </a:t>
            </a:r>
            <a:r>
              <a:rPr lang="pt-BR" dirty="0" err="1"/>
              <a:t>IP’s</a:t>
            </a:r>
            <a:r>
              <a:rPr lang="pt-BR" dirty="0"/>
              <a:t>, o IP </a:t>
            </a:r>
            <a:r>
              <a:rPr lang="pt-BR" b="1" dirty="0"/>
              <a:t>privado</a:t>
            </a:r>
            <a:r>
              <a:rPr lang="pt-BR" dirty="0"/>
              <a:t> e o IP </a:t>
            </a:r>
            <a:r>
              <a:rPr lang="pt-BR" b="1" dirty="0"/>
              <a:t>público. </a:t>
            </a:r>
            <a:r>
              <a:rPr lang="pt-BR" dirty="0"/>
              <a:t>Ambos podem ser fixos, dependendo da necessidade de cada dispositivo.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695325" y="620725"/>
            <a:ext cx="10575900" cy="114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IP FIXO</a:t>
            </a:r>
            <a:endParaRPr dirty="0"/>
          </a:p>
        </p:txBody>
      </p:sp>
      <p:sp>
        <p:nvSpPr>
          <p:cNvPr id="137" name="Google Shape;137;p16"/>
          <p:cNvSpPr>
            <a:spLocks noGrp="1"/>
          </p:cNvSpPr>
          <p:nvPr>
            <p:ph type="chart" idx="3"/>
          </p:nvPr>
        </p:nvSpPr>
        <p:spPr>
          <a:xfrm>
            <a:off x="6096000" y="3124075"/>
            <a:ext cx="5505300" cy="22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O IP Público é o </a:t>
            </a:r>
            <a:r>
              <a:rPr lang="pt-BR" sz="1800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ip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que nos permite acessar e ser acessado pela internet. É o endereço do </a:t>
            </a:r>
            <a:r>
              <a:rPr lang="pt-BR" sz="1800" dirty="0" err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access</a:t>
            </a: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point que fica visível para a internet.</a:t>
            </a:r>
            <a:endParaRPr sz="1800" dirty="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Neste caso alguns destes endereços precisam ser fixos, geralmente, direcionados para servidores que hospedam websites ou fornecem serviços de e-mail ou de FTP</a:t>
            </a:r>
            <a:endParaRPr sz="18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4"/>
          </p:nvPr>
        </p:nvSpPr>
        <p:spPr>
          <a:xfrm>
            <a:off x="9953169" y="6341423"/>
            <a:ext cx="1648131" cy="1105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 sz="1100" b="0" i="0" dirty="0">
                <a:solidFill>
                  <a:srgbClr val="FFFFFF"/>
                </a:solidFill>
                <a:effectLst/>
                <a:latin typeface="Mulish" pitchFamily="2" charset="0"/>
                <a:ea typeface="Mulish" pitchFamily="2" charset="0"/>
                <a:cs typeface="Mulish" pitchFamily="2" charset="0"/>
              </a:rPr>
              <a:t>Classificação: Público</a:t>
            </a:r>
            <a:endParaRPr lang="pt-BR" sz="1100" dirty="0">
              <a:effectLst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762000" y="3124075"/>
            <a:ext cx="5037900" cy="305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IP </a:t>
            </a:r>
            <a:r>
              <a:rPr lang="pt-BR" b="1" dirty="0"/>
              <a:t>privado</a:t>
            </a:r>
            <a:r>
              <a:rPr lang="pt-BR" dirty="0"/>
              <a:t> é o IP da rede interna, após passar pelo </a:t>
            </a:r>
            <a:r>
              <a:rPr lang="pt-BR" dirty="0" err="1"/>
              <a:t>access</a:t>
            </a:r>
            <a:r>
              <a:rPr lang="pt-BR" dirty="0"/>
              <a:t> point da residência, esse IP server para identificar cada dispositivo na rede. 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Em alguns casos ele pode ser fixo, contendo determinado IP reservado para determinado dispositivo. 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Geralmente há a necessidade de um IP fixo privado quando o dispositivo é um servidor, seja ele de arquivos ou sistema.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728700" y="1493175"/>
            <a:ext cx="10734600" cy="31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 dirty="0" err="1"/>
              <a:t>ls</a:t>
            </a:r>
            <a:r>
              <a:rPr lang="pt-BR" sz="1400" dirty="0"/>
              <a:t>: É o comando que faz a listagem dos arquivos e diretórios.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 dirty="0"/>
              <a:t>-l</a:t>
            </a:r>
            <a:r>
              <a:rPr lang="pt-BR" sz="1400" dirty="0"/>
              <a:t>: Ativa a exibição de uma listagem longa, que incluem detalhes como permissões, proprietário, grupo, tamanho, data de modificação e nome do arquivo/diretório.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 dirty="0"/>
              <a:t>-a</a:t>
            </a:r>
            <a:r>
              <a:rPr lang="pt-BR" sz="1400" dirty="0"/>
              <a:t>: Faz com que o comando </a:t>
            </a:r>
            <a:r>
              <a:rPr lang="pt-BR" sz="1400" b="1" dirty="0" err="1"/>
              <a:t>ls</a:t>
            </a:r>
            <a:r>
              <a:rPr lang="pt-BR" sz="1400" dirty="0"/>
              <a:t> inclua na listagem os arquivos e diretórios ocultos, que começam com um ponto (por exemplo, </a:t>
            </a:r>
            <a:r>
              <a:rPr lang="pt-BR" sz="1400" b="1" dirty="0"/>
              <a:t>.</a:t>
            </a:r>
            <a:r>
              <a:rPr lang="pt-BR" sz="1400" b="1" dirty="0" err="1"/>
              <a:t>ssh</a:t>
            </a:r>
            <a:r>
              <a:rPr lang="pt-BR" sz="1400" dirty="0"/>
              <a:t>, </a:t>
            </a:r>
            <a:r>
              <a:rPr lang="pt-BR" sz="1400" b="1" dirty="0"/>
              <a:t>.</a:t>
            </a:r>
            <a:r>
              <a:rPr lang="pt-BR" sz="1400" b="1" dirty="0" err="1"/>
              <a:t>bashrc</a:t>
            </a:r>
            <a:r>
              <a:rPr lang="pt-BR" sz="1400" dirty="0"/>
              <a:t>, etc.).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Quando executado o comando </a:t>
            </a:r>
            <a:r>
              <a:rPr lang="pt-BR" sz="1400" b="1" dirty="0" err="1"/>
              <a:t>ls</a:t>
            </a:r>
            <a:r>
              <a:rPr lang="pt-BR" sz="1400" b="1" dirty="0"/>
              <a:t> -</a:t>
            </a:r>
            <a:r>
              <a:rPr lang="pt-BR" sz="1400" b="1" dirty="0" err="1"/>
              <a:t>la</a:t>
            </a:r>
            <a:r>
              <a:rPr lang="pt-BR" sz="1400" b="1" dirty="0"/>
              <a:t> </a:t>
            </a:r>
            <a:r>
              <a:rPr lang="pt-BR" sz="1400" dirty="0"/>
              <a:t>em um diretório de seu Linux, ele listará todos os arquivos e diretórios, incluindo ocultos, com detalhes de permissões, proprietário, grupo, tamanho e data de modificação.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2"/>
          </p:nvPr>
        </p:nvSpPr>
        <p:spPr>
          <a:xfrm>
            <a:off x="728700" y="570375"/>
            <a:ext cx="10734600" cy="92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latin typeface="Mulish"/>
                <a:ea typeface="Mulish"/>
                <a:cs typeface="Mulish"/>
                <a:sym typeface="Mulish"/>
              </a:rPr>
              <a:t>COMANDO LS -LA </a:t>
            </a:r>
            <a:endParaRPr dirty="0"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4"/>
          </p:nvPr>
        </p:nvSpPr>
        <p:spPr>
          <a:xfrm>
            <a:off x="10086108" y="6363855"/>
            <a:ext cx="1565003" cy="35098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 dirty="0"/>
              <a:t>Classificação: Público</a:t>
            </a:r>
            <a:endParaRPr sz="105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DA2C81-585D-4796-847A-6E053E011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7" b="25895"/>
          <a:stretch/>
        </p:blipFill>
        <p:spPr>
          <a:xfrm>
            <a:off x="1954845" y="3759200"/>
            <a:ext cx="8282309" cy="2096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762000" y="2298251"/>
            <a:ext cx="10110300" cy="334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O comando shutdown é um comando utilizado para desligar, reiniciar ou hibernar o computador. Para escolher a função desejada é necessário que o usuário especifique algumas opções. Por exemplo, o comando shutdown -r -f -t 0, possui algumas opções.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-f: Comando que força a reinicialização mesmo se houver processos em execução.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-r: Comando utilizado para a função de reinicialização do computador.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-t 0: Comando para especificar o tempo (em segundos) para a reinicialização do sistema.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Porém para que este comando funcione corretamente são necessários privilégios especiais do usuário, como ser </a:t>
            </a:r>
            <a:r>
              <a:rPr lang="pt-BR" dirty="0" err="1"/>
              <a:t>sudo</a:t>
            </a:r>
            <a:r>
              <a:rPr lang="pt-BR" dirty="0"/>
              <a:t> ou ser root.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762000" y="752149"/>
            <a:ext cx="10110300" cy="92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COMANDO SHUTDOWN</a:t>
            </a:r>
            <a:endParaRPr dirty="0"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4"/>
          </p:nvPr>
        </p:nvSpPr>
        <p:spPr>
          <a:xfrm>
            <a:off x="9919855" y="6308436"/>
            <a:ext cx="1620421" cy="397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 sz="1100" b="0" i="0" dirty="0">
                <a:solidFill>
                  <a:srgbClr val="FFFFFF"/>
                </a:solidFill>
                <a:effectLst/>
                <a:latin typeface="Mulish" pitchFamily="2" charset="0"/>
                <a:ea typeface="Mulish" pitchFamily="2" charset="0"/>
                <a:cs typeface="Mulish" pitchFamily="2" charset="0"/>
              </a:rPr>
              <a:t>Classificação: Público</a:t>
            </a:r>
            <a:endParaRPr lang="pt-BR" sz="1100" dirty="0">
              <a:effectLst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14">
            <a:extLst>
              <a:ext uri="{FF2B5EF4-FFF2-40B4-BE49-F238E27FC236}">
                <a16:creationId xmlns:a16="http://schemas.microsoft.com/office/drawing/2014/main" id="{2E5347F6-3777-4E3B-BE70-7A6E5E9355A8}"/>
              </a:ext>
            </a:extLst>
          </p:cNvPr>
          <p:cNvSpPr txBox="1">
            <a:spLocks/>
          </p:cNvSpPr>
          <p:nvPr/>
        </p:nvSpPr>
        <p:spPr>
          <a:xfrm>
            <a:off x="2322000" y="2318458"/>
            <a:ext cx="7548000" cy="31956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pt-BR" sz="5400" dirty="0">
                <a:solidFill>
                  <a:schemeClr val="bg1"/>
                </a:solidFill>
                <a:latin typeface="Mulish" pitchFamily="2" charset="0"/>
              </a:rPr>
              <a:t>OBRIGADO PELA ATENÇÃO</a:t>
            </a:r>
            <a:endParaRPr lang="pt-BR" dirty="0">
              <a:solidFill>
                <a:schemeClr val="bg1"/>
              </a:solidFill>
              <a:latin typeface="Mulish" pitchFamily="2" charset="0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518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Mulish</vt:lpstr>
      <vt:lpstr>Arial</vt:lpstr>
      <vt:lpstr>Noto Sans Symbols</vt:lpstr>
      <vt:lpstr>Mulish Black</vt:lpstr>
      <vt:lpstr>Fundo Preto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Henrique Buzatto</dc:creator>
  <cp:lastModifiedBy>Igor Henrique Buzatto</cp:lastModifiedBy>
  <cp:revision>3</cp:revision>
  <dcterms:modified xsi:type="dcterms:W3CDTF">2023-09-04T17:50:00Z</dcterms:modified>
</cp:coreProperties>
</file>