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A7EA6-D0B0-4FA8-A9C2-7B2218D33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469335-8025-42A7-A1B9-22AF46E69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A2E1BE-0490-49E9-B9CF-0375E24F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40F6-27C2-40B6-BB87-F41720AAABD7}" type="datetimeFigureOut">
              <a:rPr lang="pt-BR" smtClean="0"/>
              <a:t>18/12/2018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4711FC-FA3E-45B2-B0BA-538F734A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316B6D-6353-4D15-9F3C-2F9E2893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D641-7028-4D7A-AB6D-2795ED61AD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1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97BD2-55E8-4ED7-B0FE-D7B80EE7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046E97-DFF1-4418-A59A-FE34BE885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05AEE8-8825-4442-A00E-FFA0ADD93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40F6-27C2-40B6-BB87-F41720AAABD7}" type="datetimeFigureOut">
              <a:rPr lang="pt-BR" smtClean="0"/>
              <a:t>18/12/2018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16AD3D-E6D2-4EF6-BBE4-ABDA2986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545548-069B-4F54-B068-926A9A81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D641-7028-4D7A-AB6D-2795ED61AD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17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473432-C4E7-43EF-887B-E537897B8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EBACF0-AAEA-4159-8D6E-38118DC2D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8D9654-0CA0-4552-8E05-32C6A639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40F6-27C2-40B6-BB87-F41720AAABD7}" type="datetimeFigureOut">
              <a:rPr lang="pt-BR" smtClean="0"/>
              <a:t>18/12/2018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7BE6F5-F593-43DD-BF32-6CC876055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507430-AD13-4722-A628-BD79BBAA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D641-7028-4D7A-AB6D-2795ED61AD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00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282B3-65C0-4728-8DC5-EBC15B43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DA04D9-4D1B-4711-A641-104978CA6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1BD746-94F6-498A-A10D-03E504F60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40F6-27C2-40B6-BB87-F41720AAABD7}" type="datetimeFigureOut">
              <a:rPr lang="pt-BR" smtClean="0"/>
              <a:t>18/12/2018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CD0EDB-196E-47A6-A663-91D58481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1BC3F9-D532-431F-AE13-5224C708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D641-7028-4D7A-AB6D-2795ED61AD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66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71492-EDDF-482B-8B57-44C38C698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B72C90-C3A4-4917-8ED8-CA56351F0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D26419-5B44-42DD-A51F-1C05A33A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40F6-27C2-40B6-BB87-F41720AAABD7}" type="datetimeFigureOut">
              <a:rPr lang="pt-BR" smtClean="0"/>
              <a:t>18/12/2018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2BAD41-BA0E-4240-BF9A-2A7B869A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D84787-2264-41C7-8E81-554595B5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D641-7028-4D7A-AB6D-2795ED61AD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6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94627-5ED6-494C-A384-ED55CAA6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FCD3E0-9940-4106-8607-F0CD72BC9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E72D59-C2D7-4C79-8828-83BAD2DE5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FF6942-4EF1-42C6-82F8-BE6A0DDF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40F6-27C2-40B6-BB87-F41720AAABD7}" type="datetimeFigureOut">
              <a:rPr lang="pt-BR" smtClean="0"/>
              <a:t>18/12/2018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6067D6-A43D-4321-9C96-37B02179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0A1319-C09B-4891-9079-1AEC2042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D641-7028-4D7A-AB6D-2795ED61AD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56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A68BF-C49F-45C8-9454-036CDABD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F21C5C-9F2D-4E22-8657-BFA8C9422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5ECB1D-8B21-4709-80D0-3DCC80EB3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4A15A3C-6865-4694-BA16-FABCF3D2E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CA72F25-6970-491B-8DB5-897004332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687ABD7-7C5E-4169-BBEE-784F3662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40F6-27C2-40B6-BB87-F41720AAABD7}" type="datetimeFigureOut">
              <a:rPr lang="pt-BR" smtClean="0"/>
              <a:t>18/12/2018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64F57A-59FA-4289-AA50-B516E56E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CDF5D6-49A4-4138-8C88-143F6069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D641-7028-4D7A-AB6D-2795ED61AD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63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60505-4DFB-455C-B6EB-7732C200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1E44EF-23D6-41B3-AC4A-F7AAF1EFE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40F6-27C2-40B6-BB87-F41720AAABD7}" type="datetimeFigureOut">
              <a:rPr lang="pt-BR" smtClean="0"/>
              <a:t>18/12/2018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AC5D9D-1FC8-41C4-AFEA-6E5715746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64514F3-00D7-470F-AB43-319C1EF6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D641-7028-4D7A-AB6D-2795ED61AD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71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2871A4-7F29-4C8F-B781-3345050B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40F6-27C2-40B6-BB87-F41720AAABD7}" type="datetimeFigureOut">
              <a:rPr lang="pt-BR" smtClean="0"/>
              <a:t>18/12/2018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110E6D1-978C-4464-AC8B-520C57CE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C9C0C7-B731-47F1-9D5B-A54F8C37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D641-7028-4D7A-AB6D-2795ED61AD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24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98D07-62AE-4E81-8F8B-C59C034A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BDB9C3-47AC-4201-B3FB-0FE01FEA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497FC4-4B87-4B73-B396-7F4E747FB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5AA373-9ED2-4C2A-BE2B-71A83BD7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40F6-27C2-40B6-BB87-F41720AAABD7}" type="datetimeFigureOut">
              <a:rPr lang="pt-BR" smtClean="0"/>
              <a:t>18/12/2018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2B842B-6F33-41B6-83EC-956D6629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536488-21F6-4EC3-9AC6-659EE509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D641-7028-4D7A-AB6D-2795ED61AD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00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BABA0-62E6-4F9A-802F-5E6607676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B201A7-7B6D-46F1-A123-A29C128AD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AB5061-A30C-43A9-8891-9587022B2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B281D2-27BE-4F94-8DB8-372D3F7B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40F6-27C2-40B6-BB87-F41720AAABD7}" type="datetimeFigureOut">
              <a:rPr lang="pt-BR" smtClean="0"/>
              <a:t>18/12/2018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58DA6B-BCE7-4937-BCEC-0F77C4DA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56C41A-60C1-475B-9B73-11DE2AA5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D641-7028-4D7A-AB6D-2795ED61AD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39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90000"/>
              </a:schemeClr>
            </a:gs>
            <a:gs pos="74000">
              <a:schemeClr val="bg1"/>
            </a:gs>
            <a:gs pos="83000">
              <a:schemeClr val="bg1">
                <a:lumMod val="95000"/>
              </a:schemeClr>
            </a:gs>
            <a:gs pos="100000">
              <a:schemeClr val="bg1">
                <a:lumMod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3DFF16-451E-432D-B679-0D3140C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292EE1-0B8A-452C-BE08-F49904EF8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475E1A-5280-4E03-BBAA-5653798C6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240F6-27C2-40B6-BB87-F41720AAABD7}" type="datetimeFigureOut">
              <a:rPr lang="pt-BR" smtClean="0"/>
              <a:t>18/12/2018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6CA75B-2A4A-432A-B058-D1139D5C4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990BDC-3F2E-4072-AF56-0F4B57039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5D641-7028-4D7A-AB6D-2795ED61AD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16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tângulo 61">
            <a:extLst>
              <a:ext uri="{FF2B5EF4-FFF2-40B4-BE49-F238E27FC236}">
                <a16:creationId xmlns:a16="http://schemas.microsoft.com/office/drawing/2014/main" id="{6205877D-8804-4200-9512-0F771176978F}"/>
              </a:ext>
            </a:extLst>
          </p:cNvPr>
          <p:cNvSpPr/>
          <p:nvPr/>
        </p:nvSpPr>
        <p:spPr>
          <a:xfrm>
            <a:off x="365765" y="3248388"/>
            <a:ext cx="4904766" cy="269748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Processo Alternativo 8">
            <a:extLst>
              <a:ext uri="{FF2B5EF4-FFF2-40B4-BE49-F238E27FC236}">
                <a16:creationId xmlns:a16="http://schemas.microsoft.com/office/drawing/2014/main" id="{990056BF-5E71-4023-99B0-63F12C9C0390}"/>
              </a:ext>
            </a:extLst>
          </p:cNvPr>
          <p:cNvSpPr/>
          <p:nvPr/>
        </p:nvSpPr>
        <p:spPr>
          <a:xfrm>
            <a:off x="1049208" y="3437402"/>
            <a:ext cx="1704109" cy="969264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BLL</a:t>
            </a:r>
          </a:p>
          <a:p>
            <a:pPr algn="ctr"/>
            <a:r>
              <a:rPr lang="pt-BR" sz="1200" dirty="0"/>
              <a:t>(Lógicas de Negócio)</a:t>
            </a:r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E59FEB27-7505-4173-93F3-A53C798256DB}"/>
              </a:ext>
            </a:extLst>
          </p:cNvPr>
          <p:cNvSpPr/>
          <p:nvPr/>
        </p:nvSpPr>
        <p:spPr>
          <a:xfrm>
            <a:off x="1049207" y="4746657"/>
            <a:ext cx="1704109" cy="969264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DL</a:t>
            </a:r>
          </a:p>
          <a:p>
            <a:pPr algn="ctr"/>
            <a:r>
              <a:rPr lang="pt-BR" sz="1200" dirty="0"/>
              <a:t>(Domínio)</a:t>
            </a:r>
          </a:p>
        </p:txBody>
      </p:sp>
      <p:sp>
        <p:nvSpPr>
          <p:cNvPr id="22" name="Fluxograma: Processo Alternativo 21">
            <a:extLst>
              <a:ext uri="{FF2B5EF4-FFF2-40B4-BE49-F238E27FC236}">
                <a16:creationId xmlns:a16="http://schemas.microsoft.com/office/drawing/2014/main" id="{E08425A2-04A0-4FC5-B7CF-E0939E9D6F4A}"/>
              </a:ext>
            </a:extLst>
          </p:cNvPr>
          <p:cNvSpPr/>
          <p:nvPr/>
        </p:nvSpPr>
        <p:spPr>
          <a:xfrm>
            <a:off x="3185577" y="4742502"/>
            <a:ext cx="1704109" cy="969264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DAL</a:t>
            </a:r>
          </a:p>
          <a:p>
            <a:pPr algn="ctr"/>
            <a:r>
              <a:rPr lang="pt-BR" sz="1200" dirty="0"/>
              <a:t>(Acesso à dados)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2AD311B-4CB0-4B2E-8A22-0ED70A6357EA}"/>
              </a:ext>
            </a:extLst>
          </p:cNvPr>
          <p:cNvCxnSpPr>
            <a:stCxn id="19" idx="0"/>
            <a:endCxn id="9" idx="2"/>
          </p:cNvCxnSpPr>
          <p:nvPr/>
        </p:nvCxnSpPr>
        <p:spPr>
          <a:xfrm flipV="1">
            <a:off x="1901262" y="4406666"/>
            <a:ext cx="1" cy="339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75AD30A9-B5FC-4C0E-8AE3-C31B321182DC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2753316" y="5227134"/>
            <a:ext cx="432261" cy="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CE48FC9C-803E-4ECB-A2CA-5AE50303D32F}"/>
              </a:ext>
            </a:extLst>
          </p:cNvPr>
          <p:cNvCxnSpPr>
            <a:cxnSpLocks/>
            <a:stCxn id="19" idx="1"/>
            <a:endCxn id="33" idx="2"/>
          </p:cNvCxnSpPr>
          <p:nvPr/>
        </p:nvCxnSpPr>
        <p:spPr>
          <a:xfrm rot="10800000" flipH="1">
            <a:off x="1049206" y="2533809"/>
            <a:ext cx="5285" cy="2697480"/>
          </a:xfrm>
          <a:prstGeom prst="bentConnector3">
            <a:avLst>
              <a:gd name="adj1" fmla="val -43254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E233174-4E72-4E91-BBE1-FF7132B381B0}"/>
              </a:ext>
            </a:extLst>
          </p:cNvPr>
          <p:cNvCxnSpPr>
            <a:cxnSpLocks/>
            <a:stCxn id="9" idx="0"/>
            <a:endCxn id="33" idx="1"/>
          </p:cNvCxnSpPr>
          <p:nvPr/>
        </p:nvCxnSpPr>
        <p:spPr>
          <a:xfrm flipH="1" flipV="1">
            <a:off x="1901261" y="3104092"/>
            <a:ext cx="2" cy="33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Nuvem 32">
            <a:extLst>
              <a:ext uri="{FF2B5EF4-FFF2-40B4-BE49-F238E27FC236}">
                <a16:creationId xmlns:a16="http://schemas.microsoft.com/office/drawing/2014/main" id="{6377880F-06B5-442D-8A93-F687B83A326B}"/>
              </a:ext>
            </a:extLst>
          </p:cNvPr>
          <p:cNvSpPr/>
          <p:nvPr/>
        </p:nvSpPr>
        <p:spPr>
          <a:xfrm>
            <a:off x="1049206" y="1962308"/>
            <a:ext cx="1704109" cy="1143001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  <a:p>
            <a:pPr algn="ctr"/>
            <a:r>
              <a:rPr lang="pt-BR" sz="1200" dirty="0"/>
              <a:t>(Serviço)</a:t>
            </a:r>
          </a:p>
        </p:txBody>
      </p: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ACF815C4-AE1E-445A-A457-5C3CC7C2E514}"/>
              </a:ext>
            </a:extLst>
          </p:cNvPr>
          <p:cNvCxnSpPr>
            <a:cxnSpLocks/>
            <a:stCxn id="22" idx="0"/>
            <a:endCxn id="9" idx="3"/>
          </p:cNvCxnSpPr>
          <p:nvPr/>
        </p:nvCxnSpPr>
        <p:spPr>
          <a:xfrm rot="16200000" flipV="1">
            <a:off x="2985241" y="3690110"/>
            <a:ext cx="820468" cy="1284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374437B9-4F47-41CA-A34E-D819049C59A6}"/>
              </a:ext>
            </a:extLst>
          </p:cNvPr>
          <p:cNvSpPr txBox="1"/>
          <p:nvPr/>
        </p:nvSpPr>
        <p:spPr>
          <a:xfrm>
            <a:off x="3982328" y="3242818"/>
            <a:ext cx="128430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3 Camadas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913571F3-C6EC-4A18-8D1D-49ECA2802539}"/>
              </a:ext>
            </a:extLst>
          </p:cNvPr>
          <p:cNvSpPr txBox="1"/>
          <p:nvPr/>
        </p:nvSpPr>
        <p:spPr>
          <a:xfrm>
            <a:off x="365765" y="126259"/>
            <a:ext cx="3036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Visão Geral do Projeto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1B9D767A-B1C5-4F9F-B19A-B6D03081EE65}"/>
              </a:ext>
            </a:extLst>
          </p:cNvPr>
          <p:cNvSpPr txBox="1"/>
          <p:nvPr/>
        </p:nvSpPr>
        <p:spPr>
          <a:xfrm>
            <a:off x="7092911" y="541130"/>
            <a:ext cx="4522123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Descrição das responsabilidades</a:t>
            </a:r>
          </a:p>
          <a:p>
            <a:endParaRPr lang="pt-BR" dirty="0"/>
          </a:p>
          <a:p>
            <a:pPr marL="342900" indent="-342900">
              <a:buAutoNum type="arabicParenR"/>
            </a:pPr>
            <a:r>
              <a:rPr lang="pt-BR" dirty="0"/>
              <a:t>DL – Camada de Domínio</a:t>
            </a:r>
          </a:p>
          <a:p>
            <a:pPr lvl="1"/>
            <a:r>
              <a:rPr lang="pt-BR" sz="1400" dirty="0"/>
              <a:t>Camada onde são definidos os nossos modelos (entidades) e as suas validações.</a:t>
            </a:r>
            <a:endParaRPr lang="pt-BR" dirty="0"/>
          </a:p>
          <a:p>
            <a:pPr marL="342900" indent="-342900">
              <a:buAutoNum type="arabicParenR"/>
            </a:pPr>
            <a:r>
              <a:rPr lang="pt-BR" dirty="0"/>
              <a:t>DAL – Camada de Acesso à Dados</a:t>
            </a:r>
          </a:p>
          <a:p>
            <a:pPr lvl="1"/>
            <a:r>
              <a:rPr lang="pt-BR" sz="1400" dirty="0"/>
              <a:t>Camada onde a comunicação com o banco de dados, mapeamento de tabelas e colunas são realizados.</a:t>
            </a:r>
            <a:r>
              <a:rPr lang="pt-BR" dirty="0"/>
              <a:t> </a:t>
            </a:r>
          </a:p>
          <a:p>
            <a:pPr marL="342900" indent="-342900">
              <a:buAutoNum type="arabicParenR"/>
            </a:pPr>
            <a:r>
              <a:rPr lang="pt-BR" dirty="0"/>
              <a:t>BLL – Camada de Lógicas de Negócios</a:t>
            </a:r>
          </a:p>
          <a:p>
            <a:pPr lvl="1"/>
            <a:r>
              <a:rPr lang="pt-BR" sz="1400" dirty="0"/>
              <a:t>Camada onde as lógicas de negócio são definidas, toda a inteligência da aplicação estará nessa camada.</a:t>
            </a:r>
            <a:endParaRPr lang="pt-BR" dirty="0"/>
          </a:p>
          <a:p>
            <a:pPr marL="342900" indent="-342900">
              <a:buAutoNum type="arabicParenR"/>
            </a:pPr>
            <a:r>
              <a:rPr lang="pt-BR" dirty="0"/>
              <a:t>API – Camada de Serviços</a:t>
            </a:r>
          </a:p>
          <a:p>
            <a:pPr lvl="1"/>
            <a:r>
              <a:rPr lang="pt-BR" sz="1400" dirty="0"/>
              <a:t>Basicamente deixa os métodos da camada de lógicas de negócios disponíveis on-line. Esta API poderá ser consumida por qualquer tipo de </a:t>
            </a:r>
            <a:r>
              <a:rPr lang="pt-BR" sz="1400" dirty="0" err="1"/>
              <a:t>client</a:t>
            </a:r>
            <a:r>
              <a:rPr lang="pt-BR" sz="1400" dirty="0"/>
              <a:t>, sejam eles browsers, smartphones e etc.</a:t>
            </a:r>
          </a:p>
          <a:p>
            <a:pPr marL="342900" indent="-342900">
              <a:buAutoNum type="arabicParenR"/>
            </a:pPr>
            <a:r>
              <a:rPr lang="pt-BR" dirty="0"/>
              <a:t>Angular – Camada de Apresentação</a:t>
            </a:r>
          </a:p>
          <a:p>
            <a:pPr lvl="1"/>
            <a:r>
              <a:rPr lang="pt-BR" sz="1400" dirty="0"/>
              <a:t>Esta é a interface gráfica que o usuário vai ver e interagir, é esta camada que irá consumir os recursos de nossa API.</a:t>
            </a:r>
          </a:p>
          <a:p>
            <a:pPr marL="342900" indent="-342900">
              <a:buAutoNum type="arabicParenR"/>
            </a:pPr>
            <a:r>
              <a:rPr lang="pt-BR" dirty="0"/>
              <a:t>DB – MSSQL Server</a:t>
            </a:r>
          </a:p>
          <a:p>
            <a:pPr lvl="1"/>
            <a:r>
              <a:rPr lang="pt-BR" sz="1400" dirty="0"/>
              <a:t>Banco de dados onde as informações do sistema serão salvas, acessada diretamente pela camada DAL.</a:t>
            </a:r>
          </a:p>
        </p:txBody>
      </p:sp>
      <p:sp>
        <p:nvSpPr>
          <p:cNvPr id="2" name="Fluxograma: Documento 1">
            <a:extLst>
              <a:ext uri="{FF2B5EF4-FFF2-40B4-BE49-F238E27FC236}">
                <a16:creationId xmlns:a16="http://schemas.microsoft.com/office/drawing/2014/main" id="{5552168E-C4BB-4FB1-A628-291750163188}"/>
              </a:ext>
            </a:extLst>
          </p:cNvPr>
          <p:cNvSpPr/>
          <p:nvPr/>
        </p:nvSpPr>
        <p:spPr>
          <a:xfrm>
            <a:off x="1049205" y="684987"/>
            <a:ext cx="1704109" cy="1065038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Angular</a:t>
            </a:r>
          </a:p>
          <a:p>
            <a:pPr algn="ctr"/>
            <a:r>
              <a:rPr lang="pt-BR" sz="1200" dirty="0"/>
              <a:t>(Apresentação)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44EFFAC-D6E1-4A7A-B930-3CAB548694E8}"/>
              </a:ext>
            </a:extLst>
          </p:cNvPr>
          <p:cNvCxnSpPr>
            <a:cxnSpLocks/>
            <a:stCxn id="2" idx="2"/>
            <a:endCxn id="33" idx="3"/>
          </p:cNvCxnSpPr>
          <p:nvPr/>
        </p:nvCxnSpPr>
        <p:spPr>
          <a:xfrm>
            <a:off x="1901260" y="1679614"/>
            <a:ext cx="1" cy="348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F1F9F5A8-1359-46CC-8809-C1E5E9D5480C}"/>
              </a:ext>
            </a:extLst>
          </p:cNvPr>
          <p:cNvSpPr/>
          <p:nvPr/>
        </p:nvSpPr>
        <p:spPr>
          <a:xfrm>
            <a:off x="5643589" y="4582088"/>
            <a:ext cx="816159" cy="1290092"/>
          </a:xfrm>
          <a:prstGeom prst="flowChartMagneticDisk">
            <a:avLst/>
          </a:prstGeom>
          <a:solidFill>
            <a:schemeClr val="bg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pt-BR" dirty="0"/>
              <a:t>DB </a:t>
            </a:r>
          </a:p>
          <a:p>
            <a:pPr algn="ctr"/>
            <a:r>
              <a:rPr lang="pt-BR" sz="1200" dirty="0"/>
              <a:t>(MSSQL</a:t>
            </a:r>
          </a:p>
          <a:p>
            <a:pPr algn="ctr"/>
            <a:r>
              <a:rPr lang="pt-BR" sz="1200" dirty="0"/>
              <a:t>Server)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A13B3A37-5690-480E-9636-600A73FE3E57}"/>
              </a:ext>
            </a:extLst>
          </p:cNvPr>
          <p:cNvCxnSpPr>
            <a:cxnSpLocks/>
            <a:stCxn id="22" idx="3"/>
            <a:endCxn id="6" idx="2"/>
          </p:cNvCxnSpPr>
          <p:nvPr/>
        </p:nvCxnSpPr>
        <p:spPr>
          <a:xfrm>
            <a:off x="4889686" y="5227134"/>
            <a:ext cx="753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A68AF2C7-86FF-4FB0-BE42-DD311B748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583" y="5658866"/>
            <a:ext cx="277200" cy="283444"/>
          </a:xfrm>
          <a:prstGeom prst="rect">
            <a:avLst/>
          </a:prstGeom>
        </p:spPr>
      </p:pic>
      <p:pic>
        <p:nvPicPr>
          <p:cNvPr id="15" name="Imagem 14" descr="Uma imagem contendo sinal&#10;&#10;Descrição gerada automaticamente">
            <a:extLst>
              <a:ext uri="{FF2B5EF4-FFF2-40B4-BE49-F238E27FC236}">
                <a16:creationId xmlns:a16="http://schemas.microsoft.com/office/drawing/2014/main" id="{0A2D0FE4-0940-4BFC-9B8D-8B3F06137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149" y="1373004"/>
            <a:ext cx="277200" cy="2772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77647ED7-1626-4B6F-AFB2-12C8EFA83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883" y="2580846"/>
            <a:ext cx="277200" cy="286625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49234A98-6AAC-49CA-93C7-AADD9C19D5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883" y="4183021"/>
            <a:ext cx="277200" cy="286625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0C2C7197-CD2E-472B-836C-877DD7314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149" y="5472441"/>
            <a:ext cx="277200" cy="286625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144DB7FF-A261-4A88-A599-6334B60CFA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521" y="5470364"/>
            <a:ext cx="277200" cy="286625"/>
          </a:xfrm>
          <a:prstGeom prst="rect">
            <a:avLst/>
          </a:prstGeom>
        </p:spPr>
      </p:pic>
      <p:pic>
        <p:nvPicPr>
          <p:cNvPr id="24" name="Imagem 23" descr="Uma imagem contendo gráficos vetoriais, texto&#10;&#10;Descrição gerada automaticamente">
            <a:extLst>
              <a:ext uri="{FF2B5EF4-FFF2-40B4-BE49-F238E27FC236}">
                <a16:creationId xmlns:a16="http://schemas.microsoft.com/office/drawing/2014/main" id="{C9603B11-3A26-4E37-B34D-CC39E3A5AE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956" y="5500831"/>
            <a:ext cx="252000" cy="2520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FC5AC097-87CF-4044-A736-EA8B6099F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26" y="6079622"/>
            <a:ext cx="277200" cy="286625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D7939AA9-7496-4076-BFFD-DD0E6CDB4C90}"/>
              </a:ext>
            </a:extLst>
          </p:cNvPr>
          <p:cNvSpPr txBox="1"/>
          <p:nvPr/>
        </p:nvSpPr>
        <p:spPr>
          <a:xfrm>
            <a:off x="365765" y="6357969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/>
              <a:t>Visual Studio</a:t>
            </a:r>
          </a:p>
        </p:txBody>
      </p:sp>
      <p:pic>
        <p:nvPicPr>
          <p:cNvPr id="38" name="Imagem 37" descr="Uma imagem contendo sinal&#10;&#10;Descrição gerada automaticamente">
            <a:extLst>
              <a:ext uri="{FF2B5EF4-FFF2-40B4-BE49-F238E27FC236}">
                <a16:creationId xmlns:a16="http://schemas.microsoft.com/office/drawing/2014/main" id="{5E1CA47D-D95D-475D-AA5E-51C8F052C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031" y="6084334"/>
            <a:ext cx="277200" cy="277200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31DF0508-ACEF-4E23-A020-37D2B78272E9}"/>
              </a:ext>
            </a:extLst>
          </p:cNvPr>
          <p:cNvSpPr txBox="1"/>
          <p:nvPr/>
        </p:nvSpPr>
        <p:spPr>
          <a:xfrm>
            <a:off x="2029297" y="6357969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/>
              <a:t>VS </a:t>
            </a:r>
            <a:r>
              <a:rPr lang="pt-BR" sz="1000" dirty="0" err="1"/>
              <a:t>Code</a:t>
            </a:r>
            <a:endParaRPr lang="pt-BR" sz="1000" dirty="0"/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F9BFBFFC-1143-4AF9-BA60-12F7538DE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532" y="6081212"/>
            <a:ext cx="277200" cy="283444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C45B7BE8-832C-4289-96CA-E5B13CA1E2FA}"/>
              </a:ext>
            </a:extLst>
          </p:cNvPr>
          <p:cNvSpPr txBox="1"/>
          <p:nvPr/>
        </p:nvSpPr>
        <p:spPr>
          <a:xfrm>
            <a:off x="4170332" y="6357969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/>
              <a:t>SSMS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E1ECD66-9831-42CA-915A-BA4F2505FEE7}"/>
              </a:ext>
            </a:extLst>
          </p:cNvPr>
          <p:cNvSpPr txBox="1"/>
          <p:nvPr/>
        </p:nvSpPr>
        <p:spPr>
          <a:xfrm>
            <a:off x="4705544" y="6357969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 err="1"/>
              <a:t>Dapper</a:t>
            </a:r>
            <a:endParaRPr lang="pt-BR" sz="1000" dirty="0"/>
          </a:p>
        </p:txBody>
      </p:sp>
      <p:pic>
        <p:nvPicPr>
          <p:cNvPr id="43" name="Imagem 42" descr="Uma imagem contendo gráficos vetoriais, texto&#10;&#10;Descrição gerada automaticamente">
            <a:extLst>
              <a:ext uri="{FF2B5EF4-FFF2-40B4-BE49-F238E27FC236}">
                <a16:creationId xmlns:a16="http://schemas.microsoft.com/office/drawing/2014/main" id="{01655360-1903-4444-9F2B-6D5EA25D43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436" y="6096934"/>
            <a:ext cx="252000" cy="252000"/>
          </a:xfrm>
          <a:prstGeom prst="rect">
            <a:avLst/>
          </a:prstGeom>
        </p:spPr>
      </p:pic>
      <p:pic>
        <p:nvPicPr>
          <p:cNvPr id="45" name="Imagem 44" descr="Uma imagem contendo sinal, ao ar livre, texto&#10;&#10;Descrição gerada automaticamente">
            <a:extLst>
              <a:ext uri="{FF2B5EF4-FFF2-40B4-BE49-F238E27FC236}">
                <a16:creationId xmlns:a16="http://schemas.microsoft.com/office/drawing/2014/main" id="{B434DC18-1364-4E34-8483-212B2C6319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533" y="1362565"/>
            <a:ext cx="306000" cy="306000"/>
          </a:xfrm>
          <a:prstGeom prst="rect">
            <a:avLst/>
          </a:prstGeom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5EA676AE-F1E1-436C-803A-351B3300470C}"/>
              </a:ext>
            </a:extLst>
          </p:cNvPr>
          <p:cNvSpPr txBox="1"/>
          <p:nvPr/>
        </p:nvSpPr>
        <p:spPr>
          <a:xfrm>
            <a:off x="2705572" y="6357969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/>
              <a:t>Angular</a:t>
            </a:r>
          </a:p>
        </p:txBody>
      </p:sp>
      <p:pic>
        <p:nvPicPr>
          <p:cNvPr id="53" name="Imagem 52" descr="Uma imagem contendo sinal, ao ar livre, texto&#10;&#10;Descrição gerada automaticamente">
            <a:extLst>
              <a:ext uri="{FF2B5EF4-FFF2-40B4-BE49-F238E27FC236}">
                <a16:creationId xmlns:a16="http://schemas.microsoft.com/office/drawing/2014/main" id="{223F2606-0308-466E-A46B-A75A115AF7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883" y="6069934"/>
            <a:ext cx="306000" cy="3060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DD650061-BF33-4816-A191-27C82751B0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83" y="2608316"/>
            <a:ext cx="252000" cy="22428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1FB6C27A-E6A7-4347-9D82-B21DECC322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83" y="4207111"/>
            <a:ext cx="252000" cy="22428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D99A2CFE-F195-4375-8DFC-60FE816ED2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250" y="5528551"/>
            <a:ext cx="252000" cy="224280"/>
          </a:xfrm>
          <a:prstGeom prst="rect">
            <a:avLst/>
          </a:prstGeom>
        </p:spPr>
      </p:pic>
      <p:pic>
        <p:nvPicPr>
          <p:cNvPr id="56" name="Imagem 55" descr="Uma imagem contendo machado&#10;&#10;Descrição gerada automaticamente">
            <a:extLst>
              <a:ext uri="{FF2B5EF4-FFF2-40B4-BE49-F238E27FC236}">
                <a16:creationId xmlns:a16="http://schemas.microsoft.com/office/drawing/2014/main" id="{11519E87-5D95-4EBD-B2B3-A282E64EC8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928" y="5674588"/>
            <a:ext cx="252000" cy="252000"/>
          </a:xfrm>
          <a:prstGeom prst="rect">
            <a:avLst/>
          </a:prstGeom>
        </p:spPr>
      </p:pic>
      <p:sp>
        <p:nvSpPr>
          <p:cNvPr id="68" name="CaixaDeTexto 67">
            <a:extLst>
              <a:ext uri="{FF2B5EF4-FFF2-40B4-BE49-F238E27FC236}">
                <a16:creationId xmlns:a16="http://schemas.microsoft.com/office/drawing/2014/main" id="{1DB6CD7D-A1E7-45BC-B028-E3C12BDB0845}"/>
              </a:ext>
            </a:extLst>
          </p:cNvPr>
          <p:cNvSpPr txBox="1"/>
          <p:nvPr/>
        </p:nvSpPr>
        <p:spPr>
          <a:xfrm>
            <a:off x="1284093" y="6357969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 err="1"/>
              <a:t>.Net</a:t>
            </a:r>
            <a:r>
              <a:rPr lang="pt-BR" sz="1000" dirty="0"/>
              <a:t> Core</a:t>
            </a:r>
          </a:p>
        </p:txBody>
      </p:sp>
      <p:pic>
        <p:nvPicPr>
          <p:cNvPr id="69" name="Imagem 68">
            <a:extLst>
              <a:ext uri="{FF2B5EF4-FFF2-40B4-BE49-F238E27FC236}">
                <a16:creationId xmlns:a16="http://schemas.microsoft.com/office/drawing/2014/main" id="{A9EFA761-6F3A-48BF-9F86-03A9D42076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91" y="6110794"/>
            <a:ext cx="252000" cy="224280"/>
          </a:xfrm>
          <a:prstGeom prst="rect">
            <a:avLst/>
          </a:prstGeom>
        </p:spPr>
      </p:pic>
      <p:sp>
        <p:nvSpPr>
          <p:cNvPr id="72" name="CaixaDeTexto 71">
            <a:extLst>
              <a:ext uri="{FF2B5EF4-FFF2-40B4-BE49-F238E27FC236}">
                <a16:creationId xmlns:a16="http://schemas.microsoft.com/office/drawing/2014/main" id="{D7826584-9BA0-40BA-8BEE-FCBEBB3AE0A7}"/>
              </a:ext>
            </a:extLst>
          </p:cNvPr>
          <p:cNvSpPr txBox="1"/>
          <p:nvPr/>
        </p:nvSpPr>
        <p:spPr>
          <a:xfrm>
            <a:off x="3357802" y="6357969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/>
              <a:t>SQL Server</a:t>
            </a:r>
          </a:p>
        </p:txBody>
      </p:sp>
      <p:pic>
        <p:nvPicPr>
          <p:cNvPr id="73" name="Imagem 72" descr="Uma imagem contendo machado&#10;&#10;Descrição gerada automaticamente">
            <a:extLst>
              <a:ext uri="{FF2B5EF4-FFF2-40B4-BE49-F238E27FC236}">
                <a16:creationId xmlns:a16="http://schemas.microsoft.com/office/drawing/2014/main" id="{022ED525-9FCF-4A97-B92A-747C360229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017" y="6096934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1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7DE1595-15EE-43EE-AA3E-F2CD4B2D5003}"/>
              </a:ext>
            </a:extLst>
          </p:cNvPr>
          <p:cNvSpPr txBox="1"/>
          <p:nvPr/>
        </p:nvSpPr>
        <p:spPr>
          <a:xfrm>
            <a:off x="365765" y="126259"/>
            <a:ext cx="2689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5. Relacionamentos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A775C87-FE56-4807-A232-FEB91B3BF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5" y="1014412"/>
            <a:ext cx="6076950" cy="482917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5F6C12C-3E28-4682-88DD-36E09F11D4D9}"/>
              </a:ext>
            </a:extLst>
          </p:cNvPr>
          <p:cNvSpPr txBox="1"/>
          <p:nvPr/>
        </p:nvSpPr>
        <p:spPr>
          <a:xfrm>
            <a:off x="6877051" y="1014412"/>
            <a:ext cx="49491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Trabalhar com relacionamento em nossos modelos, nada mais é do que criar uma classe se utilizando de outras classes, neste exemplo da classe </a:t>
            </a:r>
            <a:r>
              <a:rPr lang="pt-BR" b="1" dirty="0"/>
              <a:t>Produto</a:t>
            </a:r>
            <a:r>
              <a:rPr lang="pt-BR" dirty="0"/>
              <a:t> podemos ver que ela possui uma propriedade </a:t>
            </a:r>
            <a:r>
              <a:rPr lang="pt-BR" b="1" dirty="0"/>
              <a:t>Marca</a:t>
            </a:r>
            <a:r>
              <a:rPr lang="pt-BR" dirty="0"/>
              <a:t> e outra </a:t>
            </a:r>
            <a:r>
              <a:rPr lang="pt-BR" b="1" dirty="0" err="1"/>
              <a:t>GrupoProduto</a:t>
            </a:r>
            <a:r>
              <a:rPr lang="pt-BR" dirty="0"/>
              <a:t>, ambas tipos complexos.</a:t>
            </a:r>
          </a:p>
          <a:p>
            <a:endParaRPr lang="pt-BR" b="1" dirty="0"/>
          </a:p>
          <a:p>
            <a:r>
              <a:rPr lang="pt-BR" dirty="0"/>
              <a:t>Um ponto que vale ser ressaltado neste caso é a presença das propriedades </a:t>
            </a:r>
            <a:r>
              <a:rPr lang="pt-BR" b="1" dirty="0" err="1"/>
              <a:t>MarcaId</a:t>
            </a:r>
            <a:r>
              <a:rPr lang="pt-BR" dirty="0"/>
              <a:t> e </a:t>
            </a:r>
            <a:r>
              <a:rPr lang="pt-BR" b="1" dirty="0" err="1"/>
              <a:t>GrupoProdutoId</a:t>
            </a:r>
            <a:r>
              <a:rPr lang="pt-BR" dirty="0"/>
              <a:t>. Estas propriedades têm como intuito prover uma funcionalidade para o banco de dados chamado </a:t>
            </a:r>
            <a:r>
              <a:rPr lang="pt-BR" b="1" dirty="0" err="1"/>
              <a:t>Fluent</a:t>
            </a:r>
            <a:r>
              <a:rPr lang="pt-BR" b="1" dirty="0"/>
              <a:t> </a:t>
            </a:r>
            <a:r>
              <a:rPr lang="pt-BR" b="1" dirty="0" err="1"/>
              <a:t>Api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Nos aprofundaremos neste conceito mais à frente.</a:t>
            </a:r>
          </a:p>
        </p:txBody>
      </p:sp>
    </p:spTree>
    <p:extLst>
      <p:ext uri="{BB962C8B-B14F-4D97-AF65-F5344CB8AC3E}">
        <p14:creationId xmlns:p14="http://schemas.microsoft.com/office/powerpoint/2010/main" val="2266325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2039F12-10A3-4BE3-832E-67091D7E3970}"/>
              </a:ext>
            </a:extLst>
          </p:cNvPr>
          <p:cNvSpPr txBox="1"/>
          <p:nvPr/>
        </p:nvSpPr>
        <p:spPr>
          <a:xfrm>
            <a:off x="365765" y="126259"/>
            <a:ext cx="2346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6. Enumeradores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C99B48B-38AD-4BA9-83E3-191B3917D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76" y="2272924"/>
            <a:ext cx="3579083" cy="231215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E445765-D4B4-4750-8DE2-59EDA38E3CE7}"/>
              </a:ext>
            </a:extLst>
          </p:cNvPr>
          <p:cNvSpPr txBox="1"/>
          <p:nvPr/>
        </p:nvSpPr>
        <p:spPr>
          <a:xfrm>
            <a:off x="6148340" y="1720839"/>
            <a:ext cx="49491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Enumeradores têm como objetivo tratar um valor inteiro simples como um nome que faça sentido em nossa aplicação.</a:t>
            </a:r>
          </a:p>
          <a:p>
            <a:endParaRPr lang="pt-BR" dirty="0"/>
          </a:p>
          <a:p>
            <a:r>
              <a:rPr lang="pt-BR" dirty="0"/>
              <a:t>Neste exemplo de enumerador temos dois valores: </a:t>
            </a:r>
            <a:r>
              <a:rPr lang="pt-BR" dirty="0" err="1"/>
              <a:t>ProdutoAcabado</a:t>
            </a:r>
            <a:r>
              <a:rPr lang="pt-BR" dirty="0"/>
              <a:t> que equivale à 1 e </a:t>
            </a:r>
            <a:r>
              <a:rPr lang="pt-BR" dirty="0" err="1"/>
              <a:t>MateriaPrima</a:t>
            </a:r>
            <a:r>
              <a:rPr lang="pt-BR" dirty="0"/>
              <a:t> que equivale à 2.</a:t>
            </a:r>
          </a:p>
          <a:p>
            <a:endParaRPr lang="pt-BR" dirty="0"/>
          </a:p>
          <a:p>
            <a:r>
              <a:rPr lang="pt-BR" dirty="0"/>
              <a:t>Quando formos definir um tipo de produto usaremos a seguinte sintaxe: </a:t>
            </a:r>
            <a:r>
              <a:rPr lang="pt-BR" b="1" dirty="0" err="1"/>
              <a:t>TipoProduto.ProdutoAcabado</a:t>
            </a:r>
            <a:r>
              <a:rPr lang="pt-BR" dirty="0"/>
              <a:t>, entretanto, no banco de dados será salvo o valor 1.</a:t>
            </a:r>
          </a:p>
        </p:txBody>
      </p:sp>
    </p:spTree>
    <p:extLst>
      <p:ext uri="{BB962C8B-B14F-4D97-AF65-F5344CB8AC3E}">
        <p14:creationId xmlns:p14="http://schemas.microsoft.com/office/powerpoint/2010/main" val="2432930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9F1AD6C-A1DC-4741-A4D0-50807A1C21F0}"/>
              </a:ext>
            </a:extLst>
          </p:cNvPr>
          <p:cNvSpPr txBox="1"/>
          <p:nvPr/>
        </p:nvSpPr>
        <p:spPr>
          <a:xfrm>
            <a:off x="365765" y="126259"/>
            <a:ext cx="2502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7. Banco de dados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1F4D5F1-91E7-4F0F-9E28-AA4654FB4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616" y="1052510"/>
            <a:ext cx="3419475" cy="475297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36A46D7-CC0B-46C1-BD07-5DA0292FBB41}"/>
              </a:ext>
            </a:extLst>
          </p:cNvPr>
          <p:cNvSpPr txBox="1"/>
          <p:nvPr/>
        </p:nvSpPr>
        <p:spPr>
          <a:xfrm>
            <a:off x="6096000" y="2828834"/>
            <a:ext cx="4949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Nós iremos trabalhar com o banco de dados atual da Pró </a:t>
            </a:r>
            <a:r>
              <a:rPr lang="pt-BR" dirty="0" err="1"/>
              <a:t>Lógos</a:t>
            </a:r>
            <a:r>
              <a:rPr lang="pt-BR" dirty="0"/>
              <a:t> em produção, entretanto, para este treinamento devemos criar o seguinte banco de dados e tabelas.</a:t>
            </a:r>
          </a:p>
        </p:txBody>
      </p:sp>
    </p:spTree>
    <p:extLst>
      <p:ext uri="{BB962C8B-B14F-4D97-AF65-F5344CB8AC3E}">
        <p14:creationId xmlns:p14="http://schemas.microsoft.com/office/powerpoint/2010/main" val="3516660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7B1C328-04E8-46DD-A223-F69604DA3F13}"/>
              </a:ext>
            </a:extLst>
          </p:cNvPr>
          <p:cNvSpPr txBox="1"/>
          <p:nvPr/>
        </p:nvSpPr>
        <p:spPr>
          <a:xfrm>
            <a:off x="365765" y="126259"/>
            <a:ext cx="8800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8. Criação da conexão e dos métodos genéricos para acesso à dados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512644F-8170-41DC-B30E-6CE353BC9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5" y="676011"/>
            <a:ext cx="3972971" cy="60114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718A4BF-8C14-44F8-AA1D-5079EA283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5" y="1365241"/>
            <a:ext cx="3972970" cy="519187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4CA3AE3-FF9E-4984-B084-76CA19424BF5}"/>
              </a:ext>
            </a:extLst>
          </p:cNvPr>
          <p:cNvSpPr txBox="1"/>
          <p:nvPr/>
        </p:nvSpPr>
        <p:spPr>
          <a:xfrm>
            <a:off x="5159829" y="676011"/>
            <a:ext cx="64806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Nós vamos definir nossa </a:t>
            </a:r>
            <a:r>
              <a:rPr lang="pt-BR" dirty="0" err="1"/>
              <a:t>string</a:t>
            </a:r>
            <a:r>
              <a:rPr lang="pt-BR" dirty="0"/>
              <a:t> de conexão no arquivo </a:t>
            </a:r>
            <a:r>
              <a:rPr lang="pt-BR" b="1" dirty="0" err="1"/>
              <a:t>appsettings.json</a:t>
            </a:r>
            <a:r>
              <a:rPr lang="pt-BR" b="1" dirty="0"/>
              <a:t> </a:t>
            </a:r>
            <a:r>
              <a:rPr lang="pt-BR" dirty="0"/>
              <a:t>na camada da API (Posteriormente falaremos mais sobre este arquivo).</a:t>
            </a:r>
          </a:p>
          <a:p>
            <a:endParaRPr lang="pt-BR" dirty="0"/>
          </a:p>
          <a:p>
            <a:r>
              <a:rPr lang="pt-BR" dirty="0"/>
              <a:t>Posteriormente já na camada de acesso à dados nós iremos criar uma classe genérica que irá realizar as operações que são comuns à nossas entidades o chamado (CRUD). Podemos observar que nossa classe recebe um tipo genérico </a:t>
            </a:r>
            <a:r>
              <a:rPr lang="pt-BR" b="1" dirty="0"/>
              <a:t>T</a:t>
            </a:r>
            <a:r>
              <a:rPr lang="pt-BR" dirty="0"/>
              <a:t>, (logo mais aprenderemos mais sobre tipos genéricos) e baseado neste tipo definiremos os métodos comuns.</a:t>
            </a:r>
          </a:p>
          <a:p>
            <a:endParaRPr lang="pt-BR" dirty="0"/>
          </a:p>
          <a:p>
            <a:r>
              <a:rPr lang="pt-BR" dirty="0"/>
              <a:t>Para realizar as operações no banco de dados utilizaremos um </a:t>
            </a:r>
            <a:r>
              <a:rPr lang="pt-BR" dirty="0" err="1"/>
              <a:t>Micro-ORM</a:t>
            </a:r>
            <a:r>
              <a:rPr lang="pt-BR" dirty="0"/>
              <a:t> chamado </a:t>
            </a:r>
            <a:r>
              <a:rPr lang="pt-BR" dirty="0" err="1"/>
              <a:t>Dapper</a:t>
            </a:r>
            <a:r>
              <a:rPr lang="pt-BR" dirty="0"/>
              <a:t> e atrelado a ele algumas outras bibliotecas que nos auxiliarão na comunicação com o bando de dados.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E333725-B193-4B9D-926C-D9B218E12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657" y="4923328"/>
            <a:ext cx="3972971" cy="158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93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5E528EF-B7C3-4219-8F17-8A098008A516}"/>
              </a:ext>
            </a:extLst>
          </p:cNvPr>
          <p:cNvSpPr txBox="1"/>
          <p:nvPr/>
        </p:nvSpPr>
        <p:spPr>
          <a:xfrm>
            <a:off x="365765" y="126259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Tipos genéricos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B343AA3-2918-4840-88D8-5B3D4951E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1067675"/>
            <a:ext cx="7639050" cy="5238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DF427A6-A44A-487F-93C3-5366D0C78724}"/>
              </a:ext>
            </a:extLst>
          </p:cNvPr>
          <p:cNvSpPr txBox="1"/>
          <p:nvPr/>
        </p:nvSpPr>
        <p:spPr>
          <a:xfrm>
            <a:off x="1245442" y="2071301"/>
            <a:ext cx="97011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Um tipo genérico, comumente denominado “</a:t>
            </a:r>
            <a:r>
              <a:rPr lang="pt-BR" b="1" dirty="0"/>
              <a:t>T”</a:t>
            </a:r>
            <a:r>
              <a:rPr lang="pt-BR" dirty="0"/>
              <a:t> (tal qual o “</a:t>
            </a:r>
            <a:r>
              <a:rPr lang="pt-BR" b="1" dirty="0"/>
              <a:t>i”</a:t>
            </a:r>
            <a:r>
              <a:rPr lang="pt-BR" dirty="0"/>
              <a:t> para o for) é utilizado normalmente por algumas classes que adicionam funcionalidades a outras classes.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No exemplo acima vemos a declaração de uma classe chamada </a:t>
            </a:r>
            <a:r>
              <a:rPr lang="pt-BR" dirty="0" err="1"/>
              <a:t>BaseDao</a:t>
            </a:r>
            <a:r>
              <a:rPr lang="pt-BR" dirty="0"/>
              <a:t> que estará adicionando funcionalidades à outra classe (No momento da declaração utilizamos T). Outro ponto que deve ser destacado é que podemos adicionar </a:t>
            </a:r>
            <a:r>
              <a:rPr lang="pt-BR" dirty="0" err="1"/>
              <a:t>constraints</a:t>
            </a:r>
            <a:r>
              <a:rPr lang="pt-BR" dirty="0"/>
              <a:t> (restrições) ao tipo da classe que poderá “tomar o lugar de T”, neste caso, somente classes que implementam a interface </a:t>
            </a:r>
            <a:r>
              <a:rPr lang="pt-BR" b="1" dirty="0" err="1"/>
              <a:t>IBaseDomain</a:t>
            </a:r>
            <a:r>
              <a:rPr lang="pt-BR" dirty="0"/>
              <a:t> poderão ser passadas para a classe </a:t>
            </a:r>
            <a:r>
              <a:rPr lang="pt-BR" b="1" dirty="0" err="1"/>
              <a:t>BaseDao</a:t>
            </a:r>
            <a:r>
              <a:rPr lang="pt-BR" dirty="0"/>
              <a:t>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Abaixo temos um exemplo da utilização da classe genérica: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86CDEEB-2C3C-4EB5-A0C2-E1FE3C5CD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862" y="5413374"/>
            <a:ext cx="44862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84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0764E36-B0BD-47DB-B972-6E292179A1FC}"/>
              </a:ext>
            </a:extLst>
          </p:cNvPr>
          <p:cNvSpPr txBox="1"/>
          <p:nvPr/>
        </p:nvSpPr>
        <p:spPr>
          <a:xfrm>
            <a:off x="365765" y="126259"/>
            <a:ext cx="2657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Micro ORM </a:t>
            </a:r>
            <a:r>
              <a:rPr lang="pt-BR" sz="2400" b="1" dirty="0" err="1"/>
              <a:t>Dapper</a:t>
            </a:r>
            <a:endParaRPr lang="pt-BR" sz="24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4264A9F-F09B-4877-AF7A-C732BF07C4CF}"/>
              </a:ext>
            </a:extLst>
          </p:cNvPr>
          <p:cNvSpPr txBox="1"/>
          <p:nvPr/>
        </p:nvSpPr>
        <p:spPr>
          <a:xfrm>
            <a:off x="1245442" y="1028343"/>
            <a:ext cx="97011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Nos últimos anos a utilização de ferramentas ORM como o </a:t>
            </a:r>
            <a:r>
              <a:rPr lang="pt-BR" dirty="0" err="1"/>
              <a:t>NHibernate</a:t>
            </a:r>
            <a:r>
              <a:rPr lang="pt-BR" dirty="0"/>
              <a:t> e o </a:t>
            </a:r>
            <a:r>
              <a:rPr lang="pt-BR" dirty="0" err="1"/>
              <a:t>Entity</a:t>
            </a:r>
            <a:r>
              <a:rPr lang="pt-BR" dirty="0"/>
              <a:t> Framework têm crescido muito, afinal trabalhar com classes e objetos e abstrair os comandos SQL e os objetos da ADO .NET torna o trabalho mais simples, visto que a ferramenta ORM pode realizar o trabalho de mapeamento entre as tabelas e as entidades para nós de forma automática.</a:t>
            </a:r>
          </a:p>
          <a:p>
            <a:pPr algn="ctr"/>
            <a:r>
              <a:rPr lang="pt-BR" dirty="0"/>
              <a:t>Infelizmente neste mundo nada é perfeito, e, usar uma ferramenta ORM sem conhecer muito bem o seu funcionamento pode camuflar problemas gravíssimos em uma aplicação mesmo que ele continue funcionando sem erros. (</a:t>
            </a:r>
            <a:r>
              <a:rPr lang="pt-BR" b="1" dirty="0"/>
              <a:t>O problema </a:t>
            </a:r>
            <a:r>
              <a:rPr lang="pt-BR" b="1" dirty="0" err="1"/>
              <a:t>Select</a:t>
            </a:r>
            <a:r>
              <a:rPr lang="pt-BR" b="1" dirty="0"/>
              <a:t> + 1).  </a:t>
            </a:r>
            <a:r>
              <a:rPr lang="pt-BR" dirty="0"/>
              <a:t>Outro problema é que o código gerado pelo ORM pode ser muito complexo e difícil de otimizar.</a:t>
            </a:r>
          </a:p>
          <a:p>
            <a:pPr algn="ctr"/>
            <a:r>
              <a:rPr lang="pt-BR" dirty="0"/>
              <a:t>Acresça a tudo isso o fato de que quando você usa uma ferramenta ORM você esta incluindo uma camada a mais na sua aplicação e isso vai afetar o seu desempenho de uma forma mais ou menos sensível dependendo de como você usou a ferramenta ORM.  No caso do </a:t>
            </a:r>
            <a:r>
              <a:rPr lang="pt-BR" dirty="0" err="1"/>
              <a:t>Entity</a:t>
            </a:r>
            <a:r>
              <a:rPr lang="pt-BR" dirty="0"/>
              <a:t> Framework e o </a:t>
            </a:r>
            <a:r>
              <a:rPr lang="pt-BR" dirty="0" err="1"/>
              <a:t>Linq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SQL ambos utilizam expressões LINQ causando sobrecarga no desempenho ao traduzir as instruções SQL nativas.</a:t>
            </a:r>
          </a:p>
          <a:p>
            <a:pPr algn="ctr"/>
            <a:r>
              <a:rPr lang="pt-BR" dirty="0"/>
              <a:t>Neste cenário foi que surgiram os Micros ORM criados diretamente sobre ADO  .NET e com uma proposta de aumentar o desempenho das iterações com o banco de dados relacionais. De forma bem simplificada, eles usam </a:t>
            </a:r>
            <a:r>
              <a:rPr lang="pt-BR" b="1" dirty="0" err="1"/>
              <a:t>Reflection</a:t>
            </a:r>
            <a:r>
              <a:rPr lang="pt-BR" i="1" dirty="0"/>
              <a:t>(</a:t>
            </a:r>
            <a:r>
              <a:rPr lang="pt-BR" i="1" dirty="0" err="1"/>
              <a:t>dynamic</a:t>
            </a:r>
            <a:r>
              <a:rPr lang="pt-BR" i="1" dirty="0"/>
              <a:t> a partir da versão 4.0 da plataforma .NET) </a:t>
            </a:r>
            <a:r>
              <a:rPr lang="pt-BR" dirty="0"/>
              <a:t>para gerar objetos a partir do resultado da leitura dos dados.</a:t>
            </a:r>
          </a:p>
        </p:txBody>
      </p:sp>
    </p:spTree>
    <p:extLst>
      <p:ext uri="{BB962C8B-B14F-4D97-AF65-F5344CB8AC3E}">
        <p14:creationId xmlns:p14="http://schemas.microsoft.com/office/powerpoint/2010/main" val="1398310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9EA05BE-4745-47D8-9CFB-56933FB4BEB0}"/>
              </a:ext>
            </a:extLst>
          </p:cNvPr>
          <p:cNvSpPr txBox="1"/>
          <p:nvPr/>
        </p:nvSpPr>
        <p:spPr>
          <a:xfrm>
            <a:off x="365765" y="126259"/>
            <a:ext cx="526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9. Criação das classes de acesso à dados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7868E35-4BB0-426E-BBF0-49B5D8697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5" y="801509"/>
            <a:ext cx="2830905" cy="128599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82A69EF-778D-4207-8868-60C6232F2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5" y="2301084"/>
            <a:ext cx="3590416" cy="132914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276C3B0-0BD5-455A-ABB3-14A7BA525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5" y="3843813"/>
            <a:ext cx="4971345" cy="262376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47DDAF8-46D2-4658-9A29-FCD5BA7C9762}"/>
              </a:ext>
            </a:extLst>
          </p:cNvPr>
          <p:cNvSpPr txBox="1"/>
          <p:nvPr/>
        </p:nvSpPr>
        <p:spPr>
          <a:xfrm>
            <a:off x="6394579" y="1849119"/>
            <a:ext cx="49491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Temos aqui exemplos de implantação das classes de acesso à dados que herdam da nossa classe base. Vale ressaltar que elas já possuem os métodos de listar, encontrar, inserir, alterar e remover que vêm da classe pai.</a:t>
            </a:r>
          </a:p>
          <a:p>
            <a:endParaRPr lang="pt-BR" dirty="0"/>
          </a:p>
          <a:p>
            <a:r>
              <a:rPr lang="pt-BR" dirty="0"/>
              <a:t>Na classe </a:t>
            </a:r>
            <a:r>
              <a:rPr lang="pt-BR" b="1" dirty="0" err="1"/>
              <a:t>ProdutoDao</a:t>
            </a:r>
            <a:r>
              <a:rPr lang="pt-BR" dirty="0"/>
              <a:t> vemos que podemos criar outros métodos para ela além dos que já são implementados pela classe pai.</a:t>
            </a:r>
          </a:p>
        </p:txBody>
      </p:sp>
    </p:spTree>
    <p:extLst>
      <p:ext uri="{BB962C8B-B14F-4D97-AF65-F5344CB8AC3E}">
        <p14:creationId xmlns:p14="http://schemas.microsoft.com/office/powerpoint/2010/main" val="2738685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508EE0-1B9A-4DC8-BE92-F5D662EF74DD}"/>
              </a:ext>
            </a:extLst>
          </p:cNvPr>
          <p:cNvSpPr txBox="1"/>
          <p:nvPr/>
        </p:nvSpPr>
        <p:spPr>
          <a:xfrm>
            <a:off x="365765" y="126259"/>
            <a:ext cx="3325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10. Mapear as entidades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F4B9445-A365-4907-89EC-BC8419AD9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5" y="587924"/>
            <a:ext cx="3596299" cy="255367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61D1340-37F0-4AE0-A7C3-32BA3B0F2A91}"/>
              </a:ext>
            </a:extLst>
          </p:cNvPr>
          <p:cNvSpPr txBox="1"/>
          <p:nvPr/>
        </p:nvSpPr>
        <p:spPr>
          <a:xfrm>
            <a:off x="6096000" y="1126097"/>
            <a:ext cx="4949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São nas classes de mapeamento que vamos fazer o “De =&gt; Para” entre nossas classes e as tabelas do banco de dados. Aqui definimos o nome da tabela, os nomes das colunas e ainda qual tabela é a chave da nossa tabela.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4D11FA-194B-4E04-B891-69F1944A6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5" y="3429000"/>
            <a:ext cx="3596299" cy="284107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CF5EF34-E4C8-4C7B-8CC1-A6421F379AF1}"/>
              </a:ext>
            </a:extLst>
          </p:cNvPr>
          <p:cNvSpPr txBox="1"/>
          <p:nvPr/>
        </p:nvSpPr>
        <p:spPr>
          <a:xfrm>
            <a:off x="6096000" y="3833875"/>
            <a:ext cx="4949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Além de definirmos os mapeamentos precisamos adicioná-los a um método que irá registrá-los na </a:t>
            </a:r>
            <a:r>
              <a:rPr lang="pt-BR" dirty="0" err="1"/>
              <a:t>stack</a:t>
            </a:r>
            <a:r>
              <a:rPr lang="pt-BR" dirty="0"/>
              <a:t> da nossa aplicação. O exemplo que vemos ao lado mostra as configurações que devemos fazer, posteriormente vamos utilizar este na camada da API (Passando pela camada de lógicas de negócio) para registrá-los nesta </a:t>
            </a:r>
            <a:r>
              <a:rPr lang="pt-BR" dirty="0" err="1"/>
              <a:t>stack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669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06E20CC-F3DB-42B2-A3EC-78DECACD478C}"/>
              </a:ext>
            </a:extLst>
          </p:cNvPr>
          <p:cNvSpPr txBox="1"/>
          <p:nvPr/>
        </p:nvSpPr>
        <p:spPr>
          <a:xfrm>
            <a:off x="365765" y="126259"/>
            <a:ext cx="3073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1. Estrutura do Projeto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9F3F326-815C-4F66-975B-5CBA39DBB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927" y="864582"/>
            <a:ext cx="2303318" cy="553315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EBF91A6-12D2-448B-A618-FB1B2FACEE2A}"/>
              </a:ext>
            </a:extLst>
          </p:cNvPr>
          <p:cNvSpPr txBox="1"/>
          <p:nvPr/>
        </p:nvSpPr>
        <p:spPr>
          <a:xfrm>
            <a:off x="5220393" y="541130"/>
            <a:ext cx="5340463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Descrição das responsabilidades</a:t>
            </a:r>
          </a:p>
          <a:p>
            <a:endParaRPr lang="pt-BR" dirty="0"/>
          </a:p>
          <a:p>
            <a:r>
              <a:rPr lang="pt-BR" dirty="0"/>
              <a:t>Criamos a </a:t>
            </a:r>
            <a:r>
              <a:rPr lang="pt-BR" dirty="0" err="1"/>
              <a:t>solution</a:t>
            </a:r>
            <a:r>
              <a:rPr lang="pt-BR" dirty="0"/>
              <a:t>, as pastas para organização e os projetos que farão parte do </a:t>
            </a:r>
            <a:r>
              <a:rPr lang="pt-BR" dirty="0" err="1"/>
              <a:t>back-end</a:t>
            </a:r>
            <a:r>
              <a:rPr lang="pt-BR" dirty="0"/>
              <a:t> do sistema. Além disso nós definimos as referencias entre os nossos projetos .</a:t>
            </a:r>
          </a:p>
          <a:p>
            <a:pPr marL="342900" indent="-342900">
              <a:buAutoNum type="arabicParenR"/>
            </a:pPr>
            <a:endParaRPr lang="pt-BR" sz="1400" dirty="0"/>
          </a:p>
          <a:p>
            <a:r>
              <a:rPr lang="pt-BR" b="1" dirty="0"/>
              <a:t>Estrutura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Solution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1 - Service </a:t>
            </a:r>
            <a:r>
              <a:rPr lang="pt-BR" dirty="0" err="1"/>
              <a:t>Layer</a:t>
            </a:r>
            <a:endParaRPr lang="pt-B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err="1"/>
              <a:t>ProLogos.API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2 - Business </a:t>
            </a:r>
            <a:r>
              <a:rPr lang="pt-BR" dirty="0" err="1"/>
              <a:t>Logic</a:t>
            </a:r>
            <a:r>
              <a:rPr lang="pt-BR" dirty="0"/>
              <a:t> </a:t>
            </a:r>
            <a:r>
              <a:rPr lang="pt-BR" dirty="0" err="1"/>
              <a:t>Layer</a:t>
            </a:r>
            <a:endParaRPr lang="pt-B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err="1"/>
              <a:t>ProLogos.BLL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 3 -Domain </a:t>
            </a:r>
            <a:r>
              <a:rPr lang="pt-BR" dirty="0" err="1"/>
              <a:t>Layer</a:t>
            </a:r>
            <a:endParaRPr lang="pt-B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err="1"/>
              <a:t>ProLogos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4 - Data Access </a:t>
            </a:r>
            <a:r>
              <a:rPr lang="pt-BR" dirty="0" err="1"/>
              <a:t>Layer</a:t>
            </a:r>
            <a:endParaRPr lang="pt-B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err="1"/>
              <a:t>ProLogos.DAL</a:t>
            </a:r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A914088-E72A-4C86-845E-01AADEC91EF7}"/>
              </a:ext>
            </a:extLst>
          </p:cNvPr>
          <p:cNvSpPr/>
          <p:nvPr/>
        </p:nvSpPr>
        <p:spPr>
          <a:xfrm>
            <a:off x="5220393" y="5716098"/>
            <a:ext cx="914400" cy="681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B85D4EC-A1C9-4752-9D5B-73FEDC4A39F3}"/>
              </a:ext>
            </a:extLst>
          </p:cNvPr>
          <p:cNvSpPr/>
          <p:nvPr/>
        </p:nvSpPr>
        <p:spPr>
          <a:xfrm>
            <a:off x="6695747" y="5716098"/>
            <a:ext cx="914400" cy="681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BLL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41ED85F-81C8-42C9-BF47-015D04E96016}"/>
              </a:ext>
            </a:extLst>
          </p:cNvPr>
          <p:cNvCxnSpPr>
            <a:stCxn id="15" idx="1"/>
            <a:endCxn id="14" idx="3"/>
          </p:cNvCxnSpPr>
          <p:nvPr/>
        </p:nvCxnSpPr>
        <p:spPr>
          <a:xfrm flipH="1">
            <a:off x="6134793" y="6056920"/>
            <a:ext cx="560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B60B5CF4-11A5-4B73-99D4-DADA416591FB}"/>
              </a:ext>
            </a:extLst>
          </p:cNvPr>
          <p:cNvSpPr/>
          <p:nvPr/>
        </p:nvSpPr>
        <p:spPr>
          <a:xfrm>
            <a:off x="8171102" y="5716097"/>
            <a:ext cx="914400" cy="681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DL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1D6FC4B-886F-4751-A069-35B7D632B8F1}"/>
              </a:ext>
            </a:extLst>
          </p:cNvPr>
          <p:cNvCxnSpPr>
            <a:cxnSpLocks/>
            <a:stCxn id="18" idx="1"/>
            <a:endCxn id="15" idx="3"/>
          </p:cNvCxnSpPr>
          <p:nvPr/>
        </p:nvCxnSpPr>
        <p:spPr>
          <a:xfrm flipH="1">
            <a:off x="7610147" y="6056919"/>
            <a:ext cx="5609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8228F693-A1CA-453D-A9BE-8255CD9D74C6}"/>
              </a:ext>
            </a:extLst>
          </p:cNvPr>
          <p:cNvSpPr/>
          <p:nvPr/>
        </p:nvSpPr>
        <p:spPr>
          <a:xfrm>
            <a:off x="9646456" y="5716097"/>
            <a:ext cx="914400" cy="681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DAL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23BB7675-37F5-401A-8733-CCECA6318FC5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>
            <a:off x="9085502" y="6056919"/>
            <a:ext cx="560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DBB68A20-7106-4C29-8055-1F5957D27EE3}"/>
              </a:ext>
            </a:extLst>
          </p:cNvPr>
          <p:cNvCxnSpPr>
            <a:cxnSpLocks/>
            <a:stCxn id="15" idx="2"/>
            <a:endCxn id="23" idx="2"/>
          </p:cNvCxnSpPr>
          <p:nvPr/>
        </p:nvCxnSpPr>
        <p:spPr>
          <a:xfrm rot="5400000" flipH="1" flipV="1">
            <a:off x="8628300" y="4922386"/>
            <a:ext cx="1" cy="2950709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15C23725-8B46-40FE-AAA6-1BB4B761781D}"/>
              </a:ext>
            </a:extLst>
          </p:cNvPr>
          <p:cNvCxnSpPr>
            <a:cxnSpLocks/>
            <a:stCxn id="18" idx="0"/>
            <a:endCxn id="14" idx="0"/>
          </p:cNvCxnSpPr>
          <p:nvPr/>
        </p:nvCxnSpPr>
        <p:spPr>
          <a:xfrm rot="16200000" flipH="1" flipV="1">
            <a:off x="7152947" y="4240742"/>
            <a:ext cx="1" cy="2950709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77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9B26CA7-F34F-405E-9AAD-6D0D7AEADE9D}"/>
              </a:ext>
            </a:extLst>
          </p:cNvPr>
          <p:cNvSpPr txBox="1"/>
          <p:nvPr/>
        </p:nvSpPr>
        <p:spPr>
          <a:xfrm>
            <a:off x="365765" y="126259"/>
            <a:ext cx="6879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4 Pilares da POO (Programação Orientada à Objetos)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6549210-1033-417B-A93F-6E9CEF92E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139277"/>
              </p:ext>
            </p:extLst>
          </p:nvPr>
        </p:nvGraphicFramePr>
        <p:xfrm>
          <a:off x="946265" y="761230"/>
          <a:ext cx="10299470" cy="571438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5149735">
                  <a:extLst>
                    <a:ext uri="{9D8B030D-6E8A-4147-A177-3AD203B41FA5}">
                      <a16:colId xmlns:a16="http://schemas.microsoft.com/office/drawing/2014/main" val="3915577916"/>
                    </a:ext>
                  </a:extLst>
                </a:gridCol>
                <a:gridCol w="5149735">
                  <a:extLst>
                    <a:ext uri="{9D8B030D-6E8A-4147-A177-3AD203B41FA5}">
                      <a16:colId xmlns:a16="http://schemas.microsoft.com/office/drawing/2014/main" val="2294044022"/>
                    </a:ext>
                  </a:extLst>
                </a:gridCol>
              </a:tblGrid>
              <a:tr h="2857193">
                <a:tc>
                  <a:txBody>
                    <a:bodyPr/>
                    <a:lstStyle/>
                    <a:p>
                      <a:r>
                        <a:rPr lang="pt-BR" b="1" dirty="0"/>
                        <a:t>Abstração</a:t>
                      </a:r>
                    </a:p>
                    <a:p>
                      <a:endParaRPr lang="pt-BR" dirty="0"/>
                    </a:p>
                    <a:p>
                      <a:r>
                        <a:rPr lang="pt-BR" sz="1100" dirty="0"/>
                        <a:t>A abstração consiste em um dos pontos mais importantes dentro de qualquer linguagem Orientada a Objetos. Como estamos lidando com uma representação de um objeto real (o que dá nome ao paradigma), temos que imaginar o que esse objeto irá realizar dentro de nosso sistema. São três pontos que devem ser levados em consideração nessa abstração: Identidade, propriedades e métodos.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Encapsulamento</a:t>
                      </a:r>
                    </a:p>
                    <a:p>
                      <a:endParaRPr lang="pt-BR" dirty="0"/>
                    </a:p>
                    <a:p>
                      <a:r>
                        <a:rPr lang="pt-BR" sz="1100" dirty="0"/>
                        <a:t>O encapsulamento é uma das principais técnicas que define a programação orientada a objetos. Se trata de um dos elementos que adicionam segurança à aplicação em uma programação orientada a objetos pelo fato de esconder as propriedades, criando uma espécie de caixa preta.</a:t>
                      </a:r>
                    </a:p>
                    <a:p>
                      <a:r>
                        <a:rPr lang="pt-BR" sz="1100" dirty="0"/>
                        <a:t>A maior parte das linguagens orientadas a objetos implementam o encapsulamento baseado em propriedades privadas, ligadas a métodos especiais chamados </a:t>
                      </a:r>
                      <a:r>
                        <a:rPr lang="pt-BR" sz="1100" dirty="0" err="1"/>
                        <a:t>getters</a:t>
                      </a:r>
                      <a:r>
                        <a:rPr lang="pt-BR" sz="1100" dirty="0"/>
                        <a:t> e </a:t>
                      </a:r>
                      <a:r>
                        <a:rPr lang="pt-BR" sz="1100" dirty="0" err="1"/>
                        <a:t>setters</a:t>
                      </a:r>
                      <a:r>
                        <a:rPr lang="pt-BR" sz="1100" dirty="0"/>
                        <a:t>, que irão retornar e definir o valor da propriedade, respectivamente. Essa atitude evita o acesso direto a propriedade do objeto, adicionando uma outra camada de segurança à aplicação.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50945"/>
                  </a:ext>
                </a:extLst>
              </a:tr>
              <a:tr h="2857193">
                <a:tc>
                  <a:txBody>
                    <a:bodyPr/>
                    <a:lstStyle/>
                    <a:p>
                      <a:r>
                        <a:rPr lang="pt-BR" b="1" dirty="0"/>
                        <a:t>Herança</a:t>
                      </a:r>
                    </a:p>
                    <a:p>
                      <a:endParaRPr lang="pt-BR" dirty="0"/>
                    </a:p>
                    <a:p>
                      <a:r>
                        <a:rPr lang="pt-BR" sz="1100" dirty="0"/>
                        <a:t>O reuso de código é uma das grandes vantagens da programação orientada a objetos. Muito disso se dá por uma questão que é conhecida como herança. Essa característica otimiza a produção da aplicação em tempo e linhas de código.</a:t>
                      </a:r>
                    </a:p>
                    <a:p>
                      <a:endParaRPr lang="pt-BR" sz="1100" dirty="0"/>
                    </a:p>
                    <a:p>
                      <a:r>
                        <a:rPr lang="pt-BR" sz="1100" dirty="0"/>
                        <a:t>Para entendermos essa característica, vamos imaginar uma família: a criança, por exemplo, está herdando características de seus pais. Os pais, por sua vez, herdam algo dos avós, o que faz com que a criança também o faça, e assim sucessivamente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Polimorfismo</a:t>
                      </a:r>
                    </a:p>
                    <a:p>
                      <a:endParaRPr lang="pt-BR" dirty="0"/>
                    </a:p>
                    <a:p>
                      <a:r>
                        <a:rPr lang="pt-BR" sz="1100" dirty="0"/>
                        <a:t>Outro ponto essencial na programação orientada a objetos é o chamado polimorfismo. Na natureza, vemos animais que são capazes de alterar sua forma conforme a necessidade, e é dessa ideia que vem o polimorfismo na orientação a objetos. Como sabemos, os objetos filhos herdam as características e ações de seus “ancestrais”. Entretanto, em alguns casos, é necessário que as ações para um mesmo método seja diferente. Em outras palavras, o polimorfismo consiste na alteração do funcionamento interno de um método herdado de um objeto pai.</a:t>
                      </a:r>
                    </a:p>
                    <a:p>
                      <a:r>
                        <a:rPr lang="pt-BR" sz="1100" dirty="0"/>
                        <a:t>Como um exemplo, temos um objeto genérico “Eletrodoméstico”. Esse objeto possui um método, ou ação, “Ligar()”. Temos dois objetos, “Televisão” e “Geladeira”, que não irão ser ligados da mesma forma. Assim, precisamos, para cada uma das classes filhas, reescrever o método “Ligar()”.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5102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16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9C9F283-E1D4-48AA-860D-F1449A18E09F}"/>
              </a:ext>
            </a:extLst>
          </p:cNvPr>
          <p:cNvSpPr txBox="1"/>
          <p:nvPr/>
        </p:nvSpPr>
        <p:spPr>
          <a:xfrm>
            <a:off x="365765" y="126259"/>
            <a:ext cx="2531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Classes </a:t>
            </a:r>
            <a:r>
              <a:rPr lang="pt-BR" sz="2400" b="1" dirty="0" err="1"/>
              <a:t>Vs</a:t>
            </a:r>
            <a:r>
              <a:rPr lang="pt-BR" sz="2400" b="1" dirty="0"/>
              <a:t> Objetos</a:t>
            </a:r>
          </a:p>
        </p:txBody>
      </p:sp>
      <p:pic>
        <p:nvPicPr>
          <p:cNvPr id="1030" name="Picture 6" descr="Resultado de imagem para recipe png">
            <a:extLst>
              <a:ext uri="{FF2B5EF4-FFF2-40B4-BE49-F238E27FC236}">
                <a16:creationId xmlns:a16="http://schemas.microsoft.com/office/drawing/2014/main" id="{FFFE2025-FF9E-4045-B68E-BF99B57EC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2" y="1114425"/>
            <a:ext cx="2466976" cy="246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m para cake png">
            <a:extLst>
              <a:ext uri="{FF2B5EF4-FFF2-40B4-BE49-F238E27FC236}">
                <a16:creationId xmlns:a16="http://schemas.microsoft.com/office/drawing/2014/main" id="{5B22B386-06F3-409C-BE40-9188552FC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263" y="1114425"/>
            <a:ext cx="26765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4455E298-997A-41E7-BAFD-FB727CD77DB3}"/>
              </a:ext>
            </a:extLst>
          </p:cNvPr>
          <p:cNvSpPr/>
          <p:nvPr/>
        </p:nvSpPr>
        <p:spPr>
          <a:xfrm>
            <a:off x="5248275" y="2026443"/>
            <a:ext cx="1485900" cy="6429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E910A98-7A54-4192-BC70-758B7B99BFEE}"/>
              </a:ext>
            </a:extLst>
          </p:cNvPr>
          <p:cNvSpPr txBox="1"/>
          <p:nvPr/>
        </p:nvSpPr>
        <p:spPr>
          <a:xfrm>
            <a:off x="2694979" y="3676650"/>
            <a:ext cx="1239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/>
              <a:t>Classe</a:t>
            </a:r>
            <a:endParaRPr lang="pt-BR" b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22DABB8-7813-431E-ABFD-7D1BAD48F324}"/>
              </a:ext>
            </a:extLst>
          </p:cNvPr>
          <p:cNvSpPr txBox="1"/>
          <p:nvPr/>
        </p:nvSpPr>
        <p:spPr>
          <a:xfrm>
            <a:off x="8202501" y="3676650"/>
            <a:ext cx="1349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/>
              <a:t>Objeto</a:t>
            </a:r>
            <a:endParaRPr lang="pt-BR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FD86E49-6C73-43A4-8C0C-E7B64E34890E}"/>
              </a:ext>
            </a:extLst>
          </p:cNvPr>
          <p:cNvSpPr txBox="1"/>
          <p:nvPr/>
        </p:nvSpPr>
        <p:spPr>
          <a:xfrm>
            <a:off x="2557760" y="5097244"/>
            <a:ext cx="686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Objeto nada mais é do que uma instância de uma classe, este objeto possuirá as ações e características que foram definidas na classe.</a:t>
            </a:r>
          </a:p>
        </p:txBody>
      </p:sp>
    </p:spTree>
    <p:extLst>
      <p:ext uri="{BB962C8B-B14F-4D97-AF65-F5344CB8AC3E}">
        <p14:creationId xmlns:p14="http://schemas.microsoft.com/office/powerpoint/2010/main" val="156381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D93378-AEAF-4500-BA43-A29B7294B351}"/>
              </a:ext>
            </a:extLst>
          </p:cNvPr>
          <p:cNvSpPr txBox="1"/>
          <p:nvPr/>
        </p:nvSpPr>
        <p:spPr>
          <a:xfrm>
            <a:off x="365765" y="126259"/>
            <a:ext cx="2191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2. Propriedades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910C0A8-0A74-4783-B541-738595FBC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5" y="1609725"/>
            <a:ext cx="4114800" cy="36385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290268C-6432-496F-A294-D94246536F55}"/>
              </a:ext>
            </a:extLst>
          </p:cNvPr>
          <p:cNvSpPr txBox="1"/>
          <p:nvPr/>
        </p:nvSpPr>
        <p:spPr>
          <a:xfrm>
            <a:off x="5486401" y="1562931"/>
            <a:ext cx="61286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As propriedades podem ser consideradas como as características que um objeto possui.</a:t>
            </a:r>
          </a:p>
          <a:p>
            <a:endParaRPr lang="pt-BR" dirty="0"/>
          </a:p>
          <a:p>
            <a:r>
              <a:rPr lang="pt-BR" dirty="0"/>
              <a:t>Como podemos perceber ao lado temos uma classe </a:t>
            </a:r>
            <a:r>
              <a:rPr lang="pt-BR" b="1" dirty="0"/>
              <a:t>Produto</a:t>
            </a:r>
            <a:r>
              <a:rPr lang="pt-BR" dirty="0"/>
              <a:t> que possui as seguintes propriedades (características</a:t>
            </a:r>
            <a:r>
              <a:rPr lang="pt-BR" b="1" dirty="0"/>
              <a:t>): </a:t>
            </a:r>
            <a:r>
              <a:rPr lang="pt-BR" b="1" dirty="0" err="1"/>
              <a:t>Codigo</a:t>
            </a:r>
            <a:r>
              <a:rPr lang="pt-BR" b="1" dirty="0"/>
              <a:t>, </a:t>
            </a:r>
            <a:r>
              <a:rPr lang="pt-BR" b="1" dirty="0" err="1"/>
              <a:t>Descricao</a:t>
            </a:r>
            <a:r>
              <a:rPr lang="pt-BR" b="1" dirty="0"/>
              <a:t>, </a:t>
            </a:r>
            <a:r>
              <a:rPr lang="pt-BR" b="1" dirty="0" err="1"/>
              <a:t>SaldoEstoque</a:t>
            </a:r>
            <a:r>
              <a:rPr lang="pt-BR" b="1" dirty="0"/>
              <a:t>, </a:t>
            </a:r>
            <a:r>
              <a:rPr lang="pt-BR" b="1" dirty="0" err="1"/>
              <a:t>ValorCompra</a:t>
            </a:r>
            <a:r>
              <a:rPr lang="pt-BR" b="1" dirty="0"/>
              <a:t>, </a:t>
            </a:r>
            <a:r>
              <a:rPr lang="pt-BR" b="1" dirty="0" err="1"/>
              <a:t>ValorVenda</a:t>
            </a:r>
            <a:r>
              <a:rPr lang="pt-BR" b="1" dirty="0"/>
              <a:t>, </a:t>
            </a:r>
            <a:r>
              <a:rPr lang="pt-BR" b="1" dirty="0" err="1"/>
              <a:t>DataCadastro</a:t>
            </a:r>
            <a:r>
              <a:rPr lang="pt-BR" b="1" dirty="0"/>
              <a:t> e Ativo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Podemos também traçar um paralelo mais genérico com um ser humano, por exemplo, ao definir uma classe </a:t>
            </a:r>
            <a:r>
              <a:rPr lang="pt-BR" b="1" dirty="0"/>
              <a:t>Pessoa</a:t>
            </a:r>
            <a:r>
              <a:rPr lang="pt-BR" dirty="0"/>
              <a:t> poderíamos adicionar as seguintes propriedades: </a:t>
            </a:r>
            <a:r>
              <a:rPr lang="pt-BR" b="1" dirty="0" err="1"/>
              <a:t>CorDosOlhos</a:t>
            </a:r>
            <a:r>
              <a:rPr lang="pt-BR" b="1" dirty="0"/>
              <a:t>, Altura, Peso, Nome e etc.</a:t>
            </a:r>
          </a:p>
        </p:txBody>
      </p:sp>
    </p:spTree>
    <p:extLst>
      <p:ext uri="{BB962C8B-B14F-4D97-AF65-F5344CB8AC3E}">
        <p14:creationId xmlns:p14="http://schemas.microsoft.com/office/powerpoint/2010/main" val="61577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97767AB-FBE7-41CC-AB68-05F402B17547}"/>
              </a:ext>
            </a:extLst>
          </p:cNvPr>
          <p:cNvSpPr txBox="1"/>
          <p:nvPr/>
        </p:nvSpPr>
        <p:spPr>
          <a:xfrm>
            <a:off x="365765" y="126259"/>
            <a:ext cx="2309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/>
              <a:t>Getters</a:t>
            </a:r>
            <a:r>
              <a:rPr lang="pt-BR" sz="2400" b="1" dirty="0"/>
              <a:t> e </a:t>
            </a:r>
            <a:r>
              <a:rPr lang="pt-BR" sz="2400" b="1" dirty="0" err="1"/>
              <a:t>Setters</a:t>
            </a:r>
            <a:endParaRPr lang="pt-BR" sz="24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7B6092B-B786-489A-81E1-CADA5D1C8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357" y="938212"/>
            <a:ext cx="7383285" cy="352384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50BB73E-B7DE-445C-A6F3-6FC143758C49}"/>
              </a:ext>
            </a:extLst>
          </p:cNvPr>
          <p:cNvSpPr txBox="1"/>
          <p:nvPr/>
        </p:nvSpPr>
        <p:spPr>
          <a:xfrm>
            <a:off x="1474345" y="4996458"/>
            <a:ext cx="9243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Getters</a:t>
            </a:r>
            <a:r>
              <a:rPr lang="pt-BR" dirty="0"/>
              <a:t> e </a:t>
            </a:r>
            <a:r>
              <a:rPr lang="pt-BR" dirty="0" err="1"/>
              <a:t>Setters</a:t>
            </a:r>
            <a:r>
              <a:rPr lang="pt-BR" dirty="0"/>
              <a:t> são usados para encapsular propriedades. Os três exemplos teriam o mesmo efeito em nossa aplicação (São a mesma coisa), entretanto em nossas aplicações acabaremos tendo que utilizar os 3 formatos de acordo com o que se é necessário fazer.</a:t>
            </a:r>
          </a:p>
        </p:txBody>
      </p:sp>
    </p:spTree>
    <p:extLst>
      <p:ext uri="{BB962C8B-B14F-4D97-AF65-F5344CB8AC3E}">
        <p14:creationId xmlns:p14="http://schemas.microsoft.com/office/powerpoint/2010/main" val="376411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DF90727-F78B-40F9-A402-30ADA55C33B6}"/>
              </a:ext>
            </a:extLst>
          </p:cNvPr>
          <p:cNvSpPr txBox="1"/>
          <p:nvPr/>
        </p:nvSpPr>
        <p:spPr>
          <a:xfrm>
            <a:off x="365765" y="126259"/>
            <a:ext cx="2140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3. Construtores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8A65C6E-4199-47C4-AFAA-BA2E200CD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1074200"/>
            <a:ext cx="7734300" cy="23548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D875802-9491-4698-8299-C9B71F1ACACE}"/>
              </a:ext>
            </a:extLst>
          </p:cNvPr>
          <p:cNvSpPr txBox="1"/>
          <p:nvPr/>
        </p:nvSpPr>
        <p:spPr>
          <a:xfrm>
            <a:off x="2228850" y="4583471"/>
            <a:ext cx="7734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Os construtores são executados sempre que um novo objeto é instanciado, ou seja, é possível programar ações ou obrigar que algumas informações necessárias sejam preenchidas na própria concepção do objeto.</a:t>
            </a:r>
          </a:p>
        </p:txBody>
      </p:sp>
    </p:spTree>
    <p:extLst>
      <p:ext uri="{BB962C8B-B14F-4D97-AF65-F5344CB8AC3E}">
        <p14:creationId xmlns:p14="http://schemas.microsoft.com/office/powerpoint/2010/main" val="2477111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E629057-A47D-4F6F-B48A-5D096E4AD743}"/>
              </a:ext>
            </a:extLst>
          </p:cNvPr>
          <p:cNvSpPr txBox="1"/>
          <p:nvPr/>
        </p:nvSpPr>
        <p:spPr>
          <a:xfrm>
            <a:off x="365765" y="126259"/>
            <a:ext cx="1636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4. Métodos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219675C-9035-4B63-B0C3-A18141ED7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442" y="1143001"/>
            <a:ext cx="9701116" cy="182879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6BCF097-1626-4C2E-BE02-F70272E756EB}"/>
              </a:ext>
            </a:extLst>
          </p:cNvPr>
          <p:cNvSpPr txBox="1"/>
          <p:nvPr/>
        </p:nvSpPr>
        <p:spPr>
          <a:xfrm>
            <a:off x="1245442" y="3526876"/>
            <a:ext cx="97011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Os métodos podem ser considerados como as ações que um objeto possui.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Como podemos perceber </a:t>
            </a:r>
            <a:r>
              <a:rPr lang="pt-BR" dirty="0" err="1"/>
              <a:t>aacima</a:t>
            </a:r>
            <a:r>
              <a:rPr lang="pt-BR" dirty="0"/>
              <a:t> temos uma classe </a:t>
            </a:r>
            <a:r>
              <a:rPr lang="pt-BR" b="1" dirty="0"/>
              <a:t>Produto</a:t>
            </a:r>
            <a:r>
              <a:rPr lang="pt-BR" dirty="0"/>
              <a:t> que possui o seguinte método (ação</a:t>
            </a:r>
            <a:r>
              <a:rPr lang="pt-BR" b="1" dirty="0"/>
              <a:t>): </a:t>
            </a:r>
            <a:r>
              <a:rPr lang="pt-BR" b="1" dirty="0" err="1"/>
              <a:t>SetDescricao</a:t>
            </a:r>
            <a:r>
              <a:rPr lang="pt-BR" b="1" dirty="0"/>
              <a:t>()</a:t>
            </a:r>
            <a:r>
              <a:rPr lang="pt-BR" dirty="0"/>
              <a:t>, o intuito deste método é verificar se uma descrição foi preenchida e se possui 30 caracteres ou menos, caso tudo ocorra bem o valor é atribuído à variável _descrição, caso contrário uma exceção é lançada.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Podemos também traçar um paralelo mais genérico com um ser humano, por exemplo, ao definir uma classe </a:t>
            </a:r>
            <a:r>
              <a:rPr lang="pt-BR" b="1" dirty="0"/>
              <a:t>Pessoa</a:t>
            </a:r>
            <a:r>
              <a:rPr lang="pt-BR" dirty="0"/>
              <a:t> poderíamos adicionar os seguintes métodos: </a:t>
            </a:r>
            <a:r>
              <a:rPr lang="pt-BR" b="1" dirty="0"/>
              <a:t>Andar, Piscar, Respirar e etc.</a:t>
            </a:r>
          </a:p>
        </p:txBody>
      </p:sp>
    </p:spTree>
    <p:extLst>
      <p:ext uri="{BB962C8B-B14F-4D97-AF65-F5344CB8AC3E}">
        <p14:creationId xmlns:p14="http://schemas.microsoft.com/office/powerpoint/2010/main" val="214579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928DF2D-DA2F-4254-9BA7-713FD127D900}"/>
              </a:ext>
            </a:extLst>
          </p:cNvPr>
          <p:cNvSpPr txBox="1"/>
          <p:nvPr/>
        </p:nvSpPr>
        <p:spPr>
          <a:xfrm>
            <a:off x="365765" y="126259"/>
            <a:ext cx="3985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Tipos primitivos </a:t>
            </a:r>
            <a:r>
              <a:rPr lang="pt-BR" sz="2400" b="1" dirty="0" err="1"/>
              <a:t>Vs</a:t>
            </a:r>
            <a:r>
              <a:rPr lang="pt-BR" sz="2400" b="1" dirty="0"/>
              <a:t> complexos</a:t>
            </a:r>
          </a:p>
        </p:txBody>
      </p:sp>
      <p:pic>
        <p:nvPicPr>
          <p:cNvPr id="2054" name="Picture 6" descr="Imagem relacionada">
            <a:extLst>
              <a:ext uri="{FF2B5EF4-FFF2-40B4-BE49-F238E27FC236}">
                <a16:creationId xmlns:a16="http://schemas.microsoft.com/office/drawing/2014/main" id="{D7E94816-E784-4056-89A1-5A8BB26A9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64" y="58792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m relacionada">
            <a:extLst>
              <a:ext uri="{FF2B5EF4-FFF2-40B4-BE49-F238E27FC236}">
                <a16:creationId xmlns:a16="http://schemas.microsoft.com/office/drawing/2014/main" id="{9855C602-F376-41C9-BCE4-48799977F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036" y="604348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A5EA12B-0B98-416D-986B-DA9B21035CA2}"/>
              </a:ext>
            </a:extLst>
          </p:cNvPr>
          <p:cNvSpPr txBox="1"/>
          <p:nvPr/>
        </p:nvSpPr>
        <p:spPr>
          <a:xfrm>
            <a:off x="1489214" y="3428998"/>
            <a:ext cx="173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/>
              <a:t>Primitivo</a:t>
            </a:r>
            <a:endParaRPr lang="pt-BR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0438293-7137-49C1-828A-D30A4FB86E01}"/>
              </a:ext>
            </a:extLst>
          </p:cNvPr>
          <p:cNvSpPr txBox="1"/>
          <p:nvPr/>
        </p:nvSpPr>
        <p:spPr>
          <a:xfrm>
            <a:off x="7464922" y="3428999"/>
            <a:ext cx="1879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/>
              <a:t>Complexo</a:t>
            </a:r>
            <a:endParaRPr lang="pt-BR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7234B77-260D-4118-8DC2-3ADC1543B5CA}"/>
              </a:ext>
            </a:extLst>
          </p:cNvPr>
          <p:cNvSpPr txBox="1"/>
          <p:nvPr/>
        </p:nvSpPr>
        <p:spPr>
          <a:xfrm>
            <a:off x="1245442" y="4479376"/>
            <a:ext cx="97011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As classes podem ser formadas por tipos primitivos (</a:t>
            </a:r>
            <a:r>
              <a:rPr lang="pt-BR" b="1" dirty="0" err="1"/>
              <a:t>int</a:t>
            </a:r>
            <a:r>
              <a:rPr lang="pt-BR" b="1" dirty="0"/>
              <a:t>, decimal, </a:t>
            </a:r>
            <a:r>
              <a:rPr lang="pt-BR" b="1" dirty="0" err="1"/>
              <a:t>double</a:t>
            </a:r>
            <a:r>
              <a:rPr lang="pt-BR" b="1" dirty="0"/>
              <a:t>, </a:t>
            </a:r>
            <a:r>
              <a:rPr lang="pt-BR" b="1" dirty="0" err="1"/>
              <a:t>string</a:t>
            </a:r>
            <a:r>
              <a:rPr lang="pt-BR" b="1" dirty="0"/>
              <a:t> e etc.</a:t>
            </a:r>
            <a:r>
              <a:rPr lang="pt-BR" dirty="0"/>
              <a:t>) ou por tipos complexos. Temos alguns tipos complexos provenientes da própria linguagem como por exemplo </a:t>
            </a:r>
            <a:r>
              <a:rPr lang="pt-BR" b="1" dirty="0" err="1"/>
              <a:t>DateTime</a:t>
            </a:r>
            <a:r>
              <a:rPr lang="pt-BR" dirty="0"/>
              <a:t> e outros que nós mesmos podemos adicionar.</a:t>
            </a:r>
          </a:p>
          <a:p>
            <a:pPr algn="ctr"/>
            <a:r>
              <a:rPr lang="pt-BR" dirty="0"/>
              <a:t>Trocando em miúdos, uma classe pode se constituída não somente de tipos primitivos, mas também de outras classes.</a:t>
            </a:r>
          </a:p>
        </p:txBody>
      </p:sp>
    </p:spTree>
    <p:extLst>
      <p:ext uri="{BB962C8B-B14F-4D97-AF65-F5344CB8AC3E}">
        <p14:creationId xmlns:p14="http://schemas.microsoft.com/office/powerpoint/2010/main" val="15042942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1813</Words>
  <Application>Microsoft Office PowerPoint</Application>
  <PresentationFormat>Widescreen</PresentationFormat>
  <Paragraphs>135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R. A. Coelho</dc:creator>
  <cp:lastModifiedBy>Luiz R. A. Coelho</cp:lastModifiedBy>
  <cp:revision>46</cp:revision>
  <dcterms:created xsi:type="dcterms:W3CDTF">2018-11-06T12:53:31Z</dcterms:created>
  <dcterms:modified xsi:type="dcterms:W3CDTF">2018-12-18T14:20:06Z</dcterms:modified>
</cp:coreProperties>
</file>