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EA6-D0B0-4FA8-A9C2-7B2218D33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69335-8025-42A7-A1B9-22AF46E6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2E1BE-0490-49E9-B9CF-0375E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711FC-FA3E-45B2-B0BA-538F734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16B6D-6353-4D15-9F3C-2F9E289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7BD2-55E8-4ED7-B0FE-D7B80EE7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046E97-DFF1-4418-A59A-FE34BE88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5AEE8-8825-4442-A00E-FFA0ADD9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6AD3D-E6D2-4EF6-BBE4-ABDA298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45548-069B-4F54-B068-926A9A81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73432-C4E7-43EF-887B-E537897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BACF0-AAEA-4159-8D6E-38118DC2D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D9654-0CA0-4552-8E05-32C6A639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BE6F5-F593-43DD-BF32-6CC87605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07430-AD13-4722-A628-BD79BBAA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0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282B3-65C0-4728-8DC5-EBC15B43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A04D9-4D1B-4711-A641-104978CA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BD746-94F6-498A-A10D-03E504F6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D0EDB-196E-47A6-A663-91D58481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BC3F9-D532-431F-AE13-5224C708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71492-EDDF-482B-8B57-44C38C69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72C90-C3A4-4917-8ED8-CA56351F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26419-5B44-42DD-A51F-1C05A33A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BAD41-BA0E-4240-BF9A-2A7B869A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84787-2264-41C7-8E81-554595B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4627-5ED6-494C-A384-ED55CAA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CD3E0-9940-4106-8607-F0CD72BC9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72D59-C2D7-4C79-8828-83BAD2D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F6942-4EF1-42C6-82F8-BE6A0DDF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067D6-A43D-4321-9C96-37B021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A1319-C09B-4891-9079-1AEC2042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6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68BF-C49F-45C8-9454-036CDABD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21C5C-9F2D-4E22-8657-BFA8C942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5ECB1D-8B21-4709-80D0-3DCC80EB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A15A3C-6865-4694-BA16-FABCF3D2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A72F25-6970-491B-8DB5-89700433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87ABD7-7C5E-4169-BBEE-784F366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4F57A-59FA-4289-AA50-B516E56E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CDF5D6-49A4-4138-8C88-143F606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0505-4DFB-455C-B6EB-7732C200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E44EF-23D6-41B3-AC4A-F7AAF1EF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C5D9D-1FC8-41C4-AFEA-6E571574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514F3-00D7-470F-AB43-319C1EF6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2871A4-7F29-4C8F-B781-3345050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0E6D1-978C-4464-AC8B-520C57CE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9C0C7-B731-47F1-9D5B-A54F8C37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8D07-62AE-4E81-8F8B-C59C034A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DB9C3-47AC-4201-B3FB-0FE01FEA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97FC4-4B87-4B73-B396-7F4E747F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AA373-9ED2-4C2A-BE2B-71A83BD7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B842B-6F33-41B6-83EC-956D662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36488-21F6-4EC3-9AC6-659EE50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BABA0-62E6-4F9A-802F-5E660767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201A7-7B6D-46F1-A123-A29C128AD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AB5061-A30C-43A9-8891-9587022B2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281D2-27BE-4F94-8DB8-372D3F7B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8DA6B-BCE7-4937-BCEC-0F77C4DA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6C41A-60C1-475B-9B73-11DE2AA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74000">
              <a:schemeClr val="bg1"/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3DFF16-451E-432D-B679-0D3140C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92EE1-0B8A-452C-BE08-F49904EF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75E1A-5280-4E03-BBAA-5653798C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40F6-27C2-40B6-BB87-F41720AAABD7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CA75B-2A4A-432A-B058-D1139D5C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90BDC-3F2E-4072-AF56-0F4B5703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6205877D-8804-4200-9512-0F771176978F}"/>
              </a:ext>
            </a:extLst>
          </p:cNvPr>
          <p:cNvSpPr/>
          <p:nvPr/>
        </p:nvSpPr>
        <p:spPr>
          <a:xfrm>
            <a:off x="365765" y="3248388"/>
            <a:ext cx="4904766" cy="26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990056BF-5E71-4023-99B0-63F12C9C0390}"/>
              </a:ext>
            </a:extLst>
          </p:cNvPr>
          <p:cNvSpPr/>
          <p:nvPr/>
        </p:nvSpPr>
        <p:spPr>
          <a:xfrm>
            <a:off x="1049208" y="3437402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BLL</a:t>
            </a:r>
          </a:p>
          <a:p>
            <a:pPr algn="ctr"/>
            <a:r>
              <a:rPr lang="pt-BR" sz="1200" dirty="0"/>
              <a:t>(Lógicas de Negócio)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E59FEB27-7505-4173-93F3-A53C798256DB}"/>
              </a:ext>
            </a:extLst>
          </p:cNvPr>
          <p:cNvSpPr/>
          <p:nvPr/>
        </p:nvSpPr>
        <p:spPr>
          <a:xfrm>
            <a:off x="1049207" y="4746657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DL</a:t>
            </a:r>
          </a:p>
          <a:p>
            <a:pPr algn="ctr"/>
            <a:r>
              <a:rPr lang="pt-BR" sz="1200" dirty="0"/>
              <a:t>(Domínio)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E08425A2-04A0-4FC5-B7CF-E0939E9D6F4A}"/>
              </a:ext>
            </a:extLst>
          </p:cNvPr>
          <p:cNvSpPr/>
          <p:nvPr/>
        </p:nvSpPr>
        <p:spPr>
          <a:xfrm>
            <a:off x="3185577" y="4742502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DAL</a:t>
            </a:r>
          </a:p>
          <a:p>
            <a:pPr algn="ctr"/>
            <a:r>
              <a:rPr lang="pt-BR" sz="1200" dirty="0"/>
              <a:t>(Acesso à dados)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2AD311B-4CB0-4B2E-8A22-0ED70A6357EA}"/>
              </a:ext>
            </a:extLst>
          </p:cNvPr>
          <p:cNvCxnSpPr>
            <a:stCxn id="19" idx="0"/>
            <a:endCxn id="9" idx="2"/>
          </p:cNvCxnSpPr>
          <p:nvPr/>
        </p:nvCxnSpPr>
        <p:spPr>
          <a:xfrm flipV="1">
            <a:off x="1901262" y="4406666"/>
            <a:ext cx="1" cy="3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5AD30A9-B5FC-4C0E-8AE3-C31B321182D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753316" y="5227134"/>
            <a:ext cx="432261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E48FC9C-803E-4ECB-A2CA-5AE50303D32F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rot="10800000" flipH="1">
            <a:off x="1049206" y="2533809"/>
            <a:ext cx="5285" cy="2697480"/>
          </a:xfrm>
          <a:prstGeom prst="bentConnector3">
            <a:avLst>
              <a:gd name="adj1" fmla="val -4325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E233174-4E72-4E91-BBE1-FF7132B381B0}"/>
              </a:ext>
            </a:extLst>
          </p:cNvPr>
          <p:cNvCxnSpPr>
            <a:cxnSpLocks/>
            <a:stCxn id="9" idx="0"/>
            <a:endCxn id="33" idx="1"/>
          </p:cNvCxnSpPr>
          <p:nvPr/>
        </p:nvCxnSpPr>
        <p:spPr>
          <a:xfrm flipH="1" flipV="1">
            <a:off x="1901261" y="3104092"/>
            <a:ext cx="2" cy="3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uvem 32">
            <a:extLst>
              <a:ext uri="{FF2B5EF4-FFF2-40B4-BE49-F238E27FC236}">
                <a16:creationId xmlns:a16="http://schemas.microsoft.com/office/drawing/2014/main" id="{6377880F-06B5-442D-8A93-F687B83A326B}"/>
              </a:ext>
            </a:extLst>
          </p:cNvPr>
          <p:cNvSpPr/>
          <p:nvPr/>
        </p:nvSpPr>
        <p:spPr>
          <a:xfrm>
            <a:off x="1049206" y="1962308"/>
            <a:ext cx="1704109" cy="114300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sz="1200" dirty="0"/>
              <a:t>(Serviço)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ACF815C4-AE1E-445A-A457-5C3CC7C2E514}"/>
              </a:ext>
            </a:extLst>
          </p:cNvPr>
          <p:cNvCxnSpPr>
            <a:cxnSpLocks/>
            <a:stCxn id="22" idx="0"/>
            <a:endCxn id="9" idx="3"/>
          </p:cNvCxnSpPr>
          <p:nvPr/>
        </p:nvCxnSpPr>
        <p:spPr>
          <a:xfrm rot="16200000" flipV="1">
            <a:off x="2985241" y="3690110"/>
            <a:ext cx="820468" cy="128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74437B9-4F47-41CA-A34E-D819049C59A6}"/>
              </a:ext>
            </a:extLst>
          </p:cNvPr>
          <p:cNvSpPr txBox="1"/>
          <p:nvPr/>
        </p:nvSpPr>
        <p:spPr>
          <a:xfrm>
            <a:off x="3982328" y="3242818"/>
            <a:ext cx="128430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3 Camadas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13571F3-C6EC-4A18-8D1D-49ECA2802539}"/>
              </a:ext>
            </a:extLst>
          </p:cNvPr>
          <p:cNvSpPr txBox="1"/>
          <p:nvPr/>
        </p:nvSpPr>
        <p:spPr>
          <a:xfrm>
            <a:off x="365765" y="126259"/>
            <a:ext cx="303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Visão Geral do Projeto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B9D767A-B1C5-4F9F-B19A-B6D03081EE65}"/>
              </a:ext>
            </a:extLst>
          </p:cNvPr>
          <p:cNvSpPr txBox="1"/>
          <p:nvPr/>
        </p:nvSpPr>
        <p:spPr>
          <a:xfrm>
            <a:off x="7092911" y="541130"/>
            <a:ext cx="452212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 das responsabilidades</a:t>
            </a:r>
          </a:p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DL – Camada de Domínio</a:t>
            </a:r>
          </a:p>
          <a:p>
            <a:pPr lvl="1"/>
            <a:r>
              <a:rPr lang="pt-BR" sz="1400" dirty="0"/>
              <a:t>Camada onde são definidos os nossos modelos (entidades) e as suas validações.</a:t>
            </a: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DAL – Camada de Acesso à Dados</a:t>
            </a:r>
          </a:p>
          <a:p>
            <a:pPr lvl="1"/>
            <a:r>
              <a:rPr lang="pt-BR" sz="1400" dirty="0"/>
              <a:t>Camada onde a comunicação com o banco de dados, mapeamento de tabelas e colunas são realizados.</a:t>
            </a:r>
            <a:r>
              <a:rPr lang="pt-BR" dirty="0"/>
              <a:t> </a:t>
            </a:r>
          </a:p>
          <a:p>
            <a:pPr marL="342900" indent="-342900">
              <a:buAutoNum type="arabicParenR"/>
            </a:pPr>
            <a:r>
              <a:rPr lang="pt-BR" dirty="0"/>
              <a:t>BLL – Camada de Lógicas de Negócios</a:t>
            </a:r>
          </a:p>
          <a:p>
            <a:pPr lvl="1"/>
            <a:r>
              <a:rPr lang="pt-BR" sz="1400" dirty="0"/>
              <a:t>Camada onde as lógicas de negócio são definidas, toda a inteligência da aplicação estará nessa camada.</a:t>
            </a: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API – Camada de Serviços</a:t>
            </a:r>
          </a:p>
          <a:p>
            <a:pPr lvl="1"/>
            <a:r>
              <a:rPr lang="pt-BR" sz="1400" dirty="0"/>
              <a:t>Basicamente deixa os métodos da camada de lógicas de negócios disponíveis on-line. Esta API poderá ser consumida por qualquer tipo de </a:t>
            </a:r>
            <a:r>
              <a:rPr lang="pt-BR" sz="1400" dirty="0" err="1"/>
              <a:t>client</a:t>
            </a:r>
            <a:r>
              <a:rPr lang="pt-BR" sz="1400" dirty="0"/>
              <a:t>, sejam eles browsers, smartphones e etc.</a:t>
            </a:r>
          </a:p>
          <a:p>
            <a:pPr marL="342900" indent="-342900">
              <a:buAutoNum type="arabicParenR"/>
            </a:pPr>
            <a:r>
              <a:rPr lang="pt-BR" dirty="0"/>
              <a:t>Angular – Camada de Apresentação</a:t>
            </a:r>
          </a:p>
          <a:p>
            <a:pPr lvl="1"/>
            <a:r>
              <a:rPr lang="pt-BR" sz="1400" dirty="0"/>
              <a:t>Esta é a interface gráfica que o usuário vai ver e interagir, é esta camada que irá consumir os recursos de nossa API.</a:t>
            </a:r>
          </a:p>
          <a:p>
            <a:pPr marL="342900" indent="-342900">
              <a:buAutoNum type="arabicParenR"/>
            </a:pPr>
            <a:r>
              <a:rPr lang="pt-BR" dirty="0"/>
              <a:t>DB – MSSQL Server</a:t>
            </a:r>
          </a:p>
          <a:p>
            <a:pPr lvl="1"/>
            <a:r>
              <a:rPr lang="pt-BR" sz="1400" dirty="0"/>
              <a:t>Banco de dados onde as informações do sistema serão salvas, acessada diretamente pela camada DAL.</a:t>
            </a:r>
          </a:p>
        </p:txBody>
      </p:sp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5552168E-C4BB-4FB1-A628-291750163188}"/>
              </a:ext>
            </a:extLst>
          </p:cNvPr>
          <p:cNvSpPr/>
          <p:nvPr/>
        </p:nvSpPr>
        <p:spPr>
          <a:xfrm>
            <a:off x="1049205" y="684987"/>
            <a:ext cx="1704109" cy="1065038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Angular</a:t>
            </a:r>
          </a:p>
          <a:p>
            <a:pPr algn="ctr"/>
            <a:r>
              <a:rPr lang="pt-BR" sz="1200" dirty="0"/>
              <a:t>(Apresentação)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44EFFAC-D6E1-4A7A-B930-3CAB548694E8}"/>
              </a:ext>
            </a:extLst>
          </p:cNvPr>
          <p:cNvCxnSpPr>
            <a:cxnSpLocks/>
            <a:stCxn id="2" idx="2"/>
            <a:endCxn id="33" idx="3"/>
          </p:cNvCxnSpPr>
          <p:nvPr/>
        </p:nvCxnSpPr>
        <p:spPr>
          <a:xfrm>
            <a:off x="1901260" y="1679614"/>
            <a:ext cx="1" cy="34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F1F9F5A8-1359-46CC-8809-C1E5E9D5480C}"/>
              </a:ext>
            </a:extLst>
          </p:cNvPr>
          <p:cNvSpPr/>
          <p:nvPr/>
        </p:nvSpPr>
        <p:spPr>
          <a:xfrm>
            <a:off x="5643589" y="4582088"/>
            <a:ext cx="816159" cy="129009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pt-BR" dirty="0"/>
              <a:t>DB </a:t>
            </a:r>
          </a:p>
          <a:p>
            <a:pPr algn="ctr"/>
            <a:r>
              <a:rPr lang="pt-BR" sz="1200" dirty="0"/>
              <a:t>(MSSQL</a:t>
            </a:r>
          </a:p>
          <a:p>
            <a:pPr algn="ctr"/>
            <a:r>
              <a:rPr lang="pt-BR" sz="1200" dirty="0"/>
              <a:t>Server)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13B3A37-5690-480E-9636-600A73FE3E57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>
            <a:off x="4889686" y="5227134"/>
            <a:ext cx="753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68AF2C7-86FF-4FB0-BE42-DD311B74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83" y="5658866"/>
            <a:ext cx="277200" cy="283444"/>
          </a:xfrm>
          <a:prstGeom prst="rect">
            <a:avLst/>
          </a:prstGeom>
        </p:spPr>
      </p:pic>
      <p:pic>
        <p:nvPicPr>
          <p:cNvPr id="15" name="Imagem 14" descr="Uma imagem contendo sinal&#10;&#10;Descrição gerada automaticamente">
            <a:extLst>
              <a:ext uri="{FF2B5EF4-FFF2-40B4-BE49-F238E27FC236}">
                <a16:creationId xmlns:a16="http://schemas.microsoft.com/office/drawing/2014/main" id="{0A2D0FE4-0940-4BFC-9B8D-8B3F0613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9" y="1373004"/>
            <a:ext cx="277200" cy="27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647ED7-1626-4B6F-AFB2-12C8EFA83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3" y="2580846"/>
            <a:ext cx="277200" cy="2866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9234A98-6AAC-49CA-93C7-AADD9C19D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3" y="4183021"/>
            <a:ext cx="277200" cy="2866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C2C7197-CD2E-472B-836C-877DD7314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9" y="5472441"/>
            <a:ext cx="277200" cy="28662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44DB7FF-A261-4A88-A599-6334B60C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21" y="5470364"/>
            <a:ext cx="277200" cy="286625"/>
          </a:xfrm>
          <a:prstGeom prst="rect">
            <a:avLst/>
          </a:prstGeom>
        </p:spPr>
      </p:pic>
      <p:pic>
        <p:nvPicPr>
          <p:cNvPr id="24" name="Imagem 23" descr="Uma imagem contendo gráficos vetoriais, texto&#10;&#10;Descrição gerada automaticamente">
            <a:extLst>
              <a:ext uri="{FF2B5EF4-FFF2-40B4-BE49-F238E27FC236}">
                <a16:creationId xmlns:a16="http://schemas.microsoft.com/office/drawing/2014/main" id="{C9603B11-3A26-4E37-B34D-CC39E3A5A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56" y="5500831"/>
            <a:ext cx="252000" cy="252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C5AC097-87CF-4044-A736-EA8B6099F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6" y="6079622"/>
            <a:ext cx="277200" cy="2866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939AA9-7496-4076-BFFD-DD0E6CDB4C90}"/>
              </a:ext>
            </a:extLst>
          </p:cNvPr>
          <p:cNvSpPr txBox="1"/>
          <p:nvPr/>
        </p:nvSpPr>
        <p:spPr>
          <a:xfrm>
            <a:off x="365765" y="635796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Visual Studio</a:t>
            </a:r>
          </a:p>
        </p:txBody>
      </p:sp>
      <p:pic>
        <p:nvPicPr>
          <p:cNvPr id="38" name="Imagem 37" descr="Uma imagem contendo sinal&#10;&#10;Descrição gerada automaticamente">
            <a:extLst>
              <a:ext uri="{FF2B5EF4-FFF2-40B4-BE49-F238E27FC236}">
                <a16:creationId xmlns:a16="http://schemas.microsoft.com/office/drawing/2014/main" id="{5E1CA47D-D95D-475D-AA5E-51C8F052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1" y="6084334"/>
            <a:ext cx="277200" cy="2772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1DF0508-ACEF-4E23-A020-37D2B78272E9}"/>
              </a:ext>
            </a:extLst>
          </p:cNvPr>
          <p:cNvSpPr txBox="1"/>
          <p:nvPr/>
        </p:nvSpPr>
        <p:spPr>
          <a:xfrm>
            <a:off x="2029297" y="635796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VS </a:t>
            </a:r>
            <a:r>
              <a:rPr lang="pt-BR" sz="1000" dirty="0" err="1"/>
              <a:t>Code</a:t>
            </a:r>
            <a:endParaRPr lang="pt-BR" sz="1000" dirty="0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9BFBFFC-1143-4AF9-BA60-12F7538D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32" y="6081212"/>
            <a:ext cx="277200" cy="28344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5B7BE8-832C-4289-96CA-E5B13CA1E2FA}"/>
              </a:ext>
            </a:extLst>
          </p:cNvPr>
          <p:cNvSpPr txBox="1"/>
          <p:nvPr/>
        </p:nvSpPr>
        <p:spPr>
          <a:xfrm>
            <a:off x="4170332" y="635796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SSMS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E1ECD66-9831-42CA-915A-BA4F2505FEE7}"/>
              </a:ext>
            </a:extLst>
          </p:cNvPr>
          <p:cNvSpPr txBox="1"/>
          <p:nvPr/>
        </p:nvSpPr>
        <p:spPr>
          <a:xfrm>
            <a:off x="4705544" y="635796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/>
              <a:t>Dapper</a:t>
            </a:r>
            <a:endParaRPr lang="pt-BR" sz="1000" dirty="0"/>
          </a:p>
        </p:txBody>
      </p:sp>
      <p:pic>
        <p:nvPicPr>
          <p:cNvPr id="43" name="Imagem 42" descr="Uma imagem contendo gráficos vetoriais, texto&#10;&#10;Descrição gerada automaticamente">
            <a:extLst>
              <a:ext uri="{FF2B5EF4-FFF2-40B4-BE49-F238E27FC236}">
                <a16:creationId xmlns:a16="http://schemas.microsoft.com/office/drawing/2014/main" id="{01655360-1903-4444-9F2B-6D5EA25D4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36" y="6096934"/>
            <a:ext cx="252000" cy="252000"/>
          </a:xfrm>
          <a:prstGeom prst="rect">
            <a:avLst/>
          </a:prstGeom>
        </p:spPr>
      </p:pic>
      <p:pic>
        <p:nvPicPr>
          <p:cNvPr id="45" name="Imagem 44" descr="Uma imagem contendo sinal, ao ar livre, texto&#10;&#10;Descrição gerada automaticamente">
            <a:extLst>
              <a:ext uri="{FF2B5EF4-FFF2-40B4-BE49-F238E27FC236}">
                <a16:creationId xmlns:a16="http://schemas.microsoft.com/office/drawing/2014/main" id="{B434DC18-1364-4E34-8483-212B2C631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33" y="1362565"/>
            <a:ext cx="306000" cy="3060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A676AE-F1E1-436C-803A-351B3300470C}"/>
              </a:ext>
            </a:extLst>
          </p:cNvPr>
          <p:cNvSpPr txBox="1"/>
          <p:nvPr/>
        </p:nvSpPr>
        <p:spPr>
          <a:xfrm>
            <a:off x="2705572" y="635796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Angular</a:t>
            </a:r>
          </a:p>
        </p:txBody>
      </p:sp>
      <p:pic>
        <p:nvPicPr>
          <p:cNvPr id="53" name="Imagem 52" descr="Uma imagem contendo sinal, ao ar livre, texto&#10;&#10;Descrição gerada automaticamente">
            <a:extLst>
              <a:ext uri="{FF2B5EF4-FFF2-40B4-BE49-F238E27FC236}">
                <a16:creationId xmlns:a16="http://schemas.microsoft.com/office/drawing/2014/main" id="{223F2606-0308-466E-A46B-A75A115AF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83" y="6069934"/>
            <a:ext cx="306000" cy="30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DD650061-BF33-4816-A191-27C82751B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83" y="2608316"/>
            <a:ext cx="252000" cy="22428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1FB6C27A-E6A7-4347-9D82-B21DECC32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83" y="4207111"/>
            <a:ext cx="252000" cy="22428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D99A2CFE-F195-4375-8DFC-60FE816ED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50" y="5528551"/>
            <a:ext cx="252000" cy="224280"/>
          </a:xfrm>
          <a:prstGeom prst="rect">
            <a:avLst/>
          </a:prstGeom>
        </p:spPr>
      </p:pic>
      <p:pic>
        <p:nvPicPr>
          <p:cNvPr id="56" name="Imagem 55" descr="Uma imagem contendo machado&#10;&#10;Descrição gerada automaticamente">
            <a:extLst>
              <a:ext uri="{FF2B5EF4-FFF2-40B4-BE49-F238E27FC236}">
                <a16:creationId xmlns:a16="http://schemas.microsoft.com/office/drawing/2014/main" id="{11519E87-5D95-4EBD-B2B3-A282E64EC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8" y="5674588"/>
            <a:ext cx="252000" cy="252000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1DB6CD7D-A1E7-45BC-B028-E3C12BDB0845}"/>
              </a:ext>
            </a:extLst>
          </p:cNvPr>
          <p:cNvSpPr txBox="1"/>
          <p:nvPr/>
        </p:nvSpPr>
        <p:spPr>
          <a:xfrm>
            <a:off x="1284093" y="635796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/>
              <a:t>.Net</a:t>
            </a:r>
            <a:r>
              <a:rPr lang="pt-BR" sz="1000" dirty="0"/>
              <a:t> Core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A9EFA761-6F3A-48BF-9F86-03A9D4207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91" y="6110794"/>
            <a:ext cx="252000" cy="224280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D7826584-9BA0-40BA-8BEE-FCBEBB3AE0A7}"/>
              </a:ext>
            </a:extLst>
          </p:cNvPr>
          <p:cNvSpPr txBox="1"/>
          <p:nvPr/>
        </p:nvSpPr>
        <p:spPr>
          <a:xfrm>
            <a:off x="3357802" y="63579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SQL Server</a:t>
            </a:r>
          </a:p>
        </p:txBody>
      </p:sp>
      <p:pic>
        <p:nvPicPr>
          <p:cNvPr id="73" name="Imagem 72" descr="Uma imagem contendo machado&#10;&#10;Descrição gerada automaticamente">
            <a:extLst>
              <a:ext uri="{FF2B5EF4-FFF2-40B4-BE49-F238E27FC236}">
                <a16:creationId xmlns:a16="http://schemas.microsoft.com/office/drawing/2014/main" id="{022ED525-9FCF-4A97-B92A-747C36022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17" y="609693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DE1595-15EE-43EE-AA3E-F2CD4B2D5003}"/>
              </a:ext>
            </a:extLst>
          </p:cNvPr>
          <p:cNvSpPr txBox="1"/>
          <p:nvPr/>
        </p:nvSpPr>
        <p:spPr>
          <a:xfrm>
            <a:off x="365765" y="126259"/>
            <a:ext cx="26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5. Relacionamentos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775C87-FE56-4807-A232-FEB91B3B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1014412"/>
            <a:ext cx="6076950" cy="4829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F6C12C-3E28-4682-88DD-36E09F11D4D9}"/>
              </a:ext>
            </a:extLst>
          </p:cNvPr>
          <p:cNvSpPr txBox="1"/>
          <p:nvPr/>
        </p:nvSpPr>
        <p:spPr>
          <a:xfrm>
            <a:off x="6877051" y="1014412"/>
            <a:ext cx="4949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Trabalhar com relacionamento em nossos modelos, nada mais é do que criar uma classe se utilizando de outras classes, neste exemplo da classe </a:t>
            </a:r>
            <a:r>
              <a:rPr lang="pt-BR" b="1" dirty="0"/>
              <a:t>Produto</a:t>
            </a:r>
            <a:r>
              <a:rPr lang="pt-BR" dirty="0"/>
              <a:t> podemos ver que ela possui uma propriedade </a:t>
            </a:r>
            <a:r>
              <a:rPr lang="pt-BR" b="1" dirty="0"/>
              <a:t>Marca</a:t>
            </a:r>
            <a:r>
              <a:rPr lang="pt-BR" dirty="0"/>
              <a:t> e outra </a:t>
            </a:r>
            <a:r>
              <a:rPr lang="pt-BR" b="1" dirty="0" err="1"/>
              <a:t>GrupoProduto</a:t>
            </a:r>
            <a:r>
              <a:rPr lang="pt-BR" dirty="0"/>
              <a:t>, ambas tipos complexos.</a:t>
            </a:r>
          </a:p>
          <a:p>
            <a:endParaRPr lang="pt-BR" b="1" dirty="0"/>
          </a:p>
          <a:p>
            <a:r>
              <a:rPr lang="pt-BR" dirty="0"/>
              <a:t>Um ponto que vale ser ressaltado neste caso é a presença das propriedades </a:t>
            </a:r>
            <a:r>
              <a:rPr lang="pt-BR" b="1" dirty="0" err="1"/>
              <a:t>MarcaId</a:t>
            </a:r>
            <a:r>
              <a:rPr lang="pt-BR" dirty="0"/>
              <a:t> e </a:t>
            </a:r>
            <a:r>
              <a:rPr lang="pt-BR" b="1" dirty="0" err="1"/>
              <a:t>GrupoProdutoId</a:t>
            </a:r>
            <a:r>
              <a:rPr lang="pt-BR" dirty="0"/>
              <a:t>. Estas propriedades têm como intuito prover uma funcionalidade para o banco de dados chamado </a:t>
            </a:r>
            <a:r>
              <a:rPr lang="pt-BR" b="1" dirty="0" err="1"/>
              <a:t>Fluent</a:t>
            </a:r>
            <a:r>
              <a:rPr lang="pt-BR" b="1" dirty="0"/>
              <a:t> </a:t>
            </a:r>
            <a:r>
              <a:rPr lang="pt-BR" b="1" dirty="0" err="1"/>
              <a:t>Api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Nos aprofundaremos neste conceito mais à frente.</a:t>
            </a:r>
          </a:p>
        </p:txBody>
      </p:sp>
    </p:spTree>
    <p:extLst>
      <p:ext uri="{BB962C8B-B14F-4D97-AF65-F5344CB8AC3E}">
        <p14:creationId xmlns:p14="http://schemas.microsoft.com/office/powerpoint/2010/main" val="226632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2039F12-10A3-4BE3-832E-67091D7E3970}"/>
              </a:ext>
            </a:extLst>
          </p:cNvPr>
          <p:cNvSpPr txBox="1"/>
          <p:nvPr/>
        </p:nvSpPr>
        <p:spPr>
          <a:xfrm>
            <a:off x="365765" y="126259"/>
            <a:ext cx="234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6. Enumeradores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99B48B-38AD-4BA9-83E3-191B3917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6" y="2272924"/>
            <a:ext cx="3579083" cy="23121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445765-D4B4-4750-8DE2-59EDA38E3CE7}"/>
              </a:ext>
            </a:extLst>
          </p:cNvPr>
          <p:cNvSpPr txBox="1"/>
          <p:nvPr/>
        </p:nvSpPr>
        <p:spPr>
          <a:xfrm>
            <a:off x="6148340" y="1720839"/>
            <a:ext cx="4949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Enumeradores têm como objetivo tratar um valor inteiro simples como um nome que faça sentido em nossa aplicação.</a:t>
            </a:r>
          </a:p>
          <a:p>
            <a:endParaRPr lang="pt-BR" dirty="0"/>
          </a:p>
          <a:p>
            <a:r>
              <a:rPr lang="pt-BR" dirty="0"/>
              <a:t>Neste exemplo de enumerador temos dois valores: </a:t>
            </a:r>
            <a:r>
              <a:rPr lang="pt-BR" dirty="0" err="1"/>
              <a:t>ProdutoAcabado</a:t>
            </a:r>
            <a:r>
              <a:rPr lang="pt-BR" dirty="0"/>
              <a:t> que equivale à 1 e </a:t>
            </a:r>
            <a:r>
              <a:rPr lang="pt-BR" dirty="0" err="1"/>
              <a:t>MateriaPrima</a:t>
            </a:r>
            <a:r>
              <a:rPr lang="pt-BR" dirty="0"/>
              <a:t> que equivale à 2.</a:t>
            </a:r>
          </a:p>
          <a:p>
            <a:endParaRPr lang="pt-BR" dirty="0"/>
          </a:p>
          <a:p>
            <a:r>
              <a:rPr lang="pt-BR" dirty="0"/>
              <a:t>Quando formos definir um tipo de produto usaremos a seguinte sintaxe: </a:t>
            </a:r>
            <a:r>
              <a:rPr lang="pt-BR" b="1" dirty="0" err="1"/>
              <a:t>TipoProduto.ProdutoAcabado</a:t>
            </a:r>
            <a:r>
              <a:rPr lang="pt-BR" dirty="0"/>
              <a:t>, entretanto, no banco de dados será salvo o valor 1.</a:t>
            </a:r>
          </a:p>
        </p:txBody>
      </p:sp>
    </p:spTree>
    <p:extLst>
      <p:ext uri="{BB962C8B-B14F-4D97-AF65-F5344CB8AC3E}">
        <p14:creationId xmlns:p14="http://schemas.microsoft.com/office/powerpoint/2010/main" val="243293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6E20CC-F3DB-42B2-A3EC-78DECACD478C}"/>
              </a:ext>
            </a:extLst>
          </p:cNvPr>
          <p:cNvSpPr txBox="1"/>
          <p:nvPr/>
        </p:nvSpPr>
        <p:spPr>
          <a:xfrm>
            <a:off x="365765" y="126259"/>
            <a:ext cx="307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1. Estrutura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F3F326-815C-4F66-975B-5CBA39D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27" y="864582"/>
            <a:ext cx="2303318" cy="553315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BF91A6-12D2-448B-A618-FB1B2FACEE2A}"/>
              </a:ext>
            </a:extLst>
          </p:cNvPr>
          <p:cNvSpPr txBox="1"/>
          <p:nvPr/>
        </p:nvSpPr>
        <p:spPr>
          <a:xfrm>
            <a:off x="5220393" y="541130"/>
            <a:ext cx="534046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 das responsabilidades</a:t>
            </a:r>
          </a:p>
          <a:p>
            <a:endParaRPr lang="pt-BR" dirty="0"/>
          </a:p>
          <a:p>
            <a:r>
              <a:rPr lang="pt-BR" dirty="0"/>
              <a:t>Criamos a </a:t>
            </a:r>
            <a:r>
              <a:rPr lang="pt-BR" dirty="0" err="1"/>
              <a:t>solution</a:t>
            </a:r>
            <a:r>
              <a:rPr lang="pt-BR" dirty="0"/>
              <a:t>, as pastas para organização e os projetos que farão parte do </a:t>
            </a:r>
            <a:r>
              <a:rPr lang="pt-BR" dirty="0" err="1"/>
              <a:t>back-end</a:t>
            </a:r>
            <a:r>
              <a:rPr lang="pt-BR" dirty="0"/>
              <a:t> do sistema. Além disso nós definimos as referencias entre os nossos projetos .</a:t>
            </a:r>
          </a:p>
          <a:p>
            <a:pPr marL="342900" indent="-342900">
              <a:buAutoNum type="arabicParenR"/>
            </a:pPr>
            <a:endParaRPr lang="pt-BR" sz="1400" dirty="0"/>
          </a:p>
          <a:p>
            <a:r>
              <a:rPr lang="pt-BR" b="1" dirty="0"/>
              <a:t>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Solution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1 - Service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ProLogos.API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2 -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ProLogos.BLL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 3 -Domain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4 - Data Access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ProLogos.DAL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A914088-E72A-4C86-845E-01AADEC91EF7}"/>
              </a:ext>
            </a:extLst>
          </p:cNvPr>
          <p:cNvSpPr/>
          <p:nvPr/>
        </p:nvSpPr>
        <p:spPr>
          <a:xfrm>
            <a:off x="5220393" y="5716098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B85D4EC-A1C9-4752-9D5B-73FEDC4A39F3}"/>
              </a:ext>
            </a:extLst>
          </p:cNvPr>
          <p:cNvSpPr/>
          <p:nvPr/>
        </p:nvSpPr>
        <p:spPr>
          <a:xfrm>
            <a:off x="6695747" y="5716098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41ED85F-81C8-42C9-BF47-015D04E96016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6134793" y="6056920"/>
            <a:ext cx="5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0B5CF4-11A5-4B73-99D4-DADA416591FB}"/>
              </a:ext>
            </a:extLst>
          </p:cNvPr>
          <p:cNvSpPr/>
          <p:nvPr/>
        </p:nvSpPr>
        <p:spPr>
          <a:xfrm>
            <a:off x="8171102" y="5716097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1D6FC4B-886F-4751-A069-35B7D632B8F1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7610147" y="6056919"/>
            <a:ext cx="560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8228F693-A1CA-453D-A9BE-8255CD9D74C6}"/>
              </a:ext>
            </a:extLst>
          </p:cNvPr>
          <p:cNvSpPr/>
          <p:nvPr/>
        </p:nvSpPr>
        <p:spPr>
          <a:xfrm>
            <a:off x="9646456" y="5716097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BB7675-37F5-401A-8733-CCECA6318FC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9085502" y="6056919"/>
            <a:ext cx="5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BB68A20-7106-4C29-8055-1F5957D27EE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 rot="5400000" flipH="1" flipV="1">
            <a:off x="8628300" y="4922386"/>
            <a:ext cx="1" cy="29507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5C23725-8B46-40FE-AAA6-1BB4B761781D}"/>
              </a:ext>
            </a:extLst>
          </p:cNvPr>
          <p:cNvCxnSpPr>
            <a:cxnSpLocks/>
            <a:stCxn id="18" idx="0"/>
            <a:endCxn id="14" idx="0"/>
          </p:cNvCxnSpPr>
          <p:nvPr/>
        </p:nvCxnSpPr>
        <p:spPr>
          <a:xfrm rot="16200000" flipH="1" flipV="1">
            <a:off x="7152947" y="4240742"/>
            <a:ext cx="1" cy="29507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7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B26CA7-F34F-405E-9AAD-6D0D7AEADE9D}"/>
              </a:ext>
            </a:extLst>
          </p:cNvPr>
          <p:cNvSpPr txBox="1"/>
          <p:nvPr/>
        </p:nvSpPr>
        <p:spPr>
          <a:xfrm>
            <a:off x="365765" y="126259"/>
            <a:ext cx="6879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4 Pilares da POO (Programação Orientada à Objetos)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549210-1033-417B-A93F-6E9CEF92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39277"/>
              </p:ext>
            </p:extLst>
          </p:nvPr>
        </p:nvGraphicFramePr>
        <p:xfrm>
          <a:off x="946265" y="761230"/>
          <a:ext cx="10299470" cy="571438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149735">
                  <a:extLst>
                    <a:ext uri="{9D8B030D-6E8A-4147-A177-3AD203B41FA5}">
                      <a16:colId xmlns:a16="http://schemas.microsoft.com/office/drawing/2014/main" val="3915577916"/>
                    </a:ext>
                  </a:extLst>
                </a:gridCol>
                <a:gridCol w="5149735">
                  <a:extLst>
                    <a:ext uri="{9D8B030D-6E8A-4147-A177-3AD203B41FA5}">
                      <a16:colId xmlns:a16="http://schemas.microsoft.com/office/drawing/2014/main" val="2294044022"/>
                    </a:ext>
                  </a:extLst>
                </a:gridCol>
              </a:tblGrid>
              <a:tr h="2857193">
                <a:tc>
                  <a:txBody>
                    <a:bodyPr/>
                    <a:lstStyle/>
                    <a:p>
                      <a:r>
                        <a:rPr lang="pt-BR" b="1" dirty="0"/>
                        <a:t>Abstração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A abstração consiste em um dos pontos mais importantes dentro de qualquer linguagem Orientada a Objetos. Como estamos lidando com uma representação de um objeto real (o que dá nome ao paradigma), temos que imaginar o que esse objeto irá realizar dentro de nosso sistema. São três pontos que devem ser levados em consideração nessa abstração: Identidade, propriedades e métodos.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Encapsulamento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          </a:r>
                    </a:p>
                    <a:p>
                      <a:r>
                        <a:rPr lang="pt-BR" sz="1100" dirty="0"/>
                        <a:t>A maior parte das linguagens orientadas a objetos implementam o encapsulamento baseado em propriedades privadas, ligadas a métodos especiais chamados </a:t>
                      </a:r>
                      <a:r>
                        <a:rPr lang="pt-BR" sz="1100" dirty="0" err="1"/>
                        <a:t>getters</a:t>
                      </a:r>
                      <a:r>
                        <a:rPr lang="pt-BR" sz="1100" dirty="0"/>
                        <a:t> e </a:t>
                      </a:r>
                      <a:r>
                        <a:rPr lang="pt-BR" sz="1100" dirty="0" err="1"/>
                        <a:t>setters</a:t>
                      </a:r>
                      <a:r>
                        <a:rPr lang="pt-BR" sz="1100" dirty="0"/>
                        <a:t>, que irão retornar e definir o valor da propriedade, respectivamente. Essa atitude evita o acesso direto a propriedade do objeto, adicionando uma outra camada de segurança à aplicação.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0945"/>
                  </a:ext>
                </a:extLst>
              </a:tr>
              <a:tr h="2857193">
                <a:tc>
                  <a:txBody>
                    <a:bodyPr/>
                    <a:lstStyle/>
                    <a:p>
                      <a:r>
                        <a:rPr lang="pt-BR" b="1" dirty="0"/>
                        <a:t>Herança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 reuso de código é uma das grandes vantagens da programação orientada a objetos. Muito disso se dá por uma questão que é conhecida como herança. Essa característica otimiza a produção da aplicação em tempo e linhas de código.</a:t>
                      </a:r>
                    </a:p>
                    <a:p>
                      <a:endParaRPr lang="pt-BR" sz="1100" dirty="0"/>
                    </a:p>
                    <a:p>
                      <a:r>
                        <a:rPr lang="pt-BR" sz="1100" dirty="0"/>
                        <a:t>Para entendermos essa característica, vamos imaginar uma família: a criança, por exemplo, está herdando características de seus pais. Os pais, por sua vez, herdam algo dos avós, o que faz com que a criança também o faça, e assim sucessivamente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Polimorfismo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Outro ponto essencial na programação orientada a objetos é o chamado polimorfismo. Na natureza, vemos animais que são capazes de alterar sua forma conforme a necessidade, e é dessa ideia que vem o polimorfismo na orientação a objetos. Como sabemos, os objetos filhos herdam as características e ações de seus “ancestrais”. Entretanto, em alguns casos, é necessário que as ações para um mesmo método seja diferente. Em outras palavras, o polimorfismo consiste na alteração do funcionamento interno de um método herdado de um objeto pai.</a:t>
                      </a:r>
                    </a:p>
                    <a:p>
                      <a:r>
                        <a:rPr lang="pt-BR" sz="1100" dirty="0"/>
                        <a:t>Como um exemplo, temos um objeto genérico “Eletrodoméstico”. Esse objeto possui um método, ou ação, “Ligar()”. Temos dois objetos, “Televisão” e “Geladeira”, que não irão ser ligados da mesma forma. Assim, precisamos, para cada uma das classes filhas, reescrever o método “Ligar()”.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10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9F283-E1D4-48AA-860D-F1449A18E09F}"/>
              </a:ext>
            </a:extLst>
          </p:cNvPr>
          <p:cNvSpPr txBox="1"/>
          <p:nvPr/>
        </p:nvSpPr>
        <p:spPr>
          <a:xfrm>
            <a:off x="365765" y="126259"/>
            <a:ext cx="25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Classes </a:t>
            </a:r>
            <a:r>
              <a:rPr lang="pt-BR" sz="2400" b="1" dirty="0" err="1"/>
              <a:t>Vs</a:t>
            </a:r>
            <a:r>
              <a:rPr lang="pt-BR" sz="2400" b="1" dirty="0"/>
              <a:t> Objetos</a:t>
            </a:r>
          </a:p>
        </p:txBody>
      </p:sp>
      <p:pic>
        <p:nvPicPr>
          <p:cNvPr id="1030" name="Picture 6" descr="Resultado de imagem para recipe png">
            <a:extLst>
              <a:ext uri="{FF2B5EF4-FFF2-40B4-BE49-F238E27FC236}">
                <a16:creationId xmlns:a16="http://schemas.microsoft.com/office/drawing/2014/main" id="{FFFE2025-FF9E-4045-B68E-BF99B57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114425"/>
            <a:ext cx="2466976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cake png">
            <a:extLst>
              <a:ext uri="{FF2B5EF4-FFF2-40B4-BE49-F238E27FC236}">
                <a16:creationId xmlns:a16="http://schemas.microsoft.com/office/drawing/2014/main" id="{5B22B386-06F3-409C-BE40-9188552F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1114425"/>
            <a:ext cx="26765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455E298-997A-41E7-BAFD-FB727CD77DB3}"/>
              </a:ext>
            </a:extLst>
          </p:cNvPr>
          <p:cNvSpPr/>
          <p:nvPr/>
        </p:nvSpPr>
        <p:spPr>
          <a:xfrm>
            <a:off x="5248275" y="2026443"/>
            <a:ext cx="1485900" cy="642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910A98-7A54-4192-BC70-758B7B99BFEE}"/>
              </a:ext>
            </a:extLst>
          </p:cNvPr>
          <p:cNvSpPr txBox="1"/>
          <p:nvPr/>
        </p:nvSpPr>
        <p:spPr>
          <a:xfrm>
            <a:off x="2694979" y="3676650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Classe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2DABB8-7813-431E-ABFD-7D1BAD48F324}"/>
              </a:ext>
            </a:extLst>
          </p:cNvPr>
          <p:cNvSpPr txBox="1"/>
          <p:nvPr/>
        </p:nvSpPr>
        <p:spPr>
          <a:xfrm>
            <a:off x="8202501" y="3676650"/>
            <a:ext cx="134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Objeto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D86E49-6C73-43A4-8C0C-E7B64E34890E}"/>
              </a:ext>
            </a:extLst>
          </p:cNvPr>
          <p:cNvSpPr txBox="1"/>
          <p:nvPr/>
        </p:nvSpPr>
        <p:spPr>
          <a:xfrm>
            <a:off x="2557760" y="5097244"/>
            <a:ext cx="68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Objeto nada mais é do que uma instância de uma classe, este objeto possuirá as ações e características que foram definidas na classe.</a:t>
            </a:r>
          </a:p>
        </p:txBody>
      </p:sp>
    </p:spTree>
    <p:extLst>
      <p:ext uri="{BB962C8B-B14F-4D97-AF65-F5344CB8AC3E}">
        <p14:creationId xmlns:p14="http://schemas.microsoft.com/office/powerpoint/2010/main" val="15638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D93378-AEAF-4500-BA43-A29B7294B351}"/>
              </a:ext>
            </a:extLst>
          </p:cNvPr>
          <p:cNvSpPr txBox="1"/>
          <p:nvPr/>
        </p:nvSpPr>
        <p:spPr>
          <a:xfrm>
            <a:off x="365765" y="126259"/>
            <a:ext cx="219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2. Propriedades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10C0A8-0A74-4783-B541-738595FB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1609725"/>
            <a:ext cx="4114800" cy="36385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90268C-6432-496F-A294-D94246536F55}"/>
              </a:ext>
            </a:extLst>
          </p:cNvPr>
          <p:cNvSpPr txBox="1"/>
          <p:nvPr/>
        </p:nvSpPr>
        <p:spPr>
          <a:xfrm>
            <a:off x="5486401" y="1562931"/>
            <a:ext cx="6128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propriedades podem ser consideradas como as características que um objeto possui.</a:t>
            </a:r>
          </a:p>
          <a:p>
            <a:endParaRPr lang="pt-BR" dirty="0"/>
          </a:p>
          <a:p>
            <a:r>
              <a:rPr lang="pt-BR" dirty="0"/>
              <a:t>Como podemos perceber ao lado temos uma classe </a:t>
            </a:r>
            <a:r>
              <a:rPr lang="pt-BR" b="1" dirty="0"/>
              <a:t>Produto</a:t>
            </a:r>
            <a:r>
              <a:rPr lang="pt-BR" dirty="0"/>
              <a:t> que possui as seguintes propriedades (características</a:t>
            </a:r>
            <a:r>
              <a:rPr lang="pt-BR" b="1" dirty="0"/>
              <a:t>): </a:t>
            </a:r>
            <a:r>
              <a:rPr lang="pt-BR" b="1" dirty="0" err="1"/>
              <a:t>Codigo</a:t>
            </a:r>
            <a:r>
              <a:rPr lang="pt-BR" b="1" dirty="0"/>
              <a:t>, </a:t>
            </a:r>
            <a:r>
              <a:rPr lang="pt-BR" b="1" dirty="0" err="1"/>
              <a:t>Descricao</a:t>
            </a:r>
            <a:r>
              <a:rPr lang="pt-BR" b="1" dirty="0"/>
              <a:t>, </a:t>
            </a:r>
            <a:r>
              <a:rPr lang="pt-BR" b="1" dirty="0" err="1"/>
              <a:t>SaldoEstoque</a:t>
            </a:r>
            <a:r>
              <a:rPr lang="pt-BR" b="1" dirty="0"/>
              <a:t>, </a:t>
            </a:r>
            <a:r>
              <a:rPr lang="pt-BR" b="1" dirty="0" err="1"/>
              <a:t>ValorCompra</a:t>
            </a:r>
            <a:r>
              <a:rPr lang="pt-BR" b="1" dirty="0"/>
              <a:t>, </a:t>
            </a:r>
            <a:r>
              <a:rPr lang="pt-BR" b="1" dirty="0" err="1"/>
              <a:t>ValorVenda</a:t>
            </a:r>
            <a:r>
              <a:rPr lang="pt-BR" b="1" dirty="0"/>
              <a:t>, </a:t>
            </a:r>
            <a:r>
              <a:rPr lang="pt-BR" b="1" dirty="0" err="1"/>
              <a:t>DataCadastro</a:t>
            </a:r>
            <a:r>
              <a:rPr lang="pt-BR" b="1" dirty="0"/>
              <a:t> e Ativo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Podemos também traçar um paralelo mais genérico com um ser humano, por exemplo, ao definir uma classe </a:t>
            </a:r>
            <a:r>
              <a:rPr lang="pt-BR" b="1" dirty="0"/>
              <a:t>Pessoa</a:t>
            </a:r>
            <a:r>
              <a:rPr lang="pt-BR" dirty="0"/>
              <a:t> poderíamos adicionar as seguintes propriedades: </a:t>
            </a:r>
            <a:r>
              <a:rPr lang="pt-BR" b="1" dirty="0" err="1"/>
              <a:t>CorDosOlhos</a:t>
            </a:r>
            <a:r>
              <a:rPr lang="pt-BR" b="1" dirty="0"/>
              <a:t>, Altura, Peso, Nome e etc.</a:t>
            </a:r>
          </a:p>
        </p:txBody>
      </p:sp>
    </p:spTree>
    <p:extLst>
      <p:ext uri="{BB962C8B-B14F-4D97-AF65-F5344CB8AC3E}">
        <p14:creationId xmlns:p14="http://schemas.microsoft.com/office/powerpoint/2010/main" val="6157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7767AB-FBE7-41CC-AB68-05F402B17547}"/>
              </a:ext>
            </a:extLst>
          </p:cNvPr>
          <p:cNvSpPr txBox="1"/>
          <p:nvPr/>
        </p:nvSpPr>
        <p:spPr>
          <a:xfrm>
            <a:off x="365765" y="126259"/>
            <a:ext cx="230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Getters</a:t>
            </a:r>
            <a:r>
              <a:rPr lang="pt-BR" sz="2400" b="1" dirty="0"/>
              <a:t> e </a:t>
            </a:r>
            <a:r>
              <a:rPr lang="pt-BR" sz="2400" b="1" dirty="0" err="1"/>
              <a:t>Setters</a:t>
            </a:r>
            <a:endParaRPr lang="pt-BR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B6092B-B786-489A-81E1-CADA5D1C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57" y="938212"/>
            <a:ext cx="7383285" cy="35238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0BB73E-B7DE-445C-A6F3-6FC143758C49}"/>
              </a:ext>
            </a:extLst>
          </p:cNvPr>
          <p:cNvSpPr txBox="1"/>
          <p:nvPr/>
        </p:nvSpPr>
        <p:spPr>
          <a:xfrm>
            <a:off x="1474345" y="4996458"/>
            <a:ext cx="924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são usados para encapsular propriedades. Os três exemplos teriam o mesmo efeito em nossa aplicação (São a mesma coisa), entretanto em nossas aplicações acabaremos tendo que utilizar os 3 formatos de acordo com o que se é necessário fazer.</a:t>
            </a:r>
          </a:p>
        </p:txBody>
      </p:sp>
    </p:spTree>
    <p:extLst>
      <p:ext uri="{BB962C8B-B14F-4D97-AF65-F5344CB8AC3E}">
        <p14:creationId xmlns:p14="http://schemas.microsoft.com/office/powerpoint/2010/main" val="376411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F90727-F78B-40F9-A402-30ADA55C33B6}"/>
              </a:ext>
            </a:extLst>
          </p:cNvPr>
          <p:cNvSpPr txBox="1"/>
          <p:nvPr/>
        </p:nvSpPr>
        <p:spPr>
          <a:xfrm>
            <a:off x="365765" y="126259"/>
            <a:ext cx="214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3. Construtores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65C6E-4199-47C4-AFAA-BA2E200C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074200"/>
            <a:ext cx="7734300" cy="2354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875802-9491-4698-8299-C9B71F1ACACE}"/>
              </a:ext>
            </a:extLst>
          </p:cNvPr>
          <p:cNvSpPr txBox="1"/>
          <p:nvPr/>
        </p:nvSpPr>
        <p:spPr>
          <a:xfrm>
            <a:off x="2228850" y="4583471"/>
            <a:ext cx="773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construtores são executados sempre que um novo objeto é instanciado, ou seja, é possível programar ações ou obrigar que algumas informações necessárias sejam preenchidas na própria concepção do objeto.</a:t>
            </a:r>
          </a:p>
        </p:txBody>
      </p:sp>
    </p:spTree>
    <p:extLst>
      <p:ext uri="{BB962C8B-B14F-4D97-AF65-F5344CB8AC3E}">
        <p14:creationId xmlns:p14="http://schemas.microsoft.com/office/powerpoint/2010/main" val="24771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629057-A47D-4F6F-B48A-5D096E4AD743}"/>
              </a:ext>
            </a:extLst>
          </p:cNvPr>
          <p:cNvSpPr txBox="1"/>
          <p:nvPr/>
        </p:nvSpPr>
        <p:spPr>
          <a:xfrm>
            <a:off x="365765" y="126259"/>
            <a:ext cx="163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4.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9675C-9035-4B63-B0C3-A18141ED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2" y="1143001"/>
            <a:ext cx="9701116" cy="1828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BCF097-1626-4C2E-BE02-F70272E756EB}"/>
              </a:ext>
            </a:extLst>
          </p:cNvPr>
          <p:cNvSpPr txBox="1"/>
          <p:nvPr/>
        </p:nvSpPr>
        <p:spPr>
          <a:xfrm>
            <a:off x="1245442" y="3526876"/>
            <a:ext cx="9701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métodos podem ser considerados como as ações que um objeto possui.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Como podemos perceber </a:t>
            </a:r>
            <a:r>
              <a:rPr lang="pt-BR" dirty="0" err="1"/>
              <a:t>aacima</a:t>
            </a:r>
            <a:r>
              <a:rPr lang="pt-BR" dirty="0"/>
              <a:t> temos uma classe </a:t>
            </a:r>
            <a:r>
              <a:rPr lang="pt-BR" b="1" dirty="0"/>
              <a:t>Produto</a:t>
            </a:r>
            <a:r>
              <a:rPr lang="pt-BR" dirty="0"/>
              <a:t> que possui o seguinte método (ação</a:t>
            </a:r>
            <a:r>
              <a:rPr lang="pt-BR" b="1" dirty="0"/>
              <a:t>): </a:t>
            </a:r>
            <a:r>
              <a:rPr lang="pt-BR" b="1" dirty="0" err="1"/>
              <a:t>SetDescricao</a:t>
            </a:r>
            <a:r>
              <a:rPr lang="pt-BR" b="1" dirty="0"/>
              <a:t>()</a:t>
            </a:r>
            <a:r>
              <a:rPr lang="pt-BR" dirty="0"/>
              <a:t>, o intuito deste método é verificar se uma descrição foi preenchida e se possui 30 caracteres ou menos, caso tudo ocorra bem o valor é atribuído à variável _descrição, caso contrário uma exceção é lançada.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Podemos também traçar um paralelo mais genérico com um ser humano, por exemplo, ao definir uma classe </a:t>
            </a:r>
            <a:r>
              <a:rPr lang="pt-BR" b="1" dirty="0"/>
              <a:t>Pessoa</a:t>
            </a:r>
            <a:r>
              <a:rPr lang="pt-BR" dirty="0"/>
              <a:t> poderíamos adicionar os seguintes métodos: </a:t>
            </a:r>
            <a:r>
              <a:rPr lang="pt-BR" b="1" dirty="0"/>
              <a:t>Andar, Piscar, Respirar e etc.</a:t>
            </a:r>
          </a:p>
        </p:txBody>
      </p:sp>
    </p:spTree>
    <p:extLst>
      <p:ext uri="{BB962C8B-B14F-4D97-AF65-F5344CB8AC3E}">
        <p14:creationId xmlns:p14="http://schemas.microsoft.com/office/powerpoint/2010/main" val="21457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28DF2D-DA2F-4254-9BA7-713FD127D900}"/>
              </a:ext>
            </a:extLst>
          </p:cNvPr>
          <p:cNvSpPr txBox="1"/>
          <p:nvPr/>
        </p:nvSpPr>
        <p:spPr>
          <a:xfrm>
            <a:off x="365765" y="126259"/>
            <a:ext cx="398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Tipos primitivos </a:t>
            </a:r>
            <a:r>
              <a:rPr lang="pt-BR" sz="2400" b="1" dirty="0" err="1"/>
              <a:t>Vs</a:t>
            </a:r>
            <a:r>
              <a:rPr lang="pt-BR" sz="2400" b="1" dirty="0"/>
              <a:t> complexos</a:t>
            </a:r>
          </a:p>
        </p:txBody>
      </p:sp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D7E94816-E784-4056-89A1-5A8BB26A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4" y="5879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m relacionada">
            <a:extLst>
              <a:ext uri="{FF2B5EF4-FFF2-40B4-BE49-F238E27FC236}">
                <a16:creationId xmlns:a16="http://schemas.microsoft.com/office/drawing/2014/main" id="{9855C602-F376-41C9-BCE4-48799977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36" y="60434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5EA12B-0B98-416D-986B-DA9B21035CA2}"/>
              </a:ext>
            </a:extLst>
          </p:cNvPr>
          <p:cNvSpPr txBox="1"/>
          <p:nvPr/>
        </p:nvSpPr>
        <p:spPr>
          <a:xfrm>
            <a:off x="1489214" y="3428998"/>
            <a:ext cx="173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Primitivo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438293-7137-49C1-828A-D30A4FB86E01}"/>
              </a:ext>
            </a:extLst>
          </p:cNvPr>
          <p:cNvSpPr txBox="1"/>
          <p:nvPr/>
        </p:nvSpPr>
        <p:spPr>
          <a:xfrm>
            <a:off x="7464922" y="3428999"/>
            <a:ext cx="187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Complexo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234B77-260D-4118-8DC2-3ADC1543B5CA}"/>
              </a:ext>
            </a:extLst>
          </p:cNvPr>
          <p:cNvSpPr txBox="1"/>
          <p:nvPr/>
        </p:nvSpPr>
        <p:spPr>
          <a:xfrm>
            <a:off x="1245442" y="4479376"/>
            <a:ext cx="970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classes podem ser formadas por tipos primitivos (</a:t>
            </a:r>
            <a:r>
              <a:rPr lang="pt-BR" b="1" dirty="0" err="1"/>
              <a:t>int</a:t>
            </a:r>
            <a:r>
              <a:rPr lang="pt-BR" b="1" dirty="0"/>
              <a:t>, decimal, </a:t>
            </a:r>
            <a:r>
              <a:rPr lang="pt-BR" b="1" dirty="0" err="1"/>
              <a:t>double</a:t>
            </a:r>
            <a:r>
              <a:rPr lang="pt-BR" b="1" dirty="0"/>
              <a:t>, </a:t>
            </a:r>
            <a:r>
              <a:rPr lang="pt-BR" b="1" dirty="0" err="1"/>
              <a:t>string</a:t>
            </a:r>
            <a:r>
              <a:rPr lang="pt-BR" b="1" dirty="0"/>
              <a:t> e etc.</a:t>
            </a:r>
            <a:r>
              <a:rPr lang="pt-BR" dirty="0"/>
              <a:t>) ou por tipos complexos. Temos alguns tipos complexos provenientes da própria linguagem como por exemplo </a:t>
            </a:r>
            <a:r>
              <a:rPr lang="pt-BR" b="1" dirty="0" err="1"/>
              <a:t>DateTime</a:t>
            </a:r>
            <a:r>
              <a:rPr lang="pt-BR" dirty="0"/>
              <a:t> e outros que nós mesmos podemos adicionar.</a:t>
            </a:r>
          </a:p>
          <a:p>
            <a:pPr algn="ctr"/>
            <a:r>
              <a:rPr lang="pt-BR" dirty="0"/>
              <a:t>Trocando em miúdos, uma classe pode se constituída não somente de tipos primitivos, mas também de outras classes.</a:t>
            </a:r>
          </a:p>
        </p:txBody>
      </p:sp>
    </p:spTree>
    <p:extLst>
      <p:ext uri="{BB962C8B-B14F-4D97-AF65-F5344CB8AC3E}">
        <p14:creationId xmlns:p14="http://schemas.microsoft.com/office/powerpoint/2010/main" val="1504294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1246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R. A. Coelho</dc:creator>
  <cp:lastModifiedBy>Luiz R. A. Coelho</cp:lastModifiedBy>
  <cp:revision>36</cp:revision>
  <dcterms:created xsi:type="dcterms:W3CDTF">2018-11-06T12:53:31Z</dcterms:created>
  <dcterms:modified xsi:type="dcterms:W3CDTF">2018-11-14T17:42:48Z</dcterms:modified>
</cp:coreProperties>
</file>