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014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55" d="100"/>
          <a:sy n="55" d="100"/>
        </p:scale>
        <p:origin x="90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577AF-33D7-4B32-A0D9-5B6E21D912C6}" type="datetimeFigureOut">
              <a:rPr lang="pt-BR"/>
              <a:t>17/10/2020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053C3-AF71-4EB2-98AD-3598343F5B7F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84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53C3-AF71-4EB2-98AD-3598343F5B7F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0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53C3-AF71-4EB2-98AD-3598343F5B7F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67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53C3-AF71-4EB2-98AD-3598343F5B7F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32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53C3-AF71-4EB2-98AD-3598343F5B7F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9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BCC – Inteligência Artificial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EP03 </a:t>
            </a:r>
            <a:r>
              <a:rPr lang="pt-BR" dirty="0" smtClean="0"/>
              <a:t>- CSP </a:t>
            </a:r>
            <a:r>
              <a:rPr lang="pt-BR" dirty="0" smtClean="0"/>
              <a:t>– Satisfação de Restrições</a:t>
            </a:r>
          </a:p>
          <a:p>
            <a:r>
              <a:rPr lang="pt-BR" dirty="0" smtClean="0"/>
              <a:t>Outubro de 2020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DE REGRA 5 – TODOS ALOCADOS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7360363" cy="5356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err="1">
                <a:solidFill>
                  <a:srgbClr val="002060"/>
                </a:solidFill>
              </a:rPr>
              <a:t>regraTodosAlocados</a:t>
            </a:r>
            <a:r>
              <a:rPr lang="pt-BR" sz="2400" b="1" dirty="0">
                <a:solidFill>
                  <a:srgbClr val="002060"/>
                </a:solidFill>
              </a:rPr>
              <a:t>(animais):</a:t>
            </a:r>
          </a:p>
          <a:p>
            <a:pPr marL="0" indent="0">
              <a:buNone/>
            </a:pPr>
            <a:endParaRPr lang="pt-BR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</a:rPr>
              <a:t>    for animal in animais: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</a:rPr>
              <a:t>        </a:t>
            </a:r>
            <a:r>
              <a:rPr lang="pt-BR" sz="2400" b="1" dirty="0" smtClean="0">
                <a:solidFill>
                  <a:srgbClr val="002060"/>
                </a:solidFill>
              </a:rPr>
              <a:t>	</a:t>
            </a:r>
            <a:r>
              <a:rPr lang="pt-BR" sz="2400" b="1" dirty="0" err="1" smtClean="0">
                <a:solidFill>
                  <a:srgbClr val="002060"/>
                </a:solidFill>
              </a:rPr>
              <a:t>if</a:t>
            </a: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400" b="1" dirty="0" err="1">
                <a:solidFill>
                  <a:srgbClr val="002060"/>
                </a:solidFill>
              </a:rPr>
              <a:t>len</a:t>
            </a:r>
            <a:r>
              <a:rPr lang="pt-BR" sz="2400" b="1" dirty="0">
                <a:solidFill>
                  <a:srgbClr val="002060"/>
                </a:solidFill>
              </a:rPr>
              <a:t>(</a:t>
            </a:r>
            <a:r>
              <a:rPr lang="pt-BR" sz="2400" b="1" dirty="0" err="1">
                <a:solidFill>
                  <a:srgbClr val="002060"/>
                </a:solidFill>
              </a:rPr>
              <a:t>animal.jaulas</a:t>
            </a:r>
            <a:r>
              <a:rPr lang="pt-BR" sz="2400" b="1" dirty="0">
                <a:solidFill>
                  <a:srgbClr val="002060"/>
                </a:solidFill>
              </a:rPr>
              <a:t>) == 0: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</a:rPr>
              <a:t>            </a:t>
            </a:r>
            <a:r>
              <a:rPr lang="pt-BR" sz="2400" b="1" dirty="0" smtClean="0">
                <a:solidFill>
                  <a:srgbClr val="002060"/>
                </a:solidFill>
              </a:rPr>
              <a:t>	</a:t>
            </a:r>
            <a:r>
              <a:rPr lang="pt-BR" sz="2400" b="1" dirty="0" err="1" smtClean="0">
                <a:solidFill>
                  <a:srgbClr val="002060"/>
                </a:solidFill>
              </a:rPr>
              <a:t>return</a:t>
            </a: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400" b="1" dirty="0">
                <a:solidFill>
                  <a:srgbClr val="002060"/>
                </a:solidFill>
              </a:rPr>
              <a:t>_</a:t>
            </a:r>
            <a:r>
              <a:rPr lang="pt-BR" sz="2400" b="1" dirty="0">
                <a:solidFill>
                  <a:srgbClr val="FF0000"/>
                </a:solidFill>
              </a:rPr>
              <a:t>IMPOSSIVEL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</a:rPr>
              <a:t>        </a:t>
            </a:r>
            <a:r>
              <a:rPr lang="pt-BR" sz="2400" b="1" dirty="0" smtClean="0">
                <a:solidFill>
                  <a:srgbClr val="002060"/>
                </a:solidFill>
              </a:rPr>
              <a:t>	</a:t>
            </a:r>
            <a:r>
              <a:rPr lang="pt-BR" sz="2400" b="1" dirty="0" err="1" smtClean="0">
                <a:solidFill>
                  <a:srgbClr val="002060"/>
                </a:solidFill>
              </a:rPr>
              <a:t>if</a:t>
            </a: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400" b="1" dirty="0" err="1">
                <a:solidFill>
                  <a:srgbClr val="002060"/>
                </a:solidFill>
              </a:rPr>
              <a:t>len</a:t>
            </a:r>
            <a:r>
              <a:rPr lang="pt-BR" sz="2400" b="1" dirty="0">
                <a:solidFill>
                  <a:srgbClr val="002060"/>
                </a:solidFill>
              </a:rPr>
              <a:t>(</a:t>
            </a:r>
            <a:r>
              <a:rPr lang="pt-BR" sz="2400" b="1" dirty="0" err="1">
                <a:solidFill>
                  <a:srgbClr val="002060"/>
                </a:solidFill>
              </a:rPr>
              <a:t>animal.jaulas</a:t>
            </a:r>
            <a:r>
              <a:rPr lang="pt-BR" sz="2400" b="1" dirty="0">
                <a:solidFill>
                  <a:srgbClr val="002060"/>
                </a:solidFill>
              </a:rPr>
              <a:t>) &gt; 1: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</a:rPr>
              <a:t>            </a:t>
            </a:r>
            <a:r>
              <a:rPr lang="pt-BR" sz="2400" b="1" dirty="0" smtClean="0">
                <a:solidFill>
                  <a:srgbClr val="002060"/>
                </a:solidFill>
              </a:rPr>
              <a:t>	</a:t>
            </a:r>
            <a:r>
              <a:rPr lang="pt-BR" sz="2400" b="1" dirty="0" err="1" smtClean="0">
                <a:solidFill>
                  <a:srgbClr val="002060"/>
                </a:solidFill>
              </a:rPr>
              <a:t>return</a:t>
            </a: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400" b="1" dirty="0">
                <a:solidFill>
                  <a:srgbClr val="002060"/>
                </a:solidFill>
              </a:rPr>
              <a:t>_</a:t>
            </a:r>
            <a:r>
              <a:rPr lang="pt-BR" sz="2400" b="1" dirty="0">
                <a:solidFill>
                  <a:srgbClr val="00B0F0"/>
                </a:solidFill>
              </a:rPr>
              <a:t>POSSIVEL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2060"/>
                </a:solidFill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</a:rPr>
              <a:t>return</a:t>
            </a: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400" b="1" dirty="0">
                <a:solidFill>
                  <a:srgbClr val="002060"/>
                </a:solidFill>
              </a:rPr>
              <a:t>_</a:t>
            </a:r>
            <a:r>
              <a:rPr lang="pt-BR" sz="2400" b="1" dirty="0">
                <a:solidFill>
                  <a:srgbClr val="00B050"/>
                </a:solidFill>
              </a:rPr>
              <a:t>SATISFEITA</a:t>
            </a:r>
            <a:endParaRPr lang="pt-BR" sz="4000" b="1" dirty="0">
              <a:solidFill>
                <a:srgbClr val="00B050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127660" y="4476542"/>
            <a:ext cx="3379027" cy="2620944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[ 1 ]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_ANTILOPE ] = [ 4 ]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_HIENA </a:t>
            </a:r>
            <a:r>
              <a:rPr lang="pt-BR" sz="1600" dirty="0">
                <a:solidFill>
                  <a:srgbClr val="002060"/>
                </a:solidFill>
              </a:rPr>
              <a:t>] = [ 2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_TIGRE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2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_PAVAO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3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_SULICATE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1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_JAVALI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3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endParaRPr lang="pt-BR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108996" y="3166070"/>
            <a:ext cx="3379027" cy="262094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[ 1 ]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_ANTILOPE ] = [ 4 ]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_HIENA </a:t>
            </a:r>
            <a:r>
              <a:rPr lang="pt-BR" sz="1600" dirty="0">
                <a:solidFill>
                  <a:srgbClr val="002060"/>
                </a:solidFill>
              </a:rPr>
              <a:t>] = [ 2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_TIGRE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2,4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_PAVAO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3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_SULICATE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1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_JAVALI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3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endParaRPr lang="pt-BR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988543" y="1083213"/>
            <a:ext cx="3379027" cy="2620944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[ 1 ]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_ANTILOPE ] = [ 4 ]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_HIENA </a:t>
            </a:r>
            <a:r>
              <a:rPr lang="pt-BR" sz="1600" dirty="0">
                <a:solidFill>
                  <a:srgbClr val="002060"/>
                </a:solidFill>
              </a:rPr>
              <a:t>] = [ 2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_TIGRE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2,4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_PAVAO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3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_SULICATE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animais[ </a:t>
            </a:r>
            <a:r>
              <a:rPr lang="pt-BR" sz="1600" dirty="0" smtClean="0">
                <a:solidFill>
                  <a:srgbClr val="002060"/>
                </a:solidFill>
              </a:rPr>
              <a:t>_JAVALI </a:t>
            </a:r>
            <a:r>
              <a:rPr lang="pt-BR" sz="1600" dirty="0">
                <a:solidFill>
                  <a:srgbClr val="002060"/>
                </a:solidFill>
              </a:rPr>
              <a:t>] = [ </a:t>
            </a:r>
            <a:r>
              <a:rPr lang="pt-BR" sz="1600" dirty="0" smtClean="0">
                <a:solidFill>
                  <a:srgbClr val="002060"/>
                </a:solidFill>
              </a:rPr>
              <a:t>3 </a:t>
            </a:r>
            <a:r>
              <a:rPr lang="pt-BR" sz="1600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endParaRPr lang="pt-BR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40103"/>
            <a:ext cx="12023188" cy="858764"/>
          </a:xfrm>
        </p:spPr>
        <p:txBody>
          <a:bodyPr/>
          <a:lstStyle/>
          <a:p>
            <a:pPr algn="ctr"/>
            <a:r>
              <a:rPr lang="pt-BR" dirty="0" smtClean="0"/>
              <a:t>VAMOS PARA A PRÁTICA!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41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smtClean="0"/>
              <a:t>OBJETOS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232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 Animais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 id                          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 nome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    Vetor jaulas</a:t>
            </a:r>
          </a:p>
          <a:p>
            <a:pPr marL="0" indent="0">
              <a:buNone/>
            </a:pPr>
            <a:r>
              <a:rPr lang="pt-BR" sz="1600" dirty="0"/>
              <a:t>   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Vetor </a:t>
            </a:r>
            <a:r>
              <a:rPr lang="pt-BR" sz="1600" b="1" dirty="0" err="1">
                <a:solidFill>
                  <a:srgbClr val="FF0000"/>
                </a:solidFill>
              </a:rPr>
              <a:t>restricoes</a:t>
            </a:r>
            <a:r>
              <a:rPr lang="pt-BR" sz="1600" b="1" dirty="0">
                <a:solidFill>
                  <a:srgbClr val="FF0000"/>
                </a:solidFill>
              </a:rPr>
              <a:t> = [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                  (TIPO_RESTRICAO,animal1,animal2)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                 ,(TIPO_RESTRICAO,animal1,animal2)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                 ,(TIPO_RESTRICAO,animal1,animal2),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                 ...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                 ...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                 ...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             ]</a:t>
            </a:r>
          </a:p>
        </p:txBody>
      </p:sp>
    </p:spTree>
    <p:extLst>
      <p:ext uri="{BB962C8B-B14F-4D97-AF65-F5344CB8AC3E}">
        <p14:creationId xmlns:p14="http://schemas.microsoft.com/office/powerpoint/2010/main" val="8655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smtClean="0"/>
              <a:t>BACKTRACKING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4150" y="1304701"/>
            <a:ext cx="11163868" cy="5287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b="1" dirty="0" err="1" smtClean="0"/>
              <a:t>Funcao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backtracking</a:t>
            </a:r>
            <a:r>
              <a:rPr lang="pt-BR" sz="1400" b="1" dirty="0" smtClean="0"/>
              <a:t>(animais, </a:t>
            </a:r>
            <a:r>
              <a:rPr lang="pt-BR" sz="1400" b="1" dirty="0" err="1" smtClean="0"/>
              <a:t>restricoes</a:t>
            </a:r>
            <a:r>
              <a:rPr lang="pt-BR" sz="1400" b="1" dirty="0" smtClean="0"/>
              <a:t>)</a:t>
            </a:r>
          </a:p>
          <a:p>
            <a:pPr marL="0" indent="0">
              <a:buNone/>
            </a:pPr>
            <a:r>
              <a:rPr lang="pt-BR" sz="1400" b="1" dirty="0" smtClean="0"/>
              <a:t>    	switch </a:t>
            </a:r>
            <a:r>
              <a:rPr lang="pt-BR" sz="1400" b="1" dirty="0" err="1" smtClean="0"/>
              <a:t>aplicarRegras</a:t>
            </a:r>
            <a:r>
              <a:rPr lang="pt-BR" sz="1400" b="1" dirty="0" smtClean="0"/>
              <a:t>(animais, </a:t>
            </a:r>
            <a:r>
              <a:rPr lang="pt-BR" sz="1400" b="1" dirty="0" err="1" smtClean="0"/>
              <a:t>restricoes</a:t>
            </a:r>
            <a:r>
              <a:rPr lang="pt-BR" sz="1400" b="1" dirty="0" smtClean="0"/>
              <a:t>){</a:t>
            </a:r>
          </a:p>
          <a:p>
            <a:pPr marL="0" indent="0">
              <a:buNone/>
            </a:pPr>
            <a:r>
              <a:rPr lang="pt-BR" sz="1400" b="1" dirty="0" smtClean="0"/>
              <a:t>       		 case </a:t>
            </a:r>
            <a:r>
              <a:rPr lang="pt-BR" sz="1400" b="1" dirty="0" smtClean="0">
                <a:solidFill>
                  <a:srgbClr val="FF0000"/>
                </a:solidFill>
              </a:rPr>
              <a:t>IMPOSSIVEL</a:t>
            </a:r>
            <a:r>
              <a:rPr lang="pt-BR" sz="1400" b="1" dirty="0" smtClean="0"/>
              <a:t>:</a:t>
            </a:r>
          </a:p>
          <a:p>
            <a:pPr marL="0" indent="0">
              <a:buNone/>
            </a:pPr>
            <a:r>
              <a:rPr lang="pt-BR" sz="1400" b="1" dirty="0" smtClean="0"/>
              <a:t>           			 </a:t>
            </a:r>
            <a:r>
              <a:rPr lang="pt-BR" sz="1400" b="1" dirty="0" err="1" smtClean="0"/>
              <a:t>return</a:t>
            </a:r>
            <a:r>
              <a:rPr lang="pt-BR" sz="1400" b="1" dirty="0" smtClean="0"/>
              <a:t> </a:t>
            </a:r>
            <a:r>
              <a:rPr lang="pt-BR" sz="1400" b="1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pt-BR" sz="1400" b="1" dirty="0" smtClean="0"/>
              <a:t>        		case </a:t>
            </a:r>
            <a:r>
              <a:rPr lang="pt-BR" sz="1400" b="1" dirty="0" smtClean="0">
                <a:solidFill>
                  <a:srgbClr val="00B050"/>
                </a:solidFill>
              </a:rPr>
              <a:t>SATISFEITA</a:t>
            </a:r>
            <a:r>
              <a:rPr lang="pt-BR" sz="1400" b="1" dirty="0" smtClean="0"/>
              <a:t>:</a:t>
            </a:r>
          </a:p>
          <a:p>
            <a:pPr marL="0" indent="0">
              <a:buNone/>
            </a:pPr>
            <a:r>
              <a:rPr lang="pt-BR" sz="1400" b="1" dirty="0" smtClean="0"/>
              <a:t>            			</a:t>
            </a:r>
            <a:r>
              <a:rPr lang="pt-BR" sz="1400" b="1" dirty="0" err="1" smtClean="0"/>
              <a:t>return</a:t>
            </a:r>
            <a:r>
              <a:rPr lang="pt-BR" sz="1400" b="1" dirty="0" smtClean="0"/>
              <a:t> </a:t>
            </a:r>
            <a:r>
              <a:rPr lang="pt-BR" sz="1400" b="1" dirty="0" err="1" smtClean="0">
                <a:solidFill>
                  <a:srgbClr val="00B050"/>
                </a:solidFill>
              </a:rPr>
              <a:t>True</a:t>
            </a:r>
            <a:r>
              <a:rPr lang="pt-BR" sz="1400" b="1" dirty="0" smtClean="0"/>
              <a:t>:</a:t>
            </a:r>
          </a:p>
          <a:p>
            <a:pPr marL="0" indent="0">
              <a:buNone/>
            </a:pPr>
            <a:r>
              <a:rPr lang="pt-BR" sz="1400" b="1" dirty="0" smtClean="0"/>
              <a:t>       		 case </a:t>
            </a:r>
            <a:r>
              <a:rPr lang="pt-BR" sz="1400" b="1" dirty="0" smtClean="0">
                <a:solidFill>
                  <a:srgbClr val="00B0F0"/>
                </a:solidFill>
              </a:rPr>
              <a:t>POSSIVEL</a:t>
            </a:r>
            <a:r>
              <a:rPr lang="pt-BR" sz="1400" b="1" dirty="0" smtClean="0"/>
              <a:t>:</a:t>
            </a:r>
          </a:p>
          <a:p>
            <a:pPr marL="0" indent="0">
              <a:buNone/>
            </a:pPr>
            <a:r>
              <a:rPr lang="pt-BR" sz="1400" b="1" dirty="0" smtClean="0"/>
              <a:t>            			MRV/MCV</a:t>
            </a:r>
          </a:p>
          <a:p>
            <a:pPr marL="0" indent="0">
              <a:buNone/>
            </a:pPr>
            <a:r>
              <a:rPr lang="pt-BR" sz="1400" b="1" dirty="0" smtClean="0"/>
              <a:t>            			for animal in animais </a:t>
            </a:r>
          </a:p>
          <a:p>
            <a:pPr marL="0" indent="0">
              <a:buNone/>
            </a:pPr>
            <a:r>
              <a:rPr lang="pt-BR" sz="1400" b="1" dirty="0"/>
              <a:t>	</a:t>
            </a:r>
            <a:r>
              <a:rPr lang="pt-BR" sz="1400" b="1" dirty="0" smtClean="0"/>
              <a:t>			for valor in </a:t>
            </a:r>
            <a:r>
              <a:rPr lang="pt-BR" sz="1400" b="1" dirty="0" err="1" smtClean="0"/>
              <a:t>valores_possiveis</a:t>
            </a:r>
            <a:endParaRPr lang="pt-BR" sz="1400" b="1" dirty="0" smtClean="0"/>
          </a:p>
          <a:p>
            <a:pPr marL="0" indent="0">
              <a:buNone/>
            </a:pPr>
            <a:r>
              <a:rPr lang="pt-BR" sz="1400" b="1" dirty="0" smtClean="0"/>
              <a:t>                    				</a:t>
            </a:r>
            <a:r>
              <a:rPr lang="pt-BR" sz="1400" b="1" dirty="0" err="1" smtClean="0"/>
              <a:t>animal.valor</a:t>
            </a:r>
            <a:r>
              <a:rPr lang="pt-BR" sz="1400" b="1" dirty="0" smtClean="0"/>
              <a:t> = valor</a:t>
            </a:r>
          </a:p>
          <a:p>
            <a:pPr marL="0" indent="0">
              <a:buNone/>
            </a:pPr>
            <a:r>
              <a:rPr lang="pt-BR" sz="1400" b="1" dirty="0" smtClean="0"/>
              <a:t>                    				</a:t>
            </a:r>
            <a:r>
              <a:rPr lang="pt-BR" sz="1400" b="1" dirty="0" err="1" smtClean="0"/>
              <a:t>if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backtracking</a:t>
            </a:r>
            <a:r>
              <a:rPr lang="pt-BR" sz="1400" b="1" dirty="0" smtClean="0"/>
              <a:t>(</a:t>
            </a:r>
            <a:r>
              <a:rPr lang="pt-BR" sz="1400" b="1" dirty="0" err="1" smtClean="0"/>
              <a:t>copy</a:t>
            </a:r>
            <a:r>
              <a:rPr lang="pt-BR" sz="1400" b="1" dirty="0" smtClean="0"/>
              <a:t> animais, </a:t>
            </a:r>
            <a:r>
              <a:rPr lang="pt-BR" sz="1400" b="1" dirty="0" err="1" smtClean="0"/>
              <a:t>copy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restricoes</a:t>
            </a:r>
            <a:r>
              <a:rPr lang="pt-BR" sz="1400" b="1" dirty="0" smtClean="0"/>
              <a:t>) ==  </a:t>
            </a:r>
            <a:r>
              <a:rPr lang="pt-BR" sz="1400" b="1" dirty="0" err="1" smtClean="0">
                <a:solidFill>
                  <a:srgbClr val="00B050"/>
                </a:solidFill>
              </a:rPr>
              <a:t>True</a:t>
            </a:r>
            <a:endParaRPr lang="pt-BR" sz="1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1400" b="1" dirty="0" smtClean="0"/>
              <a:t>                        					</a:t>
            </a:r>
            <a:r>
              <a:rPr lang="pt-BR" sz="1400" b="1" dirty="0" err="1" smtClean="0"/>
              <a:t>return</a:t>
            </a:r>
            <a:r>
              <a:rPr lang="pt-BR" sz="1400" b="1" dirty="0" smtClean="0"/>
              <a:t> </a:t>
            </a:r>
            <a:r>
              <a:rPr lang="pt-BR" sz="1400" b="1" dirty="0" err="1" smtClean="0">
                <a:solidFill>
                  <a:srgbClr val="00B050"/>
                </a:solidFill>
              </a:rPr>
              <a:t>True</a:t>
            </a:r>
            <a:endParaRPr lang="pt-BR" sz="1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1400" b="1" dirty="0"/>
              <a:t> </a:t>
            </a:r>
            <a:r>
              <a:rPr lang="pt-BR" sz="1400" b="1" dirty="0" smtClean="0"/>
              <a:t>           			</a:t>
            </a:r>
            <a:r>
              <a:rPr lang="pt-BR" sz="1400" b="1" dirty="0" err="1" smtClean="0"/>
              <a:t>return</a:t>
            </a:r>
            <a:r>
              <a:rPr lang="pt-BR" sz="1400" b="1" dirty="0" smtClean="0"/>
              <a:t> </a:t>
            </a:r>
            <a:r>
              <a:rPr lang="pt-BR" sz="1400" b="1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None/>
            </a:pPr>
            <a:r>
              <a:rPr lang="pt-BR" sz="1400" b="1" dirty="0" smtClean="0"/>
              <a:t>    	}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2074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 smtClean="0"/>
              <a:t>APLICAR REGRA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17694" y="1291053"/>
            <a:ext cx="5223297" cy="435133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err="1"/>
              <a:t>Funcao</a:t>
            </a:r>
            <a:r>
              <a:rPr lang="pt-BR" sz="1800" dirty="0"/>
              <a:t> </a:t>
            </a:r>
            <a:r>
              <a:rPr lang="pt-BR" sz="1800" dirty="0" err="1"/>
              <a:t>aplicarRegras</a:t>
            </a:r>
            <a:r>
              <a:rPr lang="pt-BR" sz="1800" dirty="0"/>
              <a:t>(animais, </a:t>
            </a:r>
            <a:r>
              <a:rPr lang="pt-BR" sz="1800" dirty="0" err="1"/>
              <a:t>restricoes</a:t>
            </a:r>
            <a:r>
              <a:rPr lang="pt-BR" sz="1800" dirty="0"/>
              <a:t>)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smtClean="0"/>
              <a:t>Loop </a:t>
            </a:r>
            <a:r>
              <a:rPr lang="pt-BR" sz="1800" dirty="0" err="1" smtClean="0"/>
              <a:t>restricoes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smtClean="0"/>
              <a:t>	switch </a:t>
            </a:r>
            <a:r>
              <a:rPr lang="pt-BR" sz="1800" b="1" dirty="0">
                <a:solidFill>
                  <a:srgbClr val="002060"/>
                </a:solidFill>
              </a:rPr>
              <a:t>aplicar</a:t>
            </a:r>
            <a:r>
              <a:rPr lang="pt-BR" sz="1800" dirty="0">
                <a:solidFill>
                  <a:srgbClr val="002060"/>
                </a:solidFill>
              </a:rPr>
              <a:t>(</a:t>
            </a:r>
            <a:r>
              <a:rPr lang="pt-BR" sz="1800" dirty="0" err="1">
                <a:solidFill>
                  <a:srgbClr val="002060"/>
                </a:solidFill>
              </a:rPr>
              <a:t>restricao</a:t>
            </a:r>
            <a:r>
              <a:rPr lang="pt-BR" sz="1800" dirty="0"/>
              <a:t>):</a:t>
            </a:r>
          </a:p>
          <a:p>
            <a:pPr marL="0" indent="0">
              <a:buNone/>
            </a:pPr>
            <a:r>
              <a:rPr lang="pt-BR" sz="1800" dirty="0"/>
              <a:t>            </a:t>
            </a:r>
            <a:r>
              <a:rPr lang="pt-BR" sz="1800" dirty="0" smtClean="0"/>
              <a:t>		case </a:t>
            </a:r>
            <a:r>
              <a:rPr lang="pt-BR" sz="1800" dirty="0">
                <a:solidFill>
                  <a:srgbClr val="FF0000"/>
                </a:solidFill>
              </a:rPr>
              <a:t>IMPOSSIVEL</a:t>
            </a:r>
            <a:r>
              <a:rPr lang="pt-BR" sz="1800" dirty="0"/>
              <a:t>:</a:t>
            </a:r>
          </a:p>
          <a:p>
            <a:pPr marL="0" indent="0">
              <a:buNone/>
            </a:pPr>
            <a:r>
              <a:rPr lang="pt-BR" sz="1800" dirty="0"/>
              <a:t>                </a:t>
            </a: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</a:t>
            </a:r>
            <a:r>
              <a:rPr lang="pt-BR" sz="1800" dirty="0">
                <a:solidFill>
                  <a:srgbClr val="FF0000"/>
                </a:solidFill>
              </a:rPr>
              <a:t>IMPOSSIVEL</a:t>
            </a:r>
          </a:p>
          <a:p>
            <a:pPr marL="0" indent="0">
              <a:buNone/>
            </a:pPr>
            <a:r>
              <a:rPr lang="pt-BR" sz="1800" dirty="0"/>
              <a:t>            </a:t>
            </a:r>
            <a:r>
              <a:rPr lang="pt-BR" sz="1800" dirty="0" smtClean="0"/>
              <a:t>		case </a:t>
            </a:r>
            <a:r>
              <a:rPr lang="pt-BR" sz="1800" dirty="0">
                <a:solidFill>
                  <a:srgbClr val="00B050"/>
                </a:solidFill>
              </a:rPr>
              <a:t>SATISFEITA</a:t>
            </a:r>
            <a:r>
              <a:rPr lang="pt-BR" sz="1800" dirty="0"/>
              <a:t>:</a:t>
            </a:r>
          </a:p>
          <a:p>
            <a:pPr marL="0" indent="0">
              <a:buNone/>
            </a:pPr>
            <a:r>
              <a:rPr lang="pt-BR" sz="1800" dirty="0"/>
              <a:t>                </a:t>
            </a:r>
            <a:r>
              <a:rPr lang="pt-BR" sz="1800" dirty="0" smtClean="0"/>
              <a:t>		</a:t>
            </a:r>
            <a:r>
              <a:rPr lang="pt-BR" sz="1800" dirty="0" smtClean="0">
                <a:solidFill>
                  <a:srgbClr val="00B050"/>
                </a:solidFill>
              </a:rPr>
              <a:t>remover restrição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C000"/>
                </a:solidFill>
              </a:rPr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	//continue loop </a:t>
            </a:r>
            <a:r>
              <a:rPr lang="pt-BR" sz="1800" dirty="0" err="1" smtClean="0">
                <a:solidFill>
                  <a:srgbClr val="FFC000"/>
                </a:solidFill>
              </a:rPr>
              <a:t>restricoes</a:t>
            </a:r>
            <a:endParaRPr lang="pt-BR" sz="1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  if</a:t>
            </a:r>
            <a:r>
              <a:rPr lang="en-US" sz="1800" dirty="0"/>
              <a:t> </a:t>
            </a:r>
            <a:r>
              <a:rPr lang="en-US" sz="1800" dirty="0" err="1"/>
              <a:t>len</a:t>
            </a:r>
            <a:r>
              <a:rPr lang="en-US" sz="1800" dirty="0"/>
              <a:t>(</a:t>
            </a:r>
            <a:r>
              <a:rPr lang="en-US" sz="1800" dirty="0" err="1"/>
              <a:t>restricoes</a:t>
            </a:r>
            <a:r>
              <a:rPr lang="en-US" sz="1800" dirty="0"/>
              <a:t>) == 0: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/>
              <a:t>	</a:t>
            </a:r>
            <a:r>
              <a:rPr lang="en-US" sz="1800" dirty="0" smtClean="0"/>
              <a:t>return</a:t>
            </a:r>
            <a:r>
              <a:rPr lang="en-US" sz="1800" dirty="0"/>
              <a:t> _</a:t>
            </a:r>
            <a:r>
              <a:rPr lang="en-US" sz="1800" dirty="0">
                <a:solidFill>
                  <a:srgbClr val="00B050"/>
                </a:solidFill>
              </a:rPr>
              <a:t>SATISFEITA</a:t>
            </a:r>
          </a:p>
          <a:p>
            <a:pPr marL="0" indent="0">
              <a:buNone/>
            </a:pPr>
            <a:r>
              <a:rPr lang="en-US" sz="1800" dirty="0"/>
              <a:t>    return _</a:t>
            </a:r>
            <a:r>
              <a:rPr lang="en-US" sz="1800" dirty="0">
                <a:solidFill>
                  <a:srgbClr val="00B0F0"/>
                </a:solidFill>
              </a:rPr>
              <a:t>POSSIVEL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6597934" y="2048326"/>
            <a:ext cx="4763069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err="1"/>
              <a:t>Funcao</a:t>
            </a:r>
            <a:r>
              <a:rPr lang="pt-BR" sz="1800" dirty="0"/>
              <a:t> </a:t>
            </a:r>
            <a:r>
              <a:rPr lang="pt-BR" sz="1800" b="1" dirty="0"/>
              <a:t>aplicar</a:t>
            </a:r>
            <a:r>
              <a:rPr lang="pt-BR" sz="1800" dirty="0"/>
              <a:t>(</a:t>
            </a:r>
            <a:r>
              <a:rPr lang="pt-BR" sz="1800" dirty="0" err="1"/>
              <a:t>animais,restricao</a:t>
            </a:r>
            <a:r>
              <a:rPr lang="pt-BR" sz="1800" dirty="0"/>
              <a:t>)</a:t>
            </a:r>
          </a:p>
          <a:p>
            <a:pPr marL="0" indent="0">
              <a:buNone/>
            </a:pPr>
            <a:r>
              <a:rPr lang="pt-BR" sz="1800" dirty="0"/>
              <a:t>    switch </a:t>
            </a:r>
            <a:r>
              <a:rPr lang="pt-BR" sz="1800" dirty="0" err="1"/>
              <a:t>restricao.TIPO_RESTRICAO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smtClean="0"/>
              <a:t>	case </a:t>
            </a:r>
            <a:r>
              <a:rPr lang="pt-BR" sz="1800" dirty="0"/>
              <a:t>ATRIBUICAO</a:t>
            </a:r>
          </a:p>
          <a:p>
            <a:pPr marL="0" indent="0">
              <a:buNone/>
            </a:pPr>
            <a:r>
              <a:rPr lang="pt-BR" sz="1800" dirty="0"/>
              <a:t>            </a:t>
            </a:r>
            <a:r>
              <a:rPr lang="pt-BR" sz="1800" dirty="0" smtClean="0"/>
              <a:t>		</a:t>
            </a:r>
            <a:r>
              <a:rPr lang="pt-BR" sz="1800" dirty="0" err="1" smtClean="0"/>
              <a:t>call</a:t>
            </a:r>
            <a:r>
              <a:rPr lang="pt-BR" sz="1800" dirty="0" smtClean="0"/>
              <a:t> </a:t>
            </a:r>
            <a:r>
              <a:rPr lang="pt-BR" sz="1800" dirty="0" err="1"/>
              <a:t>atribuicao</a:t>
            </a:r>
            <a:r>
              <a:rPr lang="pt-BR" sz="1800" dirty="0"/>
              <a:t>()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smtClean="0"/>
              <a:t>	case </a:t>
            </a:r>
            <a:r>
              <a:rPr lang="pt-BR" sz="1800" dirty="0"/>
              <a:t>DIFERENTE</a:t>
            </a:r>
          </a:p>
          <a:p>
            <a:pPr marL="0" indent="0">
              <a:buNone/>
            </a:pPr>
            <a:r>
              <a:rPr lang="pt-BR" sz="1800" dirty="0"/>
              <a:t>            </a:t>
            </a:r>
            <a:r>
              <a:rPr lang="pt-BR" sz="1800" dirty="0" smtClean="0"/>
              <a:t>		</a:t>
            </a:r>
            <a:r>
              <a:rPr lang="pt-BR" sz="1800" dirty="0" err="1" smtClean="0"/>
              <a:t>call</a:t>
            </a:r>
            <a:r>
              <a:rPr lang="pt-BR" sz="1800" dirty="0" smtClean="0"/>
              <a:t> </a:t>
            </a:r>
            <a:r>
              <a:rPr lang="pt-BR" sz="1800" dirty="0"/>
              <a:t>diferente()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smtClean="0"/>
              <a:t>	case </a:t>
            </a:r>
            <a:r>
              <a:rPr lang="pt-BR" sz="1800" dirty="0"/>
              <a:t>IGUAL</a:t>
            </a:r>
          </a:p>
          <a:p>
            <a:pPr marL="0" indent="0">
              <a:buNone/>
            </a:pPr>
            <a:r>
              <a:rPr lang="pt-BR" sz="1800" dirty="0"/>
              <a:t>            </a:t>
            </a:r>
            <a:r>
              <a:rPr lang="pt-BR" sz="1800" dirty="0" smtClean="0"/>
              <a:t>		</a:t>
            </a:r>
            <a:r>
              <a:rPr lang="pt-BR" sz="1800" dirty="0" err="1" smtClean="0"/>
              <a:t>call</a:t>
            </a:r>
            <a:r>
              <a:rPr lang="pt-BR" sz="1800" dirty="0" smtClean="0"/>
              <a:t> </a:t>
            </a:r>
            <a:r>
              <a:rPr lang="pt-BR" sz="1800" dirty="0"/>
              <a:t>igual()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smtClean="0"/>
              <a:t>	...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smtClean="0"/>
              <a:t>	...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smtClean="0"/>
              <a:t>	...</a:t>
            </a:r>
            <a:endParaRPr lang="pt-BR" sz="1800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4064000" y="2177143"/>
            <a:ext cx="2432334" cy="14514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682890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smtClean="0"/>
              <a:t>possíveis = </a:t>
            </a:r>
            <a:r>
              <a:rPr lang="pt-BR" dirty="0">
                <a:solidFill>
                  <a:srgbClr val="FF0000"/>
                </a:solidFill>
              </a:rPr>
              <a:t>IMPOSSIVEL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POSSIVEL</a:t>
            </a:r>
            <a:r>
              <a:rPr lang="pt-BR" dirty="0"/>
              <a:t>, </a:t>
            </a:r>
            <a:r>
              <a:rPr lang="pt-BR" dirty="0" smtClean="0">
                <a:solidFill>
                  <a:srgbClr val="00B050"/>
                </a:solidFill>
              </a:rPr>
              <a:t>SATISFEITA</a:t>
            </a:r>
          </a:p>
          <a:p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2336277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dirty="0" smtClean="0"/>
              <a:t>TIPO DE REGRA 1 - ATRIBUICAO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17694" y="3765215"/>
            <a:ext cx="11705493" cy="2229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</a:rPr>
              <a:t>//define uma jaula para um animal     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2060"/>
                </a:solidFill>
              </a:rPr>
              <a:t>regraAtribuicao</a:t>
            </a:r>
            <a:r>
              <a:rPr lang="pt-BR" dirty="0">
                <a:solidFill>
                  <a:srgbClr val="002060"/>
                </a:solidFill>
              </a:rPr>
              <a:t>(Animal[] animais</a:t>
            </a:r>
            <a:r>
              <a:rPr lang="pt-BR" dirty="0" smtClean="0">
                <a:solidFill>
                  <a:srgbClr val="002060"/>
                </a:solidFill>
              </a:rPr>
              <a:t>, </a:t>
            </a:r>
            <a:r>
              <a:rPr lang="pt-BR" dirty="0" err="1" smtClean="0">
                <a:solidFill>
                  <a:srgbClr val="002060"/>
                </a:solidFill>
              </a:rPr>
              <a:t>Int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cod_animal</a:t>
            </a:r>
            <a:r>
              <a:rPr lang="pt-BR" dirty="0" smtClean="0">
                <a:solidFill>
                  <a:srgbClr val="002060"/>
                </a:solidFill>
              </a:rPr>
              <a:t>, </a:t>
            </a:r>
            <a:r>
              <a:rPr lang="pt-BR" dirty="0" err="1" smtClean="0">
                <a:solidFill>
                  <a:srgbClr val="002060"/>
                </a:solidFill>
              </a:rPr>
              <a:t>Int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err="1">
                <a:solidFill>
                  <a:srgbClr val="002060"/>
                </a:solidFill>
              </a:rPr>
              <a:t>cod_jaula</a:t>
            </a:r>
            <a:r>
              <a:rPr lang="pt-BR" dirty="0">
                <a:solidFill>
                  <a:srgbClr val="002060"/>
                </a:solidFill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</a:rPr>
              <a:t>    </a:t>
            </a:r>
            <a:r>
              <a:rPr lang="pt-BR" dirty="0" smtClean="0">
                <a:solidFill>
                  <a:srgbClr val="002060"/>
                </a:solidFill>
              </a:rPr>
              <a:t>animais[ </a:t>
            </a:r>
            <a:r>
              <a:rPr lang="pt-BR" dirty="0" err="1" smtClean="0">
                <a:solidFill>
                  <a:srgbClr val="002060"/>
                </a:solidFill>
              </a:rPr>
              <a:t>cod_animal</a:t>
            </a:r>
            <a:r>
              <a:rPr lang="pt-BR" dirty="0" smtClean="0">
                <a:solidFill>
                  <a:srgbClr val="002060"/>
                </a:solidFill>
              </a:rPr>
              <a:t> ] </a:t>
            </a:r>
            <a:r>
              <a:rPr lang="pt-BR" dirty="0">
                <a:solidFill>
                  <a:srgbClr val="002060"/>
                </a:solidFill>
              </a:rPr>
              <a:t>= </a:t>
            </a:r>
            <a:r>
              <a:rPr lang="pt-BR" dirty="0" smtClean="0">
                <a:solidFill>
                  <a:srgbClr val="002060"/>
                </a:solidFill>
              </a:rPr>
              <a:t>[ </a:t>
            </a:r>
            <a:r>
              <a:rPr lang="pt-BR" dirty="0" err="1" smtClean="0">
                <a:solidFill>
                  <a:srgbClr val="002060"/>
                </a:solidFill>
              </a:rPr>
              <a:t>cod_jaula</a:t>
            </a:r>
            <a:r>
              <a:rPr lang="pt-BR" dirty="0" smtClean="0">
                <a:solidFill>
                  <a:srgbClr val="002060"/>
                </a:solidFill>
              </a:rPr>
              <a:t> ]</a:t>
            </a:r>
            <a:endParaRPr lang="pt-BR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6011594" y="5366038"/>
            <a:ext cx="5829106" cy="628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solidFill>
                  <a:srgbClr val="002060"/>
                </a:solidFill>
              </a:rPr>
              <a:t>animais[ _LEAO ] = [1]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 DE REGRA </a:t>
            </a:r>
            <a:r>
              <a:rPr lang="pt-BR" dirty="0" smtClean="0"/>
              <a:t>2 </a:t>
            </a:r>
            <a:r>
              <a:rPr lang="pt-BR" dirty="0"/>
              <a:t>- </a:t>
            </a:r>
            <a:r>
              <a:rPr lang="pt-BR" dirty="0" smtClean="0"/>
              <a:t>DIFERENTE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4000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regraDiferente</a:t>
            </a:r>
            <a:r>
              <a:rPr lang="pt-BR" dirty="0"/>
              <a:t>(Animal[] </a:t>
            </a:r>
            <a:r>
              <a:rPr lang="pt-BR" dirty="0" err="1"/>
              <a:t>animais,Int</a:t>
            </a:r>
            <a:r>
              <a:rPr lang="pt-BR" dirty="0"/>
              <a:t> </a:t>
            </a:r>
            <a:r>
              <a:rPr lang="pt-BR" dirty="0" err="1"/>
              <a:t>cod_animal_a,Int</a:t>
            </a:r>
            <a:r>
              <a:rPr lang="pt-BR" dirty="0"/>
              <a:t> </a:t>
            </a:r>
            <a:r>
              <a:rPr lang="pt-BR" dirty="0" err="1"/>
              <a:t>cod_animal_b</a:t>
            </a:r>
            <a:r>
              <a:rPr lang="pt-BR" dirty="0"/>
              <a:t>):</a:t>
            </a:r>
          </a:p>
          <a:p>
            <a:pPr marL="457200" lvl="1" indent="0">
              <a:buNone/>
            </a:pP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len1 == 1 </a:t>
            </a:r>
            <a:r>
              <a:rPr lang="pt-BR" dirty="0" err="1"/>
              <a:t>and</a:t>
            </a:r>
            <a:r>
              <a:rPr lang="pt-BR" dirty="0"/>
              <a:t> len2 == 1: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animais[a].jaulas[0] == animais[b].jaulas[0]: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smtClean="0"/>
              <a:t>	</a:t>
            </a:r>
            <a:r>
              <a:rPr lang="pt-BR" dirty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_</a:t>
            </a:r>
            <a:r>
              <a:rPr lang="pt-BR" dirty="0">
                <a:solidFill>
                  <a:srgbClr val="FF0000"/>
                </a:solidFill>
              </a:rPr>
              <a:t>IMPOSSIVEL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</a:t>
            </a:r>
            <a:r>
              <a:rPr lang="pt-BR" dirty="0" err="1" smtClean="0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smtClean="0"/>
              <a:t>	</a:t>
            </a:r>
            <a:r>
              <a:rPr lang="pt-BR" dirty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_</a:t>
            </a:r>
            <a:r>
              <a:rPr lang="pt-BR" dirty="0">
                <a:solidFill>
                  <a:srgbClr val="00B050"/>
                </a:solidFill>
              </a:rPr>
              <a:t>SATISFEITA</a:t>
            </a:r>
          </a:p>
          <a:p>
            <a:pPr marL="0" indent="0">
              <a:buNone/>
            </a:pPr>
            <a:r>
              <a:rPr lang="pt-BR" dirty="0"/>
              <a:t>            </a:t>
            </a:r>
          </a:p>
          <a:p>
            <a:pPr marL="457200" lvl="1" indent="0">
              <a:buNone/>
            </a:pP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len1 == </a:t>
            </a:r>
            <a:r>
              <a:rPr lang="pt-BR" dirty="0" smtClean="0"/>
              <a:t>1:</a:t>
            </a:r>
          </a:p>
          <a:p>
            <a:pPr marL="0" indent="0">
              <a:buNone/>
            </a:pPr>
            <a:r>
              <a:rPr lang="pt-BR" dirty="0" smtClean="0"/>
              <a:t>        	</a:t>
            </a:r>
            <a:r>
              <a:rPr lang="pt-BR" dirty="0" err="1" smtClean="0"/>
              <a:t>if</a:t>
            </a:r>
            <a:r>
              <a:rPr lang="pt-BR" dirty="0" smtClean="0"/>
              <a:t> animais[a].jaulas[0] in animais[b].jaulas:</a:t>
            </a:r>
          </a:p>
          <a:p>
            <a:pPr marL="0" indent="0">
              <a:buNone/>
            </a:pPr>
            <a:r>
              <a:rPr lang="pt-BR" dirty="0" smtClean="0"/>
              <a:t>            		animais[b</a:t>
            </a:r>
            <a:r>
              <a:rPr lang="pt-BR" dirty="0"/>
              <a:t>].</a:t>
            </a:r>
            <a:r>
              <a:rPr lang="pt-BR" dirty="0" err="1"/>
              <a:t>jaulas.remove</a:t>
            </a:r>
            <a:r>
              <a:rPr lang="pt-BR" dirty="0"/>
              <a:t>(animais[a].jaulas[0])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_</a:t>
            </a:r>
            <a:r>
              <a:rPr lang="pt-BR" dirty="0">
                <a:solidFill>
                  <a:srgbClr val="00B050"/>
                </a:solidFill>
              </a:rPr>
              <a:t>SATISFEITA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     </a:t>
            </a:r>
            <a:r>
              <a:rPr lang="pt-BR" dirty="0" err="1" smtClean="0"/>
              <a:t>elseif</a:t>
            </a:r>
            <a:r>
              <a:rPr lang="pt-BR" dirty="0" smtClean="0"/>
              <a:t> </a:t>
            </a:r>
            <a:r>
              <a:rPr lang="pt-BR" dirty="0"/>
              <a:t>len2 == 1: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animais[b].jaulas[0] in animais[a].jaulas: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smtClean="0"/>
              <a:t>		animais[a</a:t>
            </a:r>
            <a:r>
              <a:rPr lang="pt-BR" dirty="0"/>
              <a:t>].</a:t>
            </a:r>
            <a:r>
              <a:rPr lang="pt-BR" dirty="0" err="1"/>
              <a:t>jaulas.remove</a:t>
            </a:r>
            <a:r>
              <a:rPr lang="pt-BR" dirty="0"/>
              <a:t>(animais[b].jaulas[0])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_</a:t>
            </a:r>
            <a:r>
              <a:rPr lang="pt-BR" dirty="0">
                <a:solidFill>
                  <a:srgbClr val="00B050"/>
                </a:solidFill>
              </a:rPr>
              <a:t>SATISFEITA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>
                <a:solidFill>
                  <a:srgbClr val="FFC000"/>
                </a:solidFill>
              </a:rPr>
              <a:t>    </a:t>
            </a:r>
            <a:r>
              <a:rPr lang="pt-BR" dirty="0" smtClean="0">
                <a:solidFill>
                  <a:srgbClr val="FFC000"/>
                </a:solidFill>
              </a:rPr>
              <a:t>//os </a:t>
            </a:r>
            <a:r>
              <a:rPr lang="pt-BR" dirty="0" err="1" smtClean="0">
                <a:solidFill>
                  <a:srgbClr val="FFC000"/>
                </a:solidFill>
              </a:rPr>
              <a:t>doiss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>
                <a:solidFill>
                  <a:srgbClr val="FFC000"/>
                </a:solidFill>
              </a:rPr>
              <a:t>animais tem mais de uma possibilidade por isso não é </a:t>
            </a:r>
            <a:r>
              <a:rPr lang="pt-BR" dirty="0" err="1">
                <a:solidFill>
                  <a:srgbClr val="FFC000"/>
                </a:solidFill>
              </a:rPr>
              <a:t>possivel</a:t>
            </a:r>
            <a:r>
              <a:rPr lang="pt-BR" dirty="0">
                <a:solidFill>
                  <a:srgbClr val="FFC000"/>
                </a:solidFill>
              </a:rPr>
              <a:t> definir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_</a:t>
            </a:r>
            <a:r>
              <a:rPr lang="pt-BR" dirty="0">
                <a:solidFill>
                  <a:srgbClr val="00B0F0"/>
                </a:solidFill>
              </a:rPr>
              <a:t>POSSIVEL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941183" y="1621352"/>
            <a:ext cx="2741331" cy="72996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solidFill>
                  <a:srgbClr val="002060"/>
                </a:solidFill>
              </a:rPr>
              <a:t>animais[ _LEAO ] = [1]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2060"/>
                </a:solidFill>
              </a:rPr>
              <a:t>a</a:t>
            </a:r>
            <a:r>
              <a:rPr lang="pt-BR" sz="1800" dirty="0" smtClean="0">
                <a:solidFill>
                  <a:srgbClr val="002060"/>
                </a:solidFill>
              </a:rPr>
              <a:t>nimais[ _TIGRE ] = [1]</a:t>
            </a:r>
            <a:endParaRPr lang="pt-BR" sz="1800" dirty="0">
              <a:solidFill>
                <a:srgbClr val="002060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941182" y="2523136"/>
            <a:ext cx="2741331" cy="7299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 smtClean="0">
                <a:solidFill>
                  <a:srgbClr val="002060"/>
                </a:solidFill>
              </a:rPr>
              <a:t>animais[ _LEAO ] = [1]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2060"/>
                </a:solidFill>
              </a:rPr>
              <a:t>a</a:t>
            </a:r>
            <a:r>
              <a:rPr lang="pt-BR" sz="1800" dirty="0" smtClean="0">
                <a:solidFill>
                  <a:srgbClr val="002060"/>
                </a:solidFill>
              </a:rPr>
              <a:t>nimais[ _TIGRE ] = [2]</a:t>
            </a:r>
            <a:endParaRPr lang="pt-BR" sz="1800" dirty="0">
              <a:solidFill>
                <a:srgbClr val="002060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316515" y="3424920"/>
            <a:ext cx="2827485" cy="7299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[1]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_TIGRE ] = [ 1,2,3,4 ]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9195702" y="3424920"/>
            <a:ext cx="2827485" cy="7299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[1]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_TIGRE ] = [ 2,3,4 ]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941182" y="5542643"/>
            <a:ext cx="2827485" cy="729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[ 1, 2 ]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_TIGRE ] = [ 1, 2 ]</a:t>
            </a:r>
            <a:endParaRPr lang="pt-B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DE REGRA 3 - IGUAL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2984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regraIgual</a:t>
            </a:r>
            <a:r>
              <a:rPr lang="pt-BR" dirty="0"/>
              <a:t>(</a:t>
            </a:r>
            <a:r>
              <a:rPr lang="pt-BR" dirty="0" err="1"/>
              <a:t>animais,a,b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//igualamos o de maior possibilidade com o de menor possibilidades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(animais[a].jaulas) &lt; </a:t>
            </a:r>
            <a:r>
              <a:rPr lang="pt-BR" dirty="0" err="1"/>
              <a:t>len</a:t>
            </a:r>
            <a:r>
              <a:rPr lang="pt-BR" dirty="0"/>
              <a:t>(animais[b].jaulas):</a:t>
            </a:r>
          </a:p>
          <a:p>
            <a:pPr marL="0" indent="0">
              <a:buNone/>
            </a:pPr>
            <a:r>
              <a:rPr lang="pt-BR" dirty="0"/>
              <a:t>        animais[b].jaulas = </a:t>
            </a:r>
            <a:r>
              <a:rPr lang="pt-BR" dirty="0" err="1"/>
              <a:t>list</a:t>
            </a:r>
            <a:r>
              <a:rPr lang="pt-BR" dirty="0"/>
              <a:t>(animais[a].jaulas)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(animais[a].jaulas) &gt; </a:t>
            </a:r>
            <a:r>
              <a:rPr lang="pt-BR" dirty="0" err="1"/>
              <a:t>len</a:t>
            </a:r>
            <a:r>
              <a:rPr lang="pt-BR" dirty="0"/>
              <a:t>(animais[b].jaulas):</a:t>
            </a:r>
          </a:p>
          <a:p>
            <a:pPr marL="0" indent="0">
              <a:buNone/>
            </a:pPr>
            <a:r>
              <a:rPr lang="pt-BR" dirty="0"/>
              <a:t>        animais[a].jaulas = </a:t>
            </a:r>
            <a:r>
              <a:rPr lang="pt-BR" dirty="0" err="1"/>
              <a:t>list</a:t>
            </a:r>
            <a:r>
              <a:rPr lang="pt-BR" dirty="0"/>
              <a:t>(animais[b].jaulas)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//se os dois já estão definidos       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(animais[a].jaulas) == 1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(animais[b].jaulas) == 1: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animais[a].jaulas[0] == animais[b].jaulas[0]: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_</a:t>
            </a:r>
            <a:r>
              <a:rPr lang="pt-BR" dirty="0">
                <a:solidFill>
                  <a:srgbClr val="00B050"/>
                </a:solidFill>
              </a:rPr>
              <a:t>SATISFEITA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_</a:t>
            </a:r>
            <a:r>
              <a:rPr lang="pt-BR" dirty="0">
                <a:solidFill>
                  <a:srgbClr val="FF0000"/>
                </a:solidFill>
              </a:rPr>
              <a:t>IMPOSSIVEL</a:t>
            </a:r>
          </a:p>
          <a:p>
            <a:pPr marL="0" indent="0">
              <a:buNone/>
            </a:pPr>
            <a:r>
              <a:rPr lang="pt-BR" dirty="0"/>
              <a:t>            </a:t>
            </a:r>
          </a:p>
          <a:p>
            <a:pPr marL="0" indent="0">
              <a:buNone/>
            </a:pPr>
            <a:r>
              <a:rPr lang="pt-BR" dirty="0"/>
              <a:t>    //as possibilidades são </a:t>
            </a:r>
            <a:r>
              <a:rPr lang="pt-BR" dirty="0" err="1"/>
              <a:t>identicas</a:t>
            </a:r>
            <a:r>
              <a:rPr lang="pt-BR" dirty="0"/>
              <a:t>, mas com mais de um elemento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_</a:t>
            </a:r>
            <a:r>
              <a:rPr lang="pt-BR" dirty="0">
                <a:solidFill>
                  <a:srgbClr val="00B0F0"/>
                </a:solidFill>
              </a:rPr>
              <a:t>POSSIVEL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448630" y="1291052"/>
            <a:ext cx="2827485" cy="729962"/>
          </a:xfrm>
          <a:prstGeom prst="rect">
            <a:avLst/>
          </a:prstGeom>
          <a:solidFill>
            <a:srgbClr val="C3C3C3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_SURICATE ] = [ 2,3 ]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_JAVALI ] = [1,2,3,4]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48630" y="2228853"/>
            <a:ext cx="2827485" cy="729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_SURICATE ] = [ 2,3 ]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_JAVALI ] = [ 2,3 ]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448630" y="3679207"/>
            <a:ext cx="2827485" cy="7299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_SURICATE ] = [ 2 ]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_JAVALI ] = [2]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7448630" y="4617008"/>
            <a:ext cx="2827485" cy="72996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_SURICATE ] = [ 2 ]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_JAVALI ] = [ 3 ]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448629" y="5554809"/>
            <a:ext cx="2827485" cy="729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_SURICATE ] = [ 2,4 ]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_JAVALI ] = [2,4]</a:t>
            </a:r>
            <a:endParaRPr lang="pt-B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DE REGRA 4 - LONGE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736036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/>
              <a:t>regraLonge</a:t>
            </a:r>
            <a:r>
              <a:rPr lang="pt-BR" dirty="0"/>
              <a:t>(</a:t>
            </a:r>
            <a:r>
              <a:rPr lang="pt-BR" dirty="0" err="1"/>
              <a:t>animais,a,b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>
                <a:solidFill>
                  <a:srgbClr val="FFC000"/>
                </a:solidFill>
              </a:rPr>
              <a:t>//só é </a:t>
            </a:r>
            <a:r>
              <a:rPr lang="pt-BR" dirty="0" err="1">
                <a:solidFill>
                  <a:srgbClr val="FFC000"/>
                </a:solidFill>
              </a:rPr>
              <a:t>possivel</a:t>
            </a:r>
            <a:r>
              <a:rPr lang="pt-BR" dirty="0">
                <a:solidFill>
                  <a:srgbClr val="FFC000"/>
                </a:solidFill>
              </a:rPr>
              <a:t> verificar se são vizinhos de um deles já </a:t>
            </a:r>
            <a:r>
              <a:rPr lang="pt-BR" dirty="0" smtClean="0">
                <a:solidFill>
                  <a:srgbClr val="FFC000"/>
                </a:solidFill>
              </a:rPr>
              <a:t>//estiver </a:t>
            </a:r>
            <a:r>
              <a:rPr lang="pt-BR" dirty="0">
                <a:solidFill>
                  <a:srgbClr val="FFC000"/>
                </a:solidFill>
              </a:rPr>
              <a:t>definido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(animais[a].jaulas) == 1: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animais[a].jaulas[0] in animais[b].jaulas: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smtClean="0"/>
              <a:t>		animais[b</a:t>
            </a:r>
            <a:r>
              <a:rPr lang="pt-BR" dirty="0"/>
              <a:t>].</a:t>
            </a:r>
            <a:r>
              <a:rPr lang="pt-BR" dirty="0" err="1"/>
              <a:t>jaulas.remove</a:t>
            </a:r>
            <a:r>
              <a:rPr lang="pt-BR" dirty="0"/>
              <a:t>(animais[a].jaulas[0])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(animais[a].jaulas[0]-1) in animais[b].jaulas: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smtClean="0"/>
              <a:t>		animais[b</a:t>
            </a:r>
            <a:r>
              <a:rPr lang="pt-BR" dirty="0"/>
              <a:t>].</a:t>
            </a:r>
            <a:r>
              <a:rPr lang="pt-BR" dirty="0" err="1"/>
              <a:t>jaulas.remove</a:t>
            </a:r>
            <a:r>
              <a:rPr lang="pt-BR" dirty="0"/>
              <a:t>(animais[a].jaulas[0]-1)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/>
              <a:t>(animais[a].jaulas[0]+1) in animais[b].jaulas: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smtClean="0"/>
              <a:t>		animais[b</a:t>
            </a:r>
            <a:r>
              <a:rPr lang="pt-BR" dirty="0"/>
              <a:t>].</a:t>
            </a:r>
            <a:r>
              <a:rPr lang="pt-BR" dirty="0" err="1"/>
              <a:t>jaulas.remove</a:t>
            </a:r>
            <a:r>
              <a:rPr lang="pt-BR" dirty="0"/>
              <a:t>(animais[a].jaulas[0]+1)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f </a:t>
            </a:r>
            <a:r>
              <a:rPr lang="pt-BR" dirty="0" err="1"/>
              <a:t>len</a:t>
            </a:r>
            <a:r>
              <a:rPr lang="pt-BR" dirty="0"/>
              <a:t>(animais[b].jaulas) == 0: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_</a:t>
            </a:r>
            <a:r>
              <a:rPr lang="pt-BR" dirty="0">
                <a:solidFill>
                  <a:srgbClr val="FF0000"/>
                </a:solidFill>
              </a:rPr>
              <a:t>IMPOSSIVEL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_</a:t>
            </a:r>
            <a:r>
              <a:rPr lang="pt-BR" dirty="0">
                <a:solidFill>
                  <a:srgbClr val="00B050"/>
                </a:solidFill>
              </a:rPr>
              <a:t>SATISFEITA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_</a:t>
            </a:r>
            <a:r>
              <a:rPr lang="pt-BR" dirty="0">
                <a:solidFill>
                  <a:srgbClr val="00B0F0"/>
                </a:solidFill>
              </a:rPr>
              <a:t>POSSIVEL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058230" y="2460007"/>
            <a:ext cx="3379027" cy="729962"/>
          </a:xfrm>
          <a:prstGeom prst="rect">
            <a:avLst/>
          </a:prstGeom>
          <a:solidFill>
            <a:srgbClr val="C3C3C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[ 2 ]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_ANTILOPE ] = [ 2,3,4 ]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8058230" y="3466722"/>
            <a:ext cx="3379027" cy="729962"/>
          </a:xfrm>
          <a:prstGeom prst="rect">
            <a:avLst/>
          </a:prstGeom>
          <a:solidFill>
            <a:srgbClr val="C3C3C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[ 2 ]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_ANTILOPE ] = [ 4 ]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058229" y="4328294"/>
            <a:ext cx="3379027" cy="72996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[ 2 ]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_ANTILOPE ] = [  ]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9202" y="4970028"/>
            <a:ext cx="3379027" cy="72996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[ 2 ]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_ANTILOPE ] = [ 4 ]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85316" y="5850231"/>
            <a:ext cx="3379027" cy="729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animais[ _LEAO ] = [ 2,3 ]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2060"/>
                </a:solidFill>
              </a:rPr>
              <a:t>a</a:t>
            </a:r>
            <a:r>
              <a:rPr lang="pt-BR" sz="1600" dirty="0" smtClean="0">
                <a:solidFill>
                  <a:srgbClr val="002060"/>
                </a:solidFill>
              </a:rPr>
              <a:t>nimais[ _ANTILOPE ] = [ 3,4 ]</a:t>
            </a:r>
            <a:endParaRPr lang="pt-B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CHAMADA TIPO DE REGRA 4 - LONGE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7360363" cy="535649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err="1"/>
              <a:t>Funcao</a:t>
            </a:r>
            <a:r>
              <a:rPr lang="pt-BR" dirty="0"/>
              <a:t> aplicar(</a:t>
            </a:r>
            <a:r>
              <a:rPr lang="pt-BR" dirty="0" err="1"/>
              <a:t>animais,restricao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switch </a:t>
            </a:r>
            <a:r>
              <a:rPr lang="pt-BR" dirty="0" err="1"/>
              <a:t>restricao.TIPO_RESTRICAO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case ATRIBUICAO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atribuicao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    ...</a:t>
            </a:r>
          </a:p>
          <a:p>
            <a:pPr marL="0" indent="0">
              <a:buNone/>
            </a:pPr>
            <a:r>
              <a:rPr lang="pt-BR" dirty="0"/>
              <a:t>        ...</a:t>
            </a:r>
          </a:p>
          <a:p>
            <a:pPr marL="0" indent="0">
              <a:buNone/>
            </a:pPr>
            <a:r>
              <a:rPr lang="pt-BR" dirty="0"/>
              <a:t>        ...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sz="4000" b="1" dirty="0"/>
              <a:t>case LONGE</a:t>
            </a:r>
          </a:p>
          <a:p>
            <a:pPr marL="0" indent="0">
              <a:buNone/>
            </a:pPr>
            <a:r>
              <a:rPr lang="pt-BR" sz="4000" b="1" dirty="0"/>
              <a:t>            a = </a:t>
            </a:r>
            <a:r>
              <a:rPr lang="pt-BR" sz="4000" b="1" dirty="0" err="1"/>
              <a:t>regraLonge</a:t>
            </a:r>
            <a:r>
              <a:rPr lang="pt-BR" sz="4000" b="1" dirty="0"/>
              <a:t>(</a:t>
            </a:r>
            <a:r>
              <a:rPr lang="pt-BR" sz="4000" b="1" dirty="0" err="1"/>
              <a:t>animais,animal_a,animal_b</a:t>
            </a:r>
            <a:r>
              <a:rPr lang="pt-BR" sz="4000" b="1" dirty="0"/>
              <a:t>)</a:t>
            </a:r>
          </a:p>
          <a:p>
            <a:pPr marL="0" indent="0">
              <a:buNone/>
            </a:pPr>
            <a:r>
              <a:rPr lang="pt-BR" sz="4000" b="1" dirty="0"/>
              <a:t>            //invertemos a ordem dos animais</a:t>
            </a:r>
          </a:p>
          <a:p>
            <a:pPr marL="0" indent="0">
              <a:buNone/>
            </a:pPr>
            <a:r>
              <a:rPr lang="pt-BR" sz="4000" b="1" dirty="0"/>
              <a:t>            b = </a:t>
            </a:r>
            <a:r>
              <a:rPr lang="pt-BR" sz="4000" b="1" dirty="0" err="1"/>
              <a:t>regraLonge</a:t>
            </a:r>
            <a:r>
              <a:rPr lang="pt-BR" sz="4000" b="1" dirty="0"/>
              <a:t>(</a:t>
            </a:r>
            <a:r>
              <a:rPr lang="pt-BR" sz="4000" b="1" dirty="0" err="1"/>
              <a:t>animais,animal_b,animal_a</a:t>
            </a:r>
            <a:r>
              <a:rPr lang="pt-BR" sz="4000" b="1" dirty="0"/>
              <a:t>)</a:t>
            </a:r>
          </a:p>
          <a:p>
            <a:pPr marL="0" indent="0">
              <a:buNone/>
            </a:pPr>
            <a:r>
              <a:rPr lang="pt-BR" sz="4000" b="1" dirty="0"/>
              <a:t>            //se um deles for </a:t>
            </a:r>
            <a:r>
              <a:rPr lang="pt-BR" sz="4000" b="1" dirty="0" err="1"/>
              <a:t>impossivel</a:t>
            </a:r>
            <a:endParaRPr lang="pt-BR" sz="4000" b="1" dirty="0"/>
          </a:p>
          <a:p>
            <a:pPr marL="0" indent="0">
              <a:buNone/>
            </a:pPr>
            <a:r>
              <a:rPr lang="pt-BR" sz="4000" b="1" dirty="0"/>
              <a:t>            </a:t>
            </a:r>
            <a:r>
              <a:rPr lang="pt-BR" sz="4000" b="1" dirty="0" err="1"/>
              <a:t>if</a:t>
            </a:r>
            <a:r>
              <a:rPr lang="pt-BR" sz="4000" b="1" dirty="0"/>
              <a:t> a == _</a:t>
            </a:r>
            <a:r>
              <a:rPr lang="pt-BR" sz="4000" b="1" dirty="0">
                <a:solidFill>
                  <a:srgbClr val="FF0000"/>
                </a:solidFill>
              </a:rPr>
              <a:t>IMPOSSIVEL</a:t>
            </a:r>
            <a:r>
              <a:rPr lang="pt-BR" sz="4000" b="1" dirty="0"/>
              <a:t> </a:t>
            </a:r>
            <a:r>
              <a:rPr lang="pt-BR" sz="4000" b="1" dirty="0" err="1"/>
              <a:t>or</a:t>
            </a:r>
            <a:r>
              <a:rPr lang="pt-BR" sz="4000" b="1" dirty="0"/>
              <a:t> b == _</a:t>
            </a:r>
            <a:r>
              <a:rPr lang="pt-BR" sz="4000" b="1" dirty="0">
                <a:solidFill>
                  <a:srgbClr val="FF0000"/>
                </a:solidFill>
              </a:rPr>
              <a:t>IMPOSSIVEL</a:t>
            </a:r>
            <a:r>
              <a:rPr lang="pt-BR" sz="4000" b="1" dirty="0"/>
              <a:t>:</a:t>
            </a:r>
          </a:p>
          <a:p>
            <a:pPr marL="0" indent="0">
              <a:buNone/>
            </a:pPr>
            <a:r>
              <a:rPr lang="pt-BR" sz="4000" b="1" dirty="0"/>
              <a:t>                </a:t>
            </a:r>
            <a:r>
              <a:rPr lang="pt-BR" sz="4000" b="1" dirty="0" smtClean="0"/>
              <a:t>	</a:t>
            </a:r>
            <a:r>
              <a:rPr lang="pt-BR" sz="4000" b="1" dirty="0" err="1" smtClean="0"/>
              <a:t>return</a:t>
            </a:r>
            <a:r>
              <a:rPr lang="pt-BR" sz="4000" b="1" dirty="0" smtClean="0"/>
              <a:t> </a:t>
            </a:r>
            <a:r>
              <a:rPr lang="pt-BR" sz="4000" b="1" dirty="0"/>
              <a:t>_IMPOSSIVEL</a:t>
            </a:r>
          </a:p>
          <a:p>
            <a:pPr marL="0" indent="0">
              <a:buNone/>
            </a:pPr>
            <a:r>
              <a:rPr lang="pt-BR" sz="4000" b="1" dirty="0"/>
              <a:t>            // os dois são no </a:t>
            </a:r>
            <a:r>
              <a:rPr lang="pt-BR" sz="4000" b="1" dirty="0" err="1"/>
              <a:t>minimo</a:t>
            </a:r>
            <a:r>
              <a:rPr lang="pt-BR" sz="4000" b="1" dirty="0"/>
              <a:t> </a:t>
            </a:r>
            <a:r>
              <a:rPr lang="pt-BR" sz="4000" b="1" dirty="0" err="1"/>
              <a:t>possiveis</a:t>
            </a:r>
            <a:r>
              <a:rPr lang="pt-BR" sz="4000" b="1" dirty="0"/>
              <a:t>, mas se um for SATISFEITO</a:t>
            </a:r>
          </a:p>
          <a:p>
            <a:pPr marL="0" indent="0">
              <a:buNone/>
            </a:pPr>
            <a:r>
              <a:rPr lang="pt-BR" sz="4000" b="1" dirty="0"/>
              <a:t>            </a:t>
            </a:r>
            <a:r>
              <a:rPr lang="pt-BR" sz="4000" b="1" dirty="0" err="1"/>
              <a:t>if</a:t>
            </a:r>
            <a:r>
              <a:rPr lang="pt-BR" sz="4000" b="1" dirty="0"/>
              <a:t> a == _</a:t>
            </a:r>
            <a:r>
              <a:rPr lang="pt-BR" sz="4000" b="1" dirty="0">
                <a:solidFill>
                  <a:srgbClr val="00B050"/>
                </a:solidFill>
              </a:rPr>
              <a:t>SATISFEITA</a:t>
            </a:r>
            <a:r>
              <a:rPr lang="pt-BR" sz="4000" b="1" dirty="0"/>
              <a:t> </a:t>
            </a:r>
            <a:r>
              <a:rPr lang="pt-BR" sz="4000" b="1" dirty="0" err="1"/>
              <a:t>or</a:t>
            </a:r>
            <a:r>
              <a:rPr lang="pt-BR" sz="4000" b="1" dirty="0"/>
              <a:t> b == _</a:t>
            </a:r>
            <a:r>
              <a:rPr lang="pt-BR" sz="4000" b="1" dirty="0">
                <a:solidFill>
                  <a:srgbClr val="00B050"/>
                </a:solidFill>
              </a:rPr>
              <a:t>SATISFEITA</a:t>
            </a:r>
            <a:r>
              <a:rPr lang="pt-BR" sz="4000" b="1" dirty="0"/>
              <a:t>:</a:t>
            </a:r>
          </a:p>
          <a:p>
            <a:pPr marL="0" indent="0">
              <a:buNone/>
            </a:pPr>
            <a:r>
              <a:rPr lang="pt-BR" sz="4000" b="1" dirty="0"/>
              <a:t>                </a:t>
            </a:r>
            <a:r>
              <a:rPr lang="pt-BR" sz="4000" b="1" dirty="0" smtClean="0"/>
              <a:t>	</a:t>
            </a:r>
            <a:r>
              <a:rPr lang="pt-BR" sz="4000" b="1" dirty="0" err="1" smtClean="0"/>
              <a:t>return</a:t>
            </a:r>
            <a:r>
              <a:rPr lang="pt-BR" sz="4000" b="1" dirty="0" smtClean="0"/>
              <a:t> </a:t>
            </a:r>
            <a:r>
              <a:rPr lang="pt-BR" sz="4000" b="1" dirty="0"/>
              <a:t>_SATISFEITA</a:t>
            </a:r>
          </a:p>
          <a:p>
            <a:pPr marL="0" indent="0">
              <a:buNone/>
            </a:pPr>
            <a:r>
              <a:rPr lang="pt-BR" sz="4000" b="1" dirty="0"/>
              <a:t>            // os dois </a:t>
            </a:r>
            <a:r>
              <a:rPr lang="pt-BR" sz="4000" b="1" dirty="0" err="1"/>
              <a:t>sao</a:t>
            </a:r>
            <a:r>
              <a:rPr lang="pt-BR" sz="4000" b="1" dirty="0"/>
              <a:t> </a:t>
            </a:r>
            <a:r>
              <a:rPr lang="pt-BR" sz="4000" b="1" dirty="0" err="1"/>
              <a:t>possiveis</a:t>
            </a:r>
            <a:r>
              <a:rPr lang="pt-BR" sz="4000" b="1" dirty="0"/>
              <a:t> de estar longe</a:t>
            </a:r>
          </a:p>
          <a:p>
            <a:pPr marL="0" indent="0">
              <a:buNone/>
            </a:pPr>
            <a:r>
              <a:rPr lang="pt-BR" sz="4000" b="1" dirty="0"/>
              <a:t>            </a:t>
            </a:r>
            <a:r>
              <a:rPr lang="pt-BR" sz="4000" b="1" dirty="0" err="1"/>
              <a:t>return</a:t>
            </a:r>
            <a:r>
              <a:rPr lang="pt-BR" sz="4000" b="1" dirty="0"/>
              <a:t> _</a:t>
            </a:r>
            <a:r>
              <a:rPr lang="pt-BR" sz="4000" b="1" dirty="0">
                <a:solidFill>
                  <a:srgbClr val="00B0F0"/>
                </a:solidFill>
              </a:rPr>
              <a:t>POSSIVEL</a:t>
            </a:r>
          </a:p>
        </p:txBody>
      </p:sp>
    </p:spTree>
    <p:extLst>
      <p:ext uri="{BB962C8B-B14F-4D97-AF65-F5344CB8AC3E}">
        <p14:creationId xmlns:p14="http://schemas.microsoft.com/office/powerpoint/2010/main" val="3199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A80F72E31C2448B5798FC7BB9A9E07" ma:contentTypeVersion="2" ma:contentTypeDescription="Crie um novo documento." ma:contentTypeScope="" ma:versionID="89eda6ff7a41541daa0cd56ad80e73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D1FA1-0BE0-4709-9694-1B334E56D31F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4E7BA9-F1AF-476B-84D8-E027A4AC20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FB48DE-8C26-4A9F-9DE3-7DC4ADE237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1343</Words>
  <Application>Microsoft Office PowerPoint</Application>
  <PresentationFormat>Widescreen</PresentationFormat>
  <Paragraphs>204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Tema do Office</vt:lpstr>
      <vt:lpstr>BCC – Inteligência Artificial</vt:lpstr>
      <vt:lpstr>OBJETOS</vt:lpstr>
      <vt:lpstr>BACKTRACKING</vt:lpstr>
      <vt:lpstr>APLICAR REGRA</vt:lpstr>
      <vt:lpstr>REGRAS</vt:lpstr>
      <vt:lpstr>TIPO DE REGRA 2 - DIFERENTE</vt:lpstr>
      <vt:lpstr>TIPO DE REGRA 3 - IGUAL</vt:lpstr>
      <vt:lpstr>TIPO DE REGRA 4 - LONGE</vt:lpstr>
      <vt:lpstr>CHAMADA TIPO DE REGRA 4 - LONGE</vt:lpstr>
      <vt:lpstr>TIPO DE REGRA 5 – TODOS ALOCADOS</vt:lpstr>
      <vt:lpstr>VAMOS PARA A PRÁTICA!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Luiz Reginaldo Gabriel Guimaraes</cp:lastModifiedBy>
  <cp:revision>41</cp:revision>
  <dcterms:created xsi:type="dcterms:W3CDTF">2017-01-10T17:35:04Z</dcterms:created>
  <dcterms:modified xsi:type="dcterms:W3CDTF">2020-10-18T02:27:17Z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0x01010007A80F72E31C2448B5798FC7BB9A9E07</vt:lpwstr>
  </property>
</Properties>
</file>