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4"/>
  </p:sldMasterIdLst>
  <p:notesMasterIdLst>
    <p:notesMasterId r:id="rId34"/>
  </p:notesMasterIdLst>
  <p:handoutMasterIdLst>
    <p:handoutMasterId r:id="rId35"/>
  </p:handoutMasterIdLst>
  <p:sldIdLst>
    <p:sldId id="256" r:id="rId5"/>
    <p:sldId id="286" r:id="rId6"/>
    <p:sldId id="269" r:id="rId7"/>
    <p:sldId id="259" r:id="rId8"/>
    <p:sldId id="260" r:id="rId9"/>
    <p:sldId id="261" r:id="rId10"/>
    <p:sldId id="263" r:id="rId11"/>
    <p:sldId id="264" r:id="rId12"/>
    <p:sldId id="265" r:id="rId13"/>
    <p:sldId id="266" r:id="rId14"/>
    <p:sldId id="267" r:id="rId15"/>
    <p:sldId id="262"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68"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8FF6C-F101-A2B4-D698-E97527CD27A9}" v="2052" dt="2021-02-10T07:11:40.303"/>
    <p1510:client id="{4102FED2-9ACC-7669-54F7-6BC64CAC5CBE}" v="815" dt="2021-02-10T08:19:17.663"/>
    <p1510:client id="{4C581597-5B81-B6FA-F67C-A795793F92CD}" v="254" dt="2021-02-10T08:07:07.172"/>
    <p1510:client id="{4E36C240-18EE-915A-3314-823DB5D69D31}" v="942" dt="2021-02-10T07:49:45.038"/>
    <p1510:client id="{5C1736CA-6868-4498-8F52-E6D83D92D87C}" v="446" dt="2021-02-06T09:15:29.544"/>
    <p1510:client id="{EF785C83-490F-7B60-C873-DBE48CE7A049}" v="507" dt="2021-02-10T07:20:01.411"/>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svg"/><Relationship Id="rId1" Type="http://schemas.openxmlformats.org/officeDocument/2006/relationships/image" Target="../media/image5.png"/><Relationship Id="rId4" Type="http://schemas.openxmlformats.org/officeDocument/2006/relationships/image" Target="../media/image28.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svg"/><Relationship Id="rId1" Type="http://schemas.openxmlformats.org/officeDocument/2006/relationships/image" Target="../media/image8.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2.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svg"/><Relationship Id="rId1" Type="http://schemas.openxmlformats.org/officeDocument/2006/relationships/image" Target="../media/image22.png"/><Relationship Id="rId6" Type="http://schemas.openxmlformats.org/officeDocument/2006/relationships/image" Target="../media/image32.svg"/><Relationship Id="rId5" Type="http://schemas.openxmlformats.org/officeDocument/2006/relationships/image" Target="../media/image24.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5.svg"/><Relationship Id="rId1" Type="http://schemas.openxmlformats.org/officeDocument/2006/relationships/image" Target="../media/image26.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svg"/><Relationship Id="rId1" Type="http://schemas.openxmlformats.org/officeDocument/2006/relationships/image" Target="../media/image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svg"/><Relationship Id="rId1" Type="http://schemas.openxmlformats.org/officeDocument/2006/relationships/image" Target="../media/image8.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2.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svg"/><Relationship Id="rId1" Type="http://schemas.openxmlformats.org/officeDocument/2006/relationships/image" Target="../media/image22.png"/><Relationship Id="rId6" Type="http://schemas.openxmlformats.org/officeDocument/2006/relationships/image" Target="../media/image32.svg"/><Relationship Id="rId5" Type="http://schemas.openxmlformats.org/officeDocument/2006/relationships/image" Target="../media/image24.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5.svg"/><Relationship Id="rId1" Type="http://schemas.openxmlformats.org/officeDocument/2006/relationships/image" Target="../media/image26.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C6ACD-D86F-40D8-A5B5-EC6DA306F27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A00B8DC-BC89-45B5-BC3E-A857900EDC18}">
      <dgm:prSet/>
      <dgm:spPr/>
      <dgm:t>
        <a:bodyPr/>
        <a:lstStyle/>
        <a:p>
          <a:r>
            <a:rPr lang="en-US"/>
            <a:t>Our project is about studying how visual secret sharing can be implemented in modern applications for authentication.</a:t>
          </a:r>
        </a:p>
      </dgm:t>
    </dgm:pt>
    <dgm:pt modelId="{508903BD-B124-482D-BB84-1A597FB8E2CA}" type="parTrans" cxnId="{0FBBD04C-0FD6-4B36-8B5D-910CA31625BA}">
      <dgm:prSet/>
      <dgm:spPr/>
      <dgm:t>
        <a:bodyPr/>
        <a:lstStyle/>
        <a:p>
          <a:endParaRPr lang="en-US"/>
        </a:p>
      </dgm:t>
    </dgm:pt>
    <dgm:pt modelId="{8D1637C2-7003-4DF2-9FF5-4F97F8089B4B}" type="sibTrans" cxnId="{0FBBD04C-0FD6-4B36-8B5D-910CA31625BA}">
      <dgm:prSet/>
      <dgm:spPr/>
      <dgm:t>
        <a:bodyPr/>
        <a:lstStyle/>
        <a:p>
          <a:endParaRPr lang="en-US"/>
        </a:p>
      </dgm:t>
    </dgm:pt>
    <dgm:pt modelId="{6ACDD24A-EAD8-48F7-B1F7-0EC188F9812E}">
      <dgm:prSet/>
      <dgm:spPr/>
      <dgm:t>
        <a:bodyPr/>
        <a:lstStyle/>
        <a:p>
          <a:r>
            <a:rPr lang="en-US"/>
            <a:t>In addition to this we compare the Adi Shamir’s visual secret sharing with traditional Caesar Cipher Algorithm.</a:t>
          </a:r>
        </a:p>
      </dgm:t>
    </dgm:pt>
    <dgm:pt modelId="{F5DBC9A0-A8FB-4C5F-A0AC-0D85312447AE}" type="parTrans" cxnId="{A4D06479-2D0D-46AD-ADBF-4D52BEAB6C95}">
      <dgm:prSet/>
      <dgm:spPr/>
      <dgm:t>
        <a:bodyPr/>
        <a:lstStyle/>
        <a:p>
          <a:endParaRPr lang="en-US"/>
        </a:p>
      </dgm:t>
    </dgm:pt>
    <dgm:pt modelId="{DA549016-5409-47D9-9743-8316B7DFB56C}" type="sibTrans" cxnId="{A4D06479-2D0D-46AD-ADBF-4D52BEAB6C95}">
      <dgm:prSet/>
      <dgm:spPr/>
      <dgm:t>
        <a:bodyPr/>
        <a:lstStyle/>
        <a:p>
          <a:endParaRPr lang="en-US"/>
        </a:p>
      </dgm:t>
    </dgm:pt>
    <dgm:pt modelId="{01B2C201-8840-4BEA-8454-686E00853438}" type="pres">
      <dgm:prSet presAssocID="{596C6ACD-D86F-40D8-A5B5-EC6DA306F27B}" presName="root" presStyleCnt="0">
        <dgm:presLayoutVars>
          <dgm:dir/>
          <dgm:resizeHandles val="exact"/>
        </dgm:presLayoutVars>
      </dgm:prSet>
      <dgm:spPr/>
      <dgm:t>
        <a:bodyPr/>
        <a:lstStyle/>
        <a:p>
          <a:endParaRPr lang="en-US"/>
        </a:p>
      </dgm:t>
    </dgm:pt>
    <dgm:pt modelId="{C55D731E-6F24-4DAF-9A20-641C3C8C0897}" type="pres">
      <dgm:prSet presAssocID="{5A00B8DC-BC89-45B5-BC3E-A857900EDC18}" presName="compNode" presStyleCnt="0"/>
      <dgm:spPr/>
    </dgm:pt>
    <dgm:pt modelId="{B3CD153F-2C8F-4D01-AE06-BA48F7E8695B}" type="pres">
      <dgm:prSet presAssocID="{5A00B8DC-BC89-45B5-BC3E-A857900EDC18}" presName="bgRect" presStyleLbl="bgShp" presStyleIdx="0" presStyleCnt="2"/>
      <dgm:spPr/>
    </dgm:pt>
    <dgm:pt modelId="{E3A477A0-8F70-4876-AA25-9FCC743B7040}" type="pres">
      <dgm:prSet presAssocID="{5A00B8DC-BC89-45B5-BC3E-A857900EDC18}"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Lock"/>
        </a:ext>
      </dgm:extLst>
    </dgm:pt>
    <dgm:pt modelId="{76E90EE0-B23C-4483-9A92-C14E31ED9D76}" type="pres">
      <dgm:prSet presAssocID="{5A00B8DC-BC89-45B5-BC3E-A857900EDC18}" presName="spaceRect" presStyleCnt="0"/>
      <dgm:spPr/>
    </dgm:pt>
    <dgm:pt modelId="{159380BF-826F-4996-AA00-A45623F9E8E7}" type="pres">
      <dgm:prSet presAssocID="{5A00B8DC-BC89-45B5-BC3E-A857900EDC18}" presName="parTx" presStyleLbl="revTx" presStyleIdx="0" presStyleCnt="2">
        <dgm:presLayoutVars>
          <dgm:chMax val="0"/>
          <dgm:chPref val="0"/>
        </dgm:presLayoutVars>
      </dgm:prSet>
      <dgm:spPr/>
      <dgm:t>
        <a:bodyPr/>
        <a:lstStyle/>
        <a:p>
          <a:endParaRPr lang="en-US"/>
        </a:p>
      </dgm:t>
    </dgm:pt>
    <dgm:pt modelId="{6C0CC939-7450-4445-B888-90E2B18F8073}" type="pres">
      <dgm:prSet presAssocID="{8D1637C2-7003-4DF2-9FF5-4F97F8089B4B}" presName="sibTrans" presStyleCnt="0"/>
      <dgm:spPr/>
    </dgm:pt>
    <dgm:pt modelId="{11E59D95-1727-4977-9B79-65A13DDC13F4}" type="pres">
      <dgm:prSet presAssocID="{6ACDD24A-EAD8-48F7-B1F7-0EC188F9812E}" presName="compNode" presStyleCnt="0"/>
      <dgm:spPr/>
    </dgm:pt>
    <dgm:pt modelId="{A055A2E4-0580-4088-AFFB-54A58FE6C3C8}" type="pres">
      <dgm:prSet presAssocID="{6ACDD24A-EAD8-48F7-B1F7-0EC188F9812E}" presName="bgRect" presStyleLbl="bgShp" presStyleIdx="1" presStyleCnt="2"/>
      <dgm:spPr/>
    </dgm:pt>
    <dgm:pt modelId="{D5B91DFD-1B39-40CD-BAF3-9D93FB765221}" type="pres">
      <dgm:prSet presAssocID="{6ACDD24A-EAD8-48F7-B1F7-0EC188F9812E}"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2936C1D6-936B-4122-9D59-C21B289A4F33}" type="pres">
      <dgm:prSet presAssocID="{6ACDD24A-EAD8-48F7-B1F7-0EC188F9812E}" presName="spaceRect" presStyleCnt="0"/>
      <dgm:spPr/>
    </dgm:pt>
    <dgm:pt modelId="{16682C9B-7C98-440A-B27B-F0D3233EC201}" type="pres">
      <dgm:prSet presAssocID="{6ACDD24A-EAD8-48F7-B1F7-0EC188F9812E}" presName="parTx" presStyleLbl="revTx" presStyleIdx="1" presStyleCnt="2">
        <dgm:presLayoutVars>
          <dgm:chMax val="0"/>
          <dgm:chPref val="0"/>
        </dgm:presLayoutVars>
      </dgm:prSet>
      <dgm:spPr/>
      <dgm:t>
        <a:bodyPr/>
        <a:lstStyle/>
        <a:p>
          <a:endParaRPr lang="en-US"/>
        </a:p>
      </dgm:t>
    </dgm:pt>
  </dgm:ptLst>
  <dgm:cxnLst>
    <dgm:cxn modelId="{A4D06479-2D0D-46AD-ADBF-4D52BEAB6C95}" srcId="{596C6ACD-D86F-40D8-A5B5-EC6DA306F27B}" destId="{6ACDD24A-EAD8-48F7-B1F7-0EC188F9812E}" srcOrd="1" destOrd="0" parTransId="{F5DBC9A0-A8FB-4C5F-A0AC-0D85312447AE}" sibTransId="{DA549016-5409-47D9-9743-8316B7DFB56C}"/>
    <dgm:cxn modelId="{27B461DF-75D9-4ADA-9304-10726B1CACCC}" type="presOf" srcId="{6ACDD24A-EAD8-48F7-B1F7-0EC188F9812E}" destId="{16682C9B-7C98-440A-B27B-F0D3233EC201}" srcOrd="0" destOrd="0" presId="urn:microsoft.com/office/officeart/2018/2/layout/IconVerticalSolidList"/>
    <dgm:cxn modelId="{32699040-0C64-4C6B-8D71-F43F50CCF05B}" type="presOf" srcId="{5A00B8DC-BC89-45B5-BC3E-A857900EDC18}" destId="{159380BF-826F-4996-AA00-A45623F9E8E7}" srcOrd="0" destOrd="0" presId="urn:microsoft.com/office/officeart/2018/2/layout/IconVerticalSolidList"/>
    <dgm:cxn modelId="{01B88ACC-6D2C-4D51-9298-DD0881DDEF7A}" type="presOf" srcId="{596C6ACD-D86F-40D8-A5B5-EC6DA306F27B}" destId="{01B2C201-8840-4BEA-8454-686E00853438}" srcOrd="0" destOrd="0" presId="urn:microsoft.com/office/officeart/2018/2/layout/IconVerticalSolidList"/>
    <dgm:cxn modelId="{0FBBD04C-0FD6-4B36-8B5D-910CA31625BA}" srcId="{596C6ACD-D86F-40D8-A5B5-EC6DA306F27B}" destId="{5A00B8DC-BC89-45B5-BC3E-A857900EDC18}" srcOrd="0" destOrd="0" parTransId="{508903BD-B124-482D-BB84-1A597FB8E2CA}" sibTransId="{8D1637C2-7003-4DF2-9FF5-4F97F8089B4B}"/>
    <dgm:cxn modelId="{B33958A1-1177-44F9-9C72-F21847862524}" type="presParOf" srcId="{01B2C201-8840-4BEA-8454-686E00853438}" destId="{C55D731E-6F24-4DAF-9A20-641C3C8C0897}" srcOrd="0" destOrd="0" presId="urn:microsoft.com/office/officeart/2018/2/layout/IconVerticalSolidList"/>
    <dgm:cxn modelId="{1DDC40DC-0AD4-4F49-809F-6B2C16FFB122}" type="presParOf" srcId="{C55D731E-6F24-4DAF-9A20-641C3C8C0897}" destId="{B3CD153F-2C8F-4D01-AE06-BA48F7E8695B}" srcOrd="0" destOrd="0" presId="urn:microsoft.com/office/officeart/2018/2/layout/IconVerticalSolidList"/>
    <dgm:cxn modelId="{B5D759F4-1956-40F3-9BFF-3097382BF6EF}" type="presParOf" srcId="{C55D731E-6F24-4DAF-9A20-641C3C8C0897}" destId="{E3A477A0-8F70-4876-AA25-9FCC743B7040}" srcOrd="1" destOrd="0" presId="urn:microsoft.com/office/officeart/2018/2/layout/IconVerticalSolidList"/>
    <dgm:cxn modelId="{88F2F8D0-4F46-4EB7-B739-33723C5157C6}" type="presParOf" srcId="{C55D731E-6F24-4DAF-9A20-641C3C8C0897}" destId="{76E90EE0-B23C-4483-9A92-C14E31ED9D76}" srcOrd="2" destOrd="0" presId="urn:microsoft.com/office/officeart/2018/2/layout/IconVerticalSolidList"/>
    <dgm:cxn modelId="{510D1CFF-7893-4114-A71F-FC2B0106F92F}" type="presParOf" srcId="{C55D731E-6F24-4DAF-9A20-641C3C8C0897}" destId="{159380BF-826F-4996-AA00-A45623F9E8E7}" srcOrd="3" destOrd="0" presId="urn:microsoft.com/office/officeart/2018/2/layout/IconVerticalSolidList"/>
    <dgm:cxn modelId="{5CD11CFD-57F6-40E2-AEDE-F253D576D02F}" type="presParOf" srcId="{01B2C201-8840-4BEA-8454-686E00853438}" destId="{6C0CC939-7450-4445-B888-90E2B18F8073}" srcOrd="1" destOrd="0" presId="urn:microsoft.com/office/officeart/2018/2/layout/IconVerticalSolidList"/>
    <dgm:cxn modelId="{292C6C87-6495-49BD-ADC8-29FA514BBC89}" type="presParOf" srcId="{01B2C201-8840-4BEA-8454-686E00853438}" destId="{11E59D95-1727-4977-9B79-65A13DDC13F4}" srcOrd="2" destOrd="0" presId="urn:microsoft.com/office/officeart/2018/2/layout/IconVerticalSolidList"/>
    <dgm:cxn modelId="{D6E64281-CEBC-487C-953F-131C6AB505A3}" type="presParOf" srcId="{11E59D95-1727-4977-9B79-65A13DDC13F4}" destId="{A055A2E4-0580-4088-AFFB-54A58FE6C3C8}" srcOrd="0" destOrd="0" presId="urn:microsoft.com/office/officeart/2018/2/layout/IconVerticalSolidList"/>
    <dgm:cxn modelId="{FB6CA769-F0AD-4169-A62D-25A2B182106D}" type="presParOf" srcId="{11E59D95-1727-4977-9B79-65A13DDC13F4}" destId="{D5B91DFD-1B39-40CD-BAF3-9D93FB765221}" srcOrd="1" destOrd="0" presId="urn:microsoft.com/office/officeart/2018/2/layout/IconVerticalSolidList"/>
    <dgm:cxn modelId="{2C58BDAF-517B-4DE1-A01B-665700BFB39C}" type="presParOf" srcId="{11E59D95-1727-4977-9B79-65A13DDC13F4}" destId="{2936C1D6-936B-4122-9D59-C21B289A4F33}" srcOrd="2" destOrd="0" presId="urn:microsoft.com/office/officeart/2018/2/layout/IconVerticalSolidList"/>
    <dgm:cxn modelId="{23E3F92A-FDE3-41F2-B085-8CF98D577990}" type="presParOf" srcId="{11E59D95-1727-4977-9B79-65A13DDC13F4}" destId="{16682C9B-7C98-440A-B27B-F0D3233EC20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A326C6-876D-45AA-9C62-A5B1D82976D9}"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BD55727-6337-40E4-908C-9E65558BB4FF}">
      <dgm:prSet/>
      <dgm:spPr/>
      <dgm:t>
        <a:bodyPr/>
        <a:lstStyle/>
        <a:p>
          <a:pPr>
            <a:lnSpc>
              <a:spcPct val="100000"/>
            </a:lnSpc>
            <a:defRPr cap="all"/>
          </a:pPr>
          <a:r>
            <a:rPr lang="en-US" b="1"/>
            <a:t>"Crypt" means "Hidden" and "Graphy" means  "Writing".</a:t>
          </a:r>
          <a:endParaRPr lang="en-US"/>
        </a:p>
      </dgm:t>
    </dgm:pt>
    <dgm:pt modelId="{1A48CA4A-A7ED-4B05-A5A9-511053793112}" type="parTrans" cxnId="{EB838B7F-34F5-4C9E-9BC1-30BFC6C8CFB1}">
      <dgm:prSet/>
      <dgm:spPr/>
      <dgm:t>
        <a:bodyPr/>
        <a:lstStyle/>
        <a:p>
          <a:endParaRPr lang="en-US"/>
        </a:p>
      </dgm:t>
    </dgm:pt>
    <dgm:pt modelId="{B39CF398-CD89-4FD7-9606-1AAB087ADBD3}" type="sibTrans" cxnId="{EB838B7F-34F5-4C9E-9BC1-30BFC6C8CFB1}">
      <dgm:prSet/>
      <dgm:spPr/>
      <dgm:t>
        <a:bodyPr/>
        <a:lstStyle/>
        <a:p>
          <a:endParaRPr lang="en-US"/>
        </a:p>
      </dgm:t>
    </dgm:pt>
    <dgm:pt modelId="{E086EEF7-B24F-4B5A-8EA5-D82906ED78A5}">
      <dgm:prSet/>
      <dgm:spPr/>
      <dgm:t>
        <a:bodyPr/>
        <a:lstStyle/>
        <a:p>
          <a:pPr>
            <a:lnSpc>
              <a:spcPct val="100000"/>
            </a:lnSpc>
            <a:defRPr cap="all"/>
          </a:pPr>
          <a:r>
            <a:rPr lang="en-US" b="1"/>
            <a:t>Process of encrypting text and decrypting the encrypted text</a:t>
          </a:r>
          <a:r>
            <a:rPr lang="en-US"/>
            <a:t>.</a:t>
          </a:r>
        </a:p>
      </dgm:t>
    </dgm:pt>
    <dgm:pt modelId="{C1DF79EF-6E1F-411F-BB0A-7108ECCA9ECC}" type="parTrans" cxnId="{4A6F938D-9A61-4C53-B8D8-84D53F0C4E98}">
      <dgm:prSet/>
      <dgm:spPr/>
      <dgm:t>
        <a:bodyPr/>
        <a:lstStyle/>
        <a:p>
          <a:endParaRPr lang="en-US"/>
        </a:p>
      </dgm:t>
    </dgm:pt>
    <dgm:pt modelId="{99CCE726-3BB1-4C3A-84A8-FEF789015454}" type="sibTrans" cxnId="{4A6F938D-9A61-4C53-B8D8-84D53F0C4E98}">
      <dgm:prSet/>
      <dgm:spPr/>
      <dgm:t>
        <a:bodyPr/>
        <a:lstStyle/>
        <a:p>
          <a:endParaRPr lang="en-US"/>
        </a:p>
      </dgm:t>
    </dgm:pt>
    <dgm:pt modelId="{34A35415-8437-4510-96CA-754A2A8ABE5B}" type="pres">
      <dgm:prSet presAssocID="{1BA326C6-876D-45AA-9C62-A5B1D82976D9}" presName="root" presStyleCnt="0">
        <dgm:presLayoutVars>
          <dgm:dir/>
          <dgm:resizeHandles val="exact"/>
        </dgm:presLayoutVars>
      </dgm:prSet>
      <dgm:spPr/>
      <dgm:t>
        <a:bodyPr/>
        <a:lstStyle/>
        <a:p>
          <a:endParaRPr lang="en-US"/>
        </a:p>
      </dgm:t>
    </dgm:pt>
    <dgm:pt modelId="{0241A11A-475F-4E4D-806B-AE965353D319}" type="pres">
      <dgm:prSet presAssocID="{DBD55727-6337-40E4-908C-9E65558BB4FF}" presName="compNode" presStyleCnt="0"/>
      <dgm:spPr/>
    </dgm:pt>
    <dgm:pt modelId="{608FFB0A-1E09-4A79-8079-88B96F83CF1E}" type="pres">
      <dgm:prSet presAssocID="{DBD55727-6337-40E4-908C-9E65558BB4FF}" presName="iconBgRect" presStyleLbl="bgShp" presStyleIdx="0" presStyleCnt="2"/>
      <dgm:spPr/>
    </dgm:pt>
    <dgm:pt modelId="{D0ACFE61-4DC4-4CC3-AC87-DE35A866033D}" type="pres">
      <dgm:prSet presAssocID="{DBD55727-6337-40E4-908C-9E65558BB4FF}"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Unlock"/>
        </a:ext>
      </dgm:extLst>
    </dgm:pt>
    <dgm:pt modelId="{00E573B8-1730-4A0F-B04F-8420A6530DFE}" type="pres">
      <dgm:prSet presAssocID="{DBD55727-6337-40E4-908C-9E65558BB4FF}" presName="spaceRect" presStyleCnt="0"/>
      <dgm:spPr/>
    </dgm:pt>
    <dgm:pt modelId="{177B7875-B8CD-4986-97B3-218466027079}" type="pres">
      <dgm:prSet presAssocID="{DBD55727-6337-40E4-908C-9E65558BB4FF}" presName="textRect" presStyleLbl="revTx" presStyleIdx="0" presStyleCnt="2">
        <dgm:presLayoutVars>
          <dgm:chMax val="1"/>
          <dgm:chPref val="1"/>
        </dgm:presLayoutVars>
      </dgm:prSet>
      <dgm:spPr/>
      <dgm:t>
        <a:bodyPr/>
        <a:lstStyle/>
        <a:p>
          <a:endParaRPr lang="en-US"/>
        </a:p>
      </dgm:t>
    </dgm:pt>
    <dgm:pt modelId="{58EA4EE2-F3C9-4FB2-BB79-E4155C0C785C}" type="pres">
      <dgm:prSet presAssocID="{B39CF398-CD89-4FD7-9606-1AAB087ADBD3}" presName="sibTrans" presStyleCnt="0"/>
      <dgm:spPr/>
    </dgm:pt>
    <dgm:pt modelId="{EDCCD32D-8798-4BBA-A5C8-66D297065BAD}" type="pres">
      <dgm:prSet presAssocID="{E086EEF7-B24F-4B5A-8EA5-D82906ED78A5}" presName="compNode" presStyleCnt="0"/>
      <dgm:spPr/>
    </dgm:pt>
    <dgm:pt modelId="{91DAAE7B-B981-4C0A-BC29-5B2076C6BEA0}" type="pres">
      <dgm:prSet presAssocID="{E086EEF7-B24F-4B5A-8EA5-D82906ED78A5}" presName="iconBgRect" presStyleLbl="bgShp" presStyleIdx="1" presStyleCnt="2"/>
      <dgm:spPr/>
    </dgm:pt>
    <dgm:pt modelId="{364ACE46-57D2-4C5D-B071-56FE447C5703}" type="pres">
      <dgm:prSet presAssocID="{E086EEF7-B24F-4B5A-8EA5-D82906ED78A5}"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Key"/>
        </a:ext>
      </dgm:extLst>
    </dgm:pt>
    <dgm:pt modelId="{540B1115-8030-4608-AF78-7861B2DAF433}" type="pres">
      <dgm:prSet presAssocID="{E086EEF7-B24F-4B5A-8EA5-D82906ED78A5}" presName="spaceRect" presStyleCnt="0"/>
      <dgm:spPr/>
    </dgm:pt>
    <dgm:pt modelId="{B7CF5C50-A0C6-4820-9BA8-E926F9B6745D}" type="pres">
      <dgm:prSet presAssocID="{E086EEF7-B24F-4B5A-8EA5-D82906ED78A5}" presName="textRect" presStyleLbl="revTx" presStyleIdx="1" presStyleCnt="2">
        <dgm:presLayoutVars>
          <dgm:chMax val="1"/>
          <dgm:chPref val="1"/>
        </dgm:presLayoutVars>
      </dgm:prSet>
      <dgm:spPr/>
      <dgm:t>
        <a:bodyPr/>
        <a:lstStyle/>
        <a:p>
          <a:endParaRPr lang="en-US"/>
        </a:p>
      </dgm:t>
    </dgm:pt>
  </dgm:ptLst>
  <dgm:cxnLst>
    <dgm:cxn modelId="{4A6F938D-9A61-4C53-B8D8-84D53F0C4E98}" srcId="{1BA326C6-876D-45AA-9C62-A5B1D82976D9}" destId="{E086EEF7-B24F-4B5A-8EA5-D82906ED78A5}" srcOrd="1" destOrd="0" parTransId="{C1DF79EF-6E1F-411F-BB0A-7108ECCA9ECC}" sibTransId="{99CCE726-3BB1-4C3A-84A8-FEF789015454}"/>
    <dgm:cxn modelId="{BA5C015B-0AE3-4FB9-99ED-3DFA284083BA}" type="presOf" srcId="{DBD55727-6337-40E4-908C-9E65558BB4FF}" destId="{177B7875-B8CD-4986-97B3-218466027079}" srcOrd="0" destOrd="0" presId="urn:microsoft.com/office/officeart/2018/5/layout/IconCircleLabelList"/>
    <dgm:cxn modelId="{B9156690-EFB4-4D12-A02F-FFFEB6CB5905}" type="presOf" srcId="{E086EEF7-B24F-4B5A-8EA5-D82906ED78A5}" destId="{B7CF5C50-A0C6-4820-9BA8-E926F9B6745D}" srcOrd="0" destOrd="0" presId="urn:microsoft.com/office/officeart/2018/5/layout/IconCircleLabelList"/>
    <dgm:cxn modelId="{D374F873-609C-4FB6-862B-B66E35C5BBAE}" type="presOf" srcId="{1BA326C6-876D-45AA-9C62-A5B1D82976D9}" destId="{34A35415-8437-4510-96CA-754A2A8ABE5B}" srcOrd="0" destOrd="0" presId="urn:microsoft.com/office/officeart/2018/5/layout/IconCircleLabelList"/>
    <dgm:cxn modelId="{EB838B7F-34F5-4C9E-9BC1-30BFC6C8CFB1}" srcId="{1BA326C6-876D-45AA-9C62-A5B1D82976D9}" destId="{DBD55727-6337-40E4-908C-9E65558BB4FF}" srcOrd="0" destOrd="0" parTransId="{1A48CA4A-A7ED-4B05-A5A9-511053793112}" sibTransId="{B39CF398-CD89-4FD7-9606-1AAB087ADBD3}"/>
    <dgm:cxn modelId="{7DACDFB7-B2DD-4C88-ADC7-68394D2FF95F}" type="presParOf" srcId="{34A35415-8437-4510-96CA-754A2A8ABE5B}" destId="{0241A11A-475F-4E4D-806B-AE965353D319}" srcOrd="0" destOrd="0" presId="urn:microsoft.com/office/officeart/2018/5/layout/IconCircleLabelList"/>
    <dgm:cxn modelId="{1203E4F0-6E96-4844-8523-5F520E7BBD1A}" type="presParOf" srcId="{0241A11A-475F-4E4D-806B-AE965353D319}" destId="{608FFB0A-1E09-4A79-8079-88B96F83CF1E}" srcOrd="0" destOrd="0" presId="urn:microsoft.com/office/officeart/2018/5/layout/IconCircleLabelList"/>
    <dgm:cxn modelId="{3A89CD50-3979-4DEF-9E1B-E93D0FED9CF7}" type="presParOf" srcId="{0241A11A-475F-4E4D-806B-AE965353D319}" destId="{D0ACFE61-4DC4-4CC3-AC87-DE35A866033D}" srcOrd="1" destOrd="0" presId="urn:microsoft.com/office/officeart/2018/5/layout/IconCircleLabelList"/>
    <dgm:cxn modelId="{FB2145FF-AC08-4B0D-AA7B-9D80DA844C5D}" type="presParOf" srcId="{0241A11A-475F-4E4D-806B-AE965353D319}" destId="{00E573B8-1730-4A0F-B04F-8420A6530DFE}" srcOrd="2" destOrd="0" presId="urn:microsoft.com/office/officeart/2018/5/layout/IconCircleLabelList"/>
    <dgm:cxn modelId="{DE077132-FEBD-452C-A7D2-DC5151AFEEA6}" type="presParOf" srcId="{0241A11A-475F-4E4D-806B-AE965353D319}" destId="{177B7875-B8CD-4986-97B3-218466027079}" srcOrd="3" destOrd="0" presId="urn:microsoft.com/office/officeart/2018/5/layout/IconCircleLabelList"/>
    <dgm:cxn modelId="{F1B707A4-FB00-490B-B1B9-3815164E220D}" type="presParOf" srcId="{34A35415-8437-4510-96CA-754A2A8ABE5B}" destId="{58EA4EE2-F3C9-4FB2-BB79-E4155C0C785C}" srcOrd="1" destOrd="0" presId="urn:microsoft.com/office/officeart/2018/5/layout/IconCircleLabelList"/>
    <dgm:cxn modelId="{4797E838-3503-4B1F-B5D7-31D89614A9EB}" type="presParOf" srcId="{34A35415-8437-4510-96CA-754A2A8ABE5B}" destId="{EDCCD32D-8798-4BBA-A5C8-66D297065BAD}" srcOrd="2" destOrd="0" presId="urn:microsoft.com/office/officeart/2018/5/layout/IconCircleLabelList"/>
    <dgm:cxn modelId="{A735952C-94EE-4CCF-B23B-62C1DDB250E9}" type="presParOf" srcId="{EDCCD32D-8798-4BBA-A5C8-66D297065BAD}" destId="{91DAAE7B-B981-4C0A-BC29-5B2076C6BEA0}" srcOrd="0" destOrd="0" presId="urn:microsoft.com/office/officeart/2018/5/layout/IconCircleLabelList"/>
    <dgm:cxn modelId="{08021238-C4EF-407A-86FF-717D9159BE07}" type="presParOf" srcId="{EDCCD32D-8798-4BBA-A5C8-66D297065BAD}" destId="{364ACE46-57D2-4C5D-B071-56FE447C5703}" srcOrd="1" destOrd="0" presId="urn:microsoft.com/office/officeart/2018/5/layout/IconCircleLabelList"/>
    <dgm:cxn modelId="{B1A2BFC8-50EC-4E41-A28D-DD59229C1F54}" type="presParOf" srcId="{EDCCD32D-8798-4BBA-A5C8-66D297065BAD}" destId="{540B1115-8030-4608-AF78-7861B2DAF433}" srcOrd="2" destOrd="0" presId="urn:microsoft.com/office/officeart/2018/5/layout/IconCircleLabelList"/>
    <dgm:cxn modelId="{E5038767-6BB0-44DD-8F5A-9CEE30D74D7F}" type="presParOf" srcId="{EDCCD32D-8798-4BBA-A5C8-66D297065BAD}" destId="{B7CF5C50-A0C6-4820-9BA8-E926F9B6745D}"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3710FB-15B3-4851-ABF1-2D5A2D9BC65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F03A383-C8D3-4929-ABBB-1D6759E9ECAC}">
      <dgm:prSet/>
      <dgm:spPr/>
      <dgm:t>
        <a:bodyPr/>
        <a:lstStyle/>
        <a:p>
          <a:r>
            <a:rPr lang="en-US"/>
            <a:t>Visual cryptography is a cryptographic technique.</a:t>
          </a:r>
        </a:p>
      </dgm:t>
    </dgm:pt>
    <dgm:pt modelId="{E6E06363-43BD-42DF-92A5-1C5E1A4EA6DF}" type="parTrans" cxnId="{62E16F09-A5CB-4A34-B506-21E0090460AE}">
      <dgm:prSet/>
      <dgm:spPr/>
      <dgm:t>
        <a:bodyPr/>
        <a:lstStyle/>
        <a:p>
          <a:endParaRPr lang="en-US"/>
        </a:p>
      </dgm:t>
    </dgm:pt>
    <dgm:pt modelId="{93B5EE02-2E60-4D27-A791-9856D4D1A576}" type="sibTrans" cxnId="{62E16F09-A5CB-4A34-B506-21E0090460AE}">
      <dgm:prSet/>
      <dgm:spPr/>
      <dgm:t>
        <a:bodyPr/>
        <a:lstStyle/>
        <a:p>
          <a:endParaRPr lang="en-US"/>
        </a:p>
      </dgm:t>
    </dgm:pt>
    <dgm:pt modelId="{70354657-1A03-423D-944F-BF489ED3B995}">
      <dgm:prSet/>
      <dgm:spPr/>
      <dgm:t>
        <a:bodyPr/>
        <a:lstStyle/>
        <a:p>
          <a:r>
            <a:rPr lang="en-US"/>
            <a:t>Allows Visual information(pictures, images etc.) to be encrypted</a:t>
          </a:r>
        </a:p>
      </dgm:t>
    </dgm:pt>
    <dgm:pt modelId="{372885B8-E57C-4D4A-A3A2-4F23D19C0FBF}" type="parTrans" cxnId="{3260DCB0-2BD6-4B1B-81F7-0D4FBAA96653}">
      <dgm:prSet/>
      <dgm:spPr/>
      <dgm:t>
        <a:bodyPr/>
        <a:lstStyle/>
        <a:p>
          <a:endParaRPr lang="en-US"/>
        </a:p>
      </dgm:t>
    </dgm:pt>
    <dgm:pt modelId="{7F6D7657-ED03-427B-BEDA-3203BF8750D5}" type="sibTrans" cxnId="{3260DCB0-2BD6-4B1B-81F7-0D4FBAA96653}">
      <dgm:prSet/>
      <dgm:spPr/>
      <dgm:t>
        <a:bodyPr/>
        <a:lstStyle/>
        <a:p>
          <a:endParaRPr lang="en-US"/>
        </a:p>
      </dgm:t>
    </dgm:pt>
    <dgm:pt modelId="{B0B3F846-2835-46E3-A9FE-861049978444}">
      <dgm:prSet/>
      <dgm:spPr/>
      <dgm:t>
        <a:bodyPr/>
        <a:lstStyle/>
        <a:p>
          <a:r>
            <a:rPr lang="en-US"/>
            <a:t>Decryption can be performed by the human visual system.</a:t>
          </a:r>
        </a:p>
      </dgm:t>
    </dgm:pt>
    <dgm:pt modelId="{89F63218-30A9-493C-89E9-CF16D9A69B88}" type="parTrans" cxnId="{E6970D4B-AC75-4878-AE15-0F9365FEB16A}">
      <dgm:prSet/>
      <dgm:spPr/>
      <dgm:t>
        <a:bodyPr/>
        <a:lstStyle/>
        <a:p>
          <a:endParaRPr lang="en-US"/>
        </a:p>
      </dgm:t>
    </dgm:pt>
    <dgm:pt modelId="{B0F2780C-A353-45E4-A492-92D8EC8D1B59}" type="sibTrans" cxnId="{E6970D4B-AC75-4878-AE15-0F9365FEB16A}">
      <dgm:prSet/>
      <dgm:spPr/>
      <dgm:t>
        <a:bodyPr/>
        <a:lstStyle/>
        <a:p>
          <a:endParaRPr lang="en-US"/>
        </a:p>
      </dgm:t>
    </dgm:pt>
    <dgm:pt modelId="{7DB7EDB9-FC62-41BE-BA13-E433C45744E7}" type="pres">
      <dgm:prSet presAssocID="{DC3710FB-15B3-4851-ABF1-2D5A2D9BC659}" presName="root" presStyleCnt="0">
        <dgm:presLayoutVars>
          <dgm:dir/>
          <dgm:resizeHandles val="exact"/>
        </dgm:presLayoutVars>
      </dgm:prSet>
      <dgm:spPr/>
      <dgm:t>
        <a:bodyPr/>
        <a:lstStyle/>
        <a:p>
          <a:endParaRPr lang="en-US"/>
        </a:p>
      </dgm:t>
    </dgm:pt>
    <dgm:pt modelId="{3BB2FA8A-CA8A-4EFA-9CD7-6A4768D0DC87}" type="pres">
      <dgm:prSet presAssocID="{DF03A383-C8D3-4929-ABBB-1D6759E9ECAC}" presName="compNode" presStyleCnt="0"/>
      <dgm:spPr/>
    </dgm:pt>
    <dgm:pt modelId="{32BB0246-0E47-4BB6-9044-11D8F604C004}" type="pres">
      <dgm:prSet presAssocID="{DF03A383-C8D3-4929-ABBB-1D6759E9ECAC}" presName="bgRect" presStyleLbl="bgShp" presStyleIdx="0" presStyleCnt="3"/>
      <dgm:spPr/>
    </dgm:pt>
    <dgm:pt modelId="{33CBC54C-EAC5-49E4-950B-159297FFFD81}" type="pres">
      <dgm:prSet presAssocID="{DF03A383-C8D3-4929-ABBB-1D6759E9EC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Key"/>
        </a:ext>
      </dgm:extLst>
    </dgm:pt>
    <dgm:pt modelId="{830FDBAE-FFCC-48F2-ACE7-B3D7C7B5EE94}" type="pres">
      <dgm:prSet presAssocID="{DF03A383-C8D3-4929-ABBB-1D6759E9ECAC}" presName="spaceRect" presStyleCnt="0"/>
      <dgm:spPr/>
    </dgm:pt>
    <dgm:pt modelId="{31F913E8-B0C7-47AA-B5C5-DAE4A0F4C771}" type="pres">
      <dgm:prSet presAssocID="{DF03A383-C8D3-4929-ABBB-1D6759E9ECAC}" presName="parTx" presStyleLbl="revTx" presStyleIdx="0" presStyleCnt="3">
        <dgm:presLayoutVars>
          <dgm:chMax val="0"/>
          <dgm:chPref val="0"/>
        </dgm:presLayoutVars>
      </dgm:prSet>
      <dgm:spPr/>
      <dgm:t>
        <a:bodyPr/>
        <a:lstStyle/>
        <a:p>
          <a:endParaRPr lang="en-US"/>
        </a:p>
      </dgm:t>
    </dgm:pt>
    <dgm:pt modelId="{C0065346-51AF-4576-BCBD-C7E9EA42DCF7}" type="pres">
      <dgm:prSet presAssocID="{93B5EE02-2E60-4D27-A791-9856D4D1A576}" presName="sibTrans" presStyleCnt="0"/>
      <dgm:spPr/>
    </dgm:pt>
    <dgm:pt modelId="{9412E893-6784-43DF-BA42-FC42EE659203}" type="pres">
      <dgm:prSet presAssocID="{70354657-1A03-423D-944F-BF489ED3B995}" presName="compNode" presStyleCnt="0"/>
      <dgm:spPr/>
    </dgm:pt>
    <dgm:pt modelId="{636CBA75-822E-4622-B936-9DB087CE1DC3}" type="pres">
      <dgm:prSet presAssocID="{70354657-1A03-423D-944F-BF489ED3B995}" presName="bgRect" presStyleLbl="bgShp" presStyleIdx="1" presStyleCnt="3"/>
      <dgm:spPr/>
    </dgm:pt>
    <dgm:pt modelId="{B8A74A43-D1A6-45F9-9643-9F87A197D368}" type="pres">
      <dgm:prSet presAssocID="{70354657-1A03-423D-944F-BF489ED3B995}"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Image"/>
        </a:ext>
      </dgm:extLst>
    </dgm:pt>
    <dgm:pt modelId="{1DE51279-16D7-4827-81E3-353788A4583E}" type="pres">
      <dgm:prSet presAssocID="{70354657-1A03-423D-944F-BF489ED3B995}" presName="spaceRect" presStyleCnt="0"/>
      <dgm:spPr/>
    </dgm:pt>
    <dgm:pt modelId="{3C74FB91-F86C-414A-B9DF-7E11E4B5958C}" type="pres">
      <dgm:prSet presAssocID="{70354657-1A03-423D-944F-BF489ED3B995}" presName="parTx" presStyleLbl="revTx" presStyleIdx="1" presStyleCnt="3">
        <dgm:presLayoutVars>
          <dgm:chMax val="0"/>
          <dgm:chPref val="0"/>
        </dgm:presLayoutVars>
      </dgm:prSet>
      <dgm:spPr/>
      <dgm:t>
        <a:bodyPr/>
        <a:lstStyle/>
        <a:p>
          <a:endParaRPr lang="en-US"/>
        </a:p>
      </dgm:t>
    </dgm:pt>
    <dgm:pt modelId="{B2A8B399-DB1F-4D51-9E7D-1E29C1C9985C}" type="pres">
      <dgm:prSet presAssocID="{7F6D7657-ED03-427B-BEDA-3203BF8750D5}" presName="sibTrans" presStyleCnt="0"/>
      <dgm:spPr/>
    </dgm:pt>
    <dgm:pt modelId="{A9307EE1-BFA5-41A7-AC99-8B1818760585}" type="pres">
      <dgm:prSet presAssocID="{B0B3F846-2835-46E3-A9FE-861049978444}" presName="compNode" presStyleCnt="0"/>
      <dgm:spPr/>
    </dgm:pt>
    <dgm:pt modelId="{4CFDDE59-A527-4AB1-B18D-45356FD59D68}" type="pres">
      <dgm:prSet presAssocID="{B0B3F846-2835-46E3-A9FE-861049978444}" presName="bgRect" presStyleLbl="bgShp" presStyleIdx="2" presStyleCnt="3"/>
      <dgm:spPr/>
    </dgm:pt>
    <dgm:pt modelId="{997A7E28-E3E5-49A3-8BC1-D2D384BC1710}" type="pres">
      <dgm:prSet presAssocID="{B0B3F846-2835-46E3-A9FE-861049978444}"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Finger Print"/>
        </a:ext>
      </dgm:extLst>
    </dgm:pt>
    <dgm:pt modelId="{4FAAF757-78DB-4A69-8D19-DE1C3A9D64F5}" type="pres">
      <dgm:prSet presAssocID="{B0B3F846-2835-46E3-A9FE-861049978444}" presName="spaceRect" presStyleCnt="0"/>
      <dgm:spPr/>
    </dgm:pt>
    <dgm:pt modelId="{5FA7DA7D-0435-4CC9-8F2F-533C923626AF}" type="pres">
      <dgm:prSet presAssocID="{B0B3F846-2835-46E3-A9FE-861049978444}" presName="parTx" presStyleLbl="revTx" presStyleIdx="2" presStyleCnt="3">
        <dgm:presLayoutVars>
          <dgm:chMax val="0"/>
          <dgm:chPref val="0"/>
        </dgm:presLayoutVars>
      </dgm:prSet>
      <dgm:spPr/>
      <dgm:t>
        <a:bodyPr/>
        <a:lstStyle/>
        <a:p>
          <a:endParaRPr lang="en-US"/>
        </a:p>
      </dgm:t>
    </dgm:pt>
  </dgm:ptLst>
  <dgm:cxnLst>
    <dgm:cxn modelId="{AED0BAAC-581D-4170-96DF-0E774C935CA8}" type="presOf" srcId="{DF03A383-C8D3-4929-ABBB-1D6759E9ECAC}" destId="{31F913E8-B0C7-47AA-B5C5-DAE4A0F4C771}" srcOrd="0" destOrd="0" presId="urn:microsoft.com/office/officeart/2018/2/layout/IconVerticalSolidList"/>
    <dgm:cxn modelId="{9E285A0A-BD6A-4E0F-86CD-3C113AAA1761}" type="presOf" srcId="{70354657-1A03-423D-944F-BF489ED3B995}" destId="{3C74FB91-F86C-414A-B9DF-7E11E4B5958C}" srcOrd="0" destOrd="0" presId="urn:microsoft.com/office/officeart/2018/2/layout/IconVerticalSolidList"/>
    <dgm:cxn modelId="{E6970D4B-AC75-4878-AE15-0F9365FEB16A}" srcId="{DC3710FB-15B3-4851-ABF1-2D5A2D9BC659}" destId="{B0B3F846-2835-46E3-A9FE-861049978444}" srcOrd="2" destOrd="0" parTransId="{89F63218-30A9-493C-89E9-CF16D9A69B88}" sibTransId="{B0F2780C-A353-45E4-A492-92D8EC8D1B59}"/>
    <dgm:cxn modelId="{237045F7-D68E-49DC-AD3E-ADD03068CB08}" type="presOf" srcId="{DC3710FB-15B3-4851-ABF1-2D5A2D9BC659}" destId="{7DB7EDB9-FC62-41BE-BA13-E433C45744E7}" srcOrd="0" destOrd="0" presId="urn:microsoft.com/office/officeart/2018/2/layout/IconVerticalSolidList"/>
    <dgm:cxn modelId="{3260DCB0-2BD6-4B1B-81F7-0D4FBAA96653}" srcId="{DC3710FB-15B3-4851-ABF1-2D5A2D9BC659}" destId="{70354657-1A03-423D-944F-BF489ED3B995}" srcOrd="1" destOrd="0" parTransId="{372885B8-E57C-4D4A-A3A2-4F23D19C0FBF}" sibTransId="{7F6D7657-ED03-427B-BEDA-3203BF8750D5}"/>
    <dgm:cxn modelId="{62E16F09-A5CB-4A34-B506-21E0090460AE}" srcId="{DC3710FB-15B3-4851-ABF1-2D5A2D9BC659}" destId="{DF03A383-C8D3-4929-ABBB-1D6759E9ECAC}" srcOrd="0" destOrd="0" parTransId="{E6E06363-43BD-42DF-92A5-1C5E1A4EA6DF}" sibTransId="{93B5EE02-2E60-4D27-A791-9856D4D1A576}"/>
    <dgm:cxn modelId="{A58BA437-AF36-48C7-9703-033F2FE8B2EC}" type="presOf" srcId="{B0B3F846-2835-46E3-A9FE-861049978444}" destId="{5FA7DA7D-0435-4CC9-8F2F-533C923626AF}" srcOrd="0" destOrd="0" presId="urn:microsoft.com/office/officeart/2018/2/layout/IconVerticalSolidList"/>
    <dgm:cxn modelId="{B1D73AE2-A25A-4B2A-B89D-468045D8897A}" type="presParOf" srcId="{7DB7EDB9-FC62-41BE-BA13-E433C45744E7}" destId="{3BB2FA8A-CA8A-4EFA-9CD7-6A4768D0DC87}" srcOrd="0" destOrd="0" presId="urn:microsoft.com/office/officeart/2018/2/layout/IconVerticalSolidList"/>
    <dgm:cxn modelId="{2C114456-7EF5-42D4-A751-39998C805B8C}" type="presParOf" srcId="{3BB2FA8A-CA8A-4EFA-9CD7-6A4768D0DC87}" destId="{32BB0246-0E47-4BB6-9044-11D8F604C004}" srcOrd="0" destOrd="0" presId="urn:microsoft.com/office/officeart/2018/2/layout/IconVerticalSolidList"/>
    <dgm:cxn modelId="{6AF203F6-C019-4088-8D53-BE7278505C71}" type="presParOf" srcId="{3BB2FA8A-CA8A-4EFA-9CD7-6A4768D0DC87}" destId="{33CBC54C-EAC5-49E4-950B-159297FFFD81}" srcOrd="1" destOrd="0" presId="urn:microsoft.com/office/officeart/2018/2/layout/IconVerticalSolidList"/>
    <dgm:cxn modelId="{BC7F7BC9-9CA5-4C11-8C29-887B3684F8ED}" type="presParOf" srcId="{3BB2FA8A-CA8A-4EFA-9CD7-6A4768D0DC87}" destId="{830FDBAE-FFCC-48F2-ACE7-B3D7C7B5EE94}" srcOrd="2" destOrd="0" presId="urn:microsoft.com/office/officeart/2018/2/layout/IconVerticalSolidList"/>
    <dgm:cxn modelId="{B17B1C2E-E461-425E-9054-C8BD8C055E1D}" type="presParOf" srcId="{3BB2FA8A-CA8A-4EFA-9CD7-6A4768D0DC87}" destId="{31F913E8-B0C7-47AA-B5C5-DAE4A0F4C771}" srcOrd="3" destOrd="0" presId="urn:microsoft.com/office/officeart/2018/2/layout/IconVerticalSolidList"/>
    <dgm:cxn modelId="{703460B6-CED9-4048-AC72-34C611F79CE7}" type="presParOf" srcId="{7DB7EDB9-FC62-41BE-BA13-E433C45744E7}" destId="{C0065346-51AF-4576-BCBD-C7E9EA42DCF7}" srcOrd="1" destOrd="0" presId="urn:microsoft.com/office/officeart/2018/2/layout/IconVerticalSolidList"/>
    <dgm:cxn modelId="{E94B8EE9-9D3C-4DD8-9E29-2ED2D5EC1228}" type="presParOf" srcId="{7DB7EDB9-FC62-41BE-BA13-E433C45744E7}" destId="{9412E893-6784-43DF-BA42-FC42EE659203}" srcOrd="2" destOrd="0" presId="urn:microsoft.com/office/officeart/2018/2/layout/IconVerticalSolidList"/>
    <dgm:cxn modelId="{1C22C484-9E36-42E7-892E-6EAE2AFB436C}" type="presParOf" srcId="{9412E893-6784-43DF-BA42-FC42EE659203}" destId="{636CBA75-822E-4622-B936-9DB087CE1DC3}" srcOrd="0" destOrd="0" presId="urn:microsoft.com/office/officeart/2018/2/layout/IconVerticalSolidList"/>
    <dgm:cxn modelId="{32373487-19EF-4532-A5F0-F90D18879E25}" type="presParOf" srcId="{9412E893-6784-43DF-BA42-FC42EE659203}" destId="{B8A74A43-D1A6-45F9-9643-9F87A197D368}" srcOrd="1" destOrd="0" presId="urn:microsoft.com/office/officeart/2018/2/layout/IconVerticalSolidList"/>
    <dgm:cxn modelId="{42AC5EFA-93CF-4622-ADDC-6D216AE0E176}" type="presParOf" srcId="{9412E893-6784-43DF-BA42-FC42EE659203}" destId="{1DE51279-16D7-4827-81E3-353788A4583E}" srcOrd="2" destOrd="0" presId="urn:microsoft.com/office/officeart/2018/2/layout/IconVerticalSolidList"/>
    <dgm:cxn modelId="{821DF67C-DCD8-418A-ACF4-04105F946756}" type="presParOf" srcId="{9412E893-6784-43DF-BA42-FC42EE659203}" destId="{3C74FB91-F86C-414A-B9DF-7E11E4B5958C}" srcOrd="3" destOrd="0" presId="urn:microsoft.com/office/officeart/2018/2/layout/IconVerticalSolidList"/>
    <dgm:cxn modelId="{907598EC-D880-487B-B1D9-EEF24408D523}" type="presParOf" srcId="{7DB7EDB9-FC62-41BE-BA13-E433C45744E7}" destId="{B2A8B399-DB1F-4D51-9E7D-1E29C1C9985C}" srcOrd="3" destOrd="0" presId="urn:microsoft.com/office/officeart/2018/2/layout/IconVerticalSolidList"/>
    <dgm:cxn modelId="{97E7DE0D-8072-41A0-A55D-0C7145FB92CA}" type="presParOf" srcId="{7DB7EDB9-FC62-41BE-BA13-E433C45744E7}" destId="{A9307EE1-BFA5-41A7-AC99-8B1818760585}" srcOrd="4" destOrd="0" presId="urn:microsoft.com/office/officeart/2018/2/layout/IconVerticalSolidList"/>
    <dgm:cxn modelId="{26259434-49D1-42C3-8F53-2A7A991C0771}" type="presParOf" srcId="{A9307EE1-BFA5-41A7-AC99-8B1818760585}" destId="{4CFDDE59-A527-4AB1-B18D-45356FD59D68}" srcOrd="0" destOrd="0" presId="urn:microsoft.com/office/officeart/2018/2/layout/IconVerticalSolidList"/>
    <dgm:cxn modelId="{DE8D195C-DA60-416D-A184-9F31E6A1D91F}" type="presParOf" srcId="{A9307EE1-BFA5-41A7-AC99-8B1818760585}" destId="{997A7E28-E3E5-49A3-8BC1-D2D384BC1710}" srcOrd="1" destOrd="0" presId="urn:microsoft.com/office/officeart/2018/2/layout/IconVerticalSolidList"/>
    <dgm:cxn modelId="{72E482A0-5B5C-48AB-A005-53CAA9468AAC}" type="presParOf" srcId="{A9307EE1-BFA5-41A7-AC99-8B1818760585}" destId="{4FAAF757-78DB-4A69-8D19-DE1C3A9D64F5}" srcOrd="2" destOrd="0" presId="urn:microsoft.com/office/officeart/2018/2/layout/IconVerticalSolidList"/>
    <dgm:cxn modelId="{667F396F-7FCC-4715-9BBC-D42C0AC7531B}" type="presParOf" srcId="{A9307EE1-BFA5-41A7-AC99-8B1818760585}" destId="{5FA7DA7D-0435-4CC9-8F2F-533C923626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850FC0-3C10-4344-A66B-769EE1FDA3F4}"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159D055B-2EFE-47B4-8029-C347BD173141}">
      <dgm:prSet/>
      <dgm:spPr/>
      <dgm:t>
        <a:bodyPr/>
        <a:lstStyle/>
        <a:p>
          <a:r>
            <a:rPr lang="en-US"/>
            <a:t>Take inputs n as total shares and k as minimum number of require threshold to recover secret.</a:t>
          </a:r>
        </a:p>
      </dgm:t>
    </dgm:pt>
    <dgm:pt modelId="{F8EF6A4A-F129-4B28-A2A0-F04B788315C1}" type="parTrans" cxnId="{06E2D850-409E-4A60-8AE8-DECAB5B8CF6C}">
      <dgm:prSet/>
      <dgm:spPr/>
      <dgm:t>
        <a:bodyPr/>
        <a:lstStyle/>
        <a:p>
          <a:endParaRPr lang="en-US"/>
        </a:p>
      </dgm:t>
    </dgm:pt>
    <dgm:pt modelId="{C819B546-1B21-443C-B5B3-88C7651CA72E}" type="sibTrans" cxnId="{06E2D850-409E-4A60-8AE8-DECAB5B8CF6C}">
      <dgm:prSet/>
      <dgm:spPr/>
      <dgm:t>
        <a:bodyPr/>
        <a:lstStyle/>
        <a:p>
          <a:endParaRPr lang="en-US"/>
        </a:p>
      </dgm:t>
    </dgm:pt>
    <dgm:pt modelId="{A484364E-4A90-4F40-BE59-9B2CDABEDCBF}">
      <dgm:prSet/>
      <dgm:spPr/>
      <dgm:t>
        <a:bodyPr/>
        <a:lstStyle/>
        <a:p>
          <a:r>
            <a:rPr lang="en-US"/>
            <a:t>Generate polynomial equation of degree (k-1) as q (x) = a</a:t>
          </a:r>
          <a:r>
            <a:rPr lang="en-US" baseline="-25000"/>
            <a:t>0</a:t>
          </a:r>
          <a:r>
            <a:rPr lang="en-US"/>
            <a:t>+a</a:t>
          </a:r>
          <a:r>
            <a:rPr lang="en-US" baseline="-25000"/>
            <a:t>1</a:t>
          </a:r>
          <a:r>
            <a:rPr lang="en-US"/>
            <a:t>x+ … +a</a:t>
          </a:r>
          <a:r>
            <a:rPr lang="en-US" baseline="-25000"/>
            <a:t>k-1</a:t>
          </a:r>
          <a:r>
            <a:rPr lang="en-US"/>
            <a:t>x</a:t>
          </a:r>
          <a:r>
            <a:rPr lang="en-US" baseline="-25000"/>
            <a:t>k1</a:t>
          </a:r>
          <a:r>
            <a:rPr lang="en-US"/>
            <a:t>  mod p, where a0 = pixel value and a</a:t>
          </a:r>
          <a:r>
            <a:rPr lang="en-US" baseline="-25000"/>
            <a:t>0</a:t>
          </a:r>
          <a:r>
            <a:rPr lang="en-US"/>
            <a:t>, a</a:t>
          </a:r>
          <a:r>
            <a:rPr lang="en-US" baseline="-25000"/>
            <a:t>1, </a:t>
          </a:r>
          <a:r>
            <a:rPr lang="en-US"/>
            <a:t>… , a</a:t>
          </a:r>
          <a:r>
            <a:rPr lang="en-US" baseline="-25000"/>
            <a:t>k-1 </a:t>
          </a:r>
          <a:r>
            <a:rPr lang="en-US"/>
            <a:t>are coefficients &lt; p, p is large prime.</a:t>
          </a:r>
        </a:p>
      </dgm:t>
    </dgm:pt>
    <dgm:pt modelId="{7D97F2EC-C47E-4B04-80FC-6A583CA5FB4D}" type="parTrans" cxnId="{985E9778-283F-4CEE-8516-1EEA53435696}">
      <dgm:prSet/>
      <dgm:spPr/>
      <dgm:t>
        <a:bodyPr/>
        <a:lstStyle/>
        <a:p>
          <a:endParaRPr lang="en-US"/>
        </a:p>
      </dgm:t>
    </dgm:pt>
    <dgm:pt modelId="{8042B3A8-3638-4AFE-8713-23D6B772C55A}" type="sibTrans" cxnId="{985E9778-283F-4CEE-8516-1EEA53435696}">
      <dgm:prSet/>
      <dgm:spPr/>
      <dgm:t>
        <a:bodyPr/>
        <a:lstStyle/>
        <a:p>
          <a:endParaRPr lang="en-US"/>
        </a:p>
      </dgm:t>
    </dgm:pt>
    <dgm:pt modelId="{78304C09-9A9C-4BCB-8A1D-4BD6FF2C90AF}" type="pres">
      <dgm:prSet presAssocID="{8B850FC0-3C10-4344-A66B-769EE1FDA3F4}" presName="Name0" presStyleCnt="0">
        <dgm:presLayoutVars>
          <dgm:dir/>
          <dgm:animLvl val="lvl"/>
          <dgm:resizeHandles val="exact"/>
        </dgm:presLayoutVars>
      </dgm:prSet>
      <dgm:spPr/>
      <dgm:t>
        <a:bodyPr/>
        <a:lstStyle/>
        <a:p>
          <a:endParaRPr lang="en-US"/>
        </a:p>
      </dgm:t>
    </dgm:pt>
    <dgm:pt modelId="{EF1270A7-77E5-4162-A6B2-1E907807E7B0}" type="pres">
      <dgm:prSet presAssocID="{A484364E-4A90-4F40-BE59-9B2CDABEDCBF}" presName="boxAndChildren" presStyleCnt="0"/>
      <dgm:spPr/>
    </dgm:pt>
    <dgm:pt modelId="{E2FDE7EF-DE1D-4AF3-8AEE-78F053B7502B}" type="pres">
      <dgm:prSet presAssocID="{A484364E-4A90-4F40-BE59-9B2CDABEDCBF}" presName="parentTextBox" presStyleLbl="node1" presStyleIdx="0" presStyleCnt="2"/>
      <dgm:spPr/>
      <dgm:t>
        <a:bodyPr/>
        <a:lstStyle/>
        <a:p>
          <a:endParaRPr lang="en-US"/>
        </a:p>
      </dgm:t>
    </dgm:pt>
    <dgm:pt modelId="{2063B751-F2C8-46D1-A93F-E031CE7B9DBC}" type="pres">
      <dgm:prSet presAssocID="{C819B546-1B21-443C-B5B3-88C7651CA72E}" presName="sp" presStyleCnt="0"/>
      <dgm:spPr/>
    </dgm:pt>
    <dgm:pt modelId="{60BEFB76-7129-4967-837E-04A6B07A5464}" type="pres">
      <dgm:prSet presAssocID="{159D055B-2EFE-47B4-8029-C347BD173141}" presName="arrowAndChildren" presStyleCnt="0"/>
      <dgm:spPr/>
    </dgm:pt>
    <dgm:pt modelId="{50D4B4B8-12C8-48B8-B1A0-D51B682D289C}" type="pres">
      <dgm:prSet presAssocID="{159D055B-2EFE-47B4-8029-C347BD173141}" presName="parentTextArrow" presStyleLbl="node1" presStyleIdx="1" presStyleCnt="2"/>
      <dgm:spPr/>
      <dgm:t>
        <a:bodyPr/>
        <a:lstStyle/>
        <a:p>
          <a:endParaRPr lang="en-US"/>
        </a:p>
      </dgm:t>
    </dgm:pt>
  </dgm:ptLst>
  <dgm:cxnLst>
    <dgm:cxn modelId="{985E9778-283F-4CEE-8516-1EEA53435696}" srcId="{8B850FC0-3C10-4344-A66B-769EE1FDA3F4}" destId="{A484364E-4A90-4F40-BE59-9B2CDABEDCBF}" srcOrd="1" destOrd="0" parTransId="{7D97F2EC-C47E-4B04-80FC-6A583CA5FB4D}" sibTransId="{8042B3A8-3638-4AFE-8713-23D6B772C55A}"/>
    <dgm:cxn modelId="{29F580EF-EFA8-4FE5-A1F9-29BC75E16737}" type="presOf" srcId="{8B850FC0-3C10-4344-A66B-769EE1FDA3F4}" destId="{78304C09-9A9C-4BCB-8A1D-4BD6FF2C90AF}" srcOrd="0" destOrd="0" presId="urn:microsoft.com/office/officeart/2005/8/layout/process4"/>
    <dgm:cxn modelId="{06E2D850-409E-4A60-8AE8-DECAB5B8CF6C}" srcId="{8B850FC0-3C10-4344-A66B-769EE1FDA3F4}" destId="{159D055B-2EFE-47B4-8029-C347BD173141}" srcOrd="0" destOrd="0" parTransId="{F8EF6A4A-F129-4B28-A2A0-F04B788315C1}" sibTransId="{C819B546-1B21-443C-B5B3-88C7651CA72E}"/>
    <dgm:cxn modelId="{620C39C2-06B1-42DA-AF12-6D6742BB8927}" type="presOf" srcId="{A484364E-4A90-4F40-BE59-9B2CDABEDCBF}" destId="{E2FDE7EF-DE1D-4AF3-8AEE-78F053B7502B}" srcOrd="0" destOrd="0" presId="urn:microsoft.com/office/officeart/2005/8/layout/process4"/>
    <dgm:cxn modelId="{A1D488E3-44CA-44B3-8ED2-F4F0696F8CBD}" type="presOf" srcId="{159D055B-2EFE-47B4-8029-C347BD173141}" destId="{50D4B4B8-12C8-48B8-B1A0-D51B682D289C}" srcOrd="0" destOrd="0" presId="urn:microsoft.com/office/officeart/2005/8/layout/process4"/>
    <dgm:cxn modelId="{B25F5546-4FCF-42D2-B3C5-72EF71DA65A7}" type="presParOf" srcId="{78304C09-9A9C-4BCB-8A1D-4BD6FF2C90AF}" destId="{EF1270A7-77E5-4162-A6B2-1E907807E7B0}" srcOrd="0" destOrd="0" presId="urn:microsoft.com/office/officeart/2005/8/layout/process4"/>
    <dgm:cxn modelId="{394A61AA-88D4-4D63-99C5-D1DA88AB22A6}" type="presParOf" srcId="{EF1270A7-77E5-4162-A6B2-1E907807E7B0}" destId="{E2FDE7EF-DE1D-4AF3-8AEE-78F053B7502B}" srcOrd="0" destOrd="0" presId="urn:microsoft.com/office/officeart/2005/8/layout/process4"/>
    <dgm:cxn modelId="{08C5C3BB-2236-4007-BADB-2D1C80A5650E}" type="presParOf" srcId="{78304C09-9A9C-4BCB-8A1D-4BD6FF2C90AF}" destId="{2063B751-F2C8-46D1-A93F-E031CE7B9DBC}" srcOrd="1" destOrd="0" presId="urn:microsoft.com/office/officeart/2005/8/layout/process4"/>
    <dgm:cxn modelId="{65BD95CB-C266-453B-9FB5-210A54A800D3}" type="presParOf" srcId="{78304C09-9A9C-4BCB-8A1D-4BD6FF2C90AF}" destId="{60BEFB76-7129-4967-837E-04A6B07A5464}" srcOrd="2" destOrd="0" presId="urn:microsoft.com/office/officeart/2005/8/layout/process4"/>
    <dgm:cxn modelId="{F875F290-4EB1-4785-B400-4D7D21073E64}" type="presParOf" srcId="{60BEFB76-7129-4967-837E-04A6B07A5464}" destId="{50D4B4B8-12C8-48B8-B1A0-D51B682D289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D0ABBB-7247-45EB-A643-01821A0A9F3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B5754A-F4BD-4E73-8744-DE6CA709F0E5}">
      <dgm:prSet/>
      <dgm:spPr/>
      <dgm:t>
        <a:bodyPr/>
        <a:lstStyle/>
        <a:p>
          <a:pPr>
            <a:defRPr cap="all"/>
          </a:pPr>
          <a:r>
            <a:rPr lang="en-US"/>
            <a:t>Much time consumption for encryption and decryption.</a:t>
          </a:r>
        </a:p>
      </dgm:t>
    </dgm:pt>
    <dgm:pt modelId="{F6BC69C0-BC9B-4B2F-81B6-54B312ACEDC6}" type="parTrans" cxnId="{C1AAC131-ADE5-488A-8B22-07926968E8A9}">
      <dgm:prSet/>
      <dgm:spPr/>
      <dgm:t>
        <a:bodyPr/>
        <a:lstStyle/>
        <a:p>
          <a:endParaRPr lang="en-US"/>
        </a:p>
      </dgm:t>
    </dgm:pt>
    <dgm:pt modelId="{F90D9667-0862-4E5A-AF0C-94654D95248B}" type="sibTrans" cxnId="{C1AAC131-ADE5-488A-8B22-07926968E8A9}">
      <dgm:prSet/>
      <dgm:spPr/>
      <dgm:t>
        <a:bodyPr/>
        <a:lstStyle/>
        <a:p>
          <a:endParaRPr lang="en-US"/>
        </a:p>
      </dgm:t>
    </dgm:pt>
    <dgm:pt modelId="{0D0760C3-B95B-4213-9E18-324FBBE20265}">
      <dgm:prSet/>
      <dgm:spPr/>
      <dgm:t>
        <a:bodyPr/>
        <a:lstStyle/>
        <a:p>
          <a:pPr>
            <a:defRPr cap="all"/>
          </a:pPr>
          <a:r>
            <a:rPr lang="en-US"/>
            <a:t>The decrypted images has low quality.</a:t>
          </a:r>
        </a:p>
      </dgm:t>
    </dgm:pt>
    <dgm:pt modelId="{611FD7E6-B969-4BB2-B8A2-9EE51F0EF4B3}" type="parTrans" cxnId="{02D84BEE-CCA5-489D-8DE8-1B2C9CA7FE04}">
      <dgm:prSet/>
      <dgm:spPr/>
      <dgm:t>
        <a:bodyPr/>
        <a:lstStyle/>
        <a:p>
          <a:endParaRPr lang="en-US"/>
        </a:p>
      </dgm:t>
    </dgm:pt>
    <dgm:pt modelId="{9FD1C7FD-F4C2-49A0-9E99-5633A465C4B6}" type="sibTrans" cxnId="{02D84BEE-CCA5-489D-8DE8-1B2C9CA7FE04}">
      <dgm:prSet/>
      <dgm:spPr/>
      <dgm:t>
        <a:bodyPr/>
        <a:lstStyle/>
        <a:p>
          <a:endParaRPr lang="en-US"/>
        </a:p>
      </dgm:t>
    </dgm:pt>
    <dgm:pt modelId="{0DB6FD69-03B5-4947-81D7-EF6FB7327AA9}">
      <dgm:prSet/>
      <dgm:spPr/>
      <dgm:t>
        <a:bodyPr/>
        <a:lstStyle/>
        <a:p>
          <a:pPr>
            <a:defRPr cap="all"/>
          </a:pPr>
          <a:r>
            <a:rPr lang="en-US"/>
            <a:t>The overlapping had to be done correctly</a:t>
          </a:r>
        </a:p>
      </dgm:t>
    </dgm:pt>
    <dgm:pt modelId="{68E68A1C-6046-4620-BC9C-A92192B585B3}" type="parTrans" cxnId="{7CF083DE-528A-4220-AC9C-D9CB5C69A342}">
      <dgm:prSet/>
      <dgm:spPr/>
      <dgm:t>
        <a:bodyPr/>
        <a:lstStyle/>
        <a:p>
          <a:endParaRPr lang="en-US"/>
        </a:p>
      </dgm:t>
    </dgm:pt>
    <dgm:pt modelId="{70475F7C-CC5D-480C-B519-671BE73EF52C}" type="sibTrans" cxnId="{7CF083DE-528A-4220-AC9C-D9CB5C69A342}">
      <dgm:prSet/>
      <dgm:spPr/>
      <dgm:t>
        <a:bodyPr/>
        <a:lstStyle/>
        <a:p>
          <a:endParaRPr lang="en-US"/>
        </a:p>
      </dgm:t>
    </dgm:pt>
    <dgm:pt modelId="{B02D7206-BC31-4D07-9886-A04C7CC405FC}" type="pres">
      <dgm:prSet presAssocID="{C6D0ABBB-7247-45EB-A643-01821A0A9F3F}" presName="root" presStyleCnt="0">
        <dgm:presLayoutVars>
          <dgm:dir/>
          <dgm:resizeHandles val="exact"/>
        </dgm:presLayoutVars>
      </dgm:prSet>
      <dgm:spPr/>
      <dgm:t>
        <a:bodyPr/>
        <a:lstStyle/>
        <a:p>
          <a:endParaRPr lang="en-US"/>
        </a:p>
      </dgm:t>
    </dgm:pt>
    <dgm:pt modelId="{E0198619-8A49-4C9C-99A4-BE5DD4CC99A9}" type="pres">
      <dgm:prSet presAssocID="{DEB5754A-F4BD-4E73-8744-DE6CA709F0E5}" presName="compNode" presStyleCnt="0"/>
      <dgm:spPr/>
    </dgm:pt>
    <dgm:pt modelId="{3DF686F6-4633-4697-B4C3-09E8B4E8EB52}" type="pres">
      <dgm:prSet presAssocID="{DEB5754A-F4BD-4E73-8744-DE6CA709F0E5}" presName="iconBgRect" presStyleLbl="bgShp" presStyleIdx="0" presStyleCnt="3"/>
      <dgm:spPr/>
    </dgm:pt>
    <dgm:pt modelId="{F9BE8AC8-D00B-4A57-B974-EA12D359FEFF}" type="pres">
      <dgm:prSet presAssocID="{DEB5754A-F4BD-4E73-8744-DE6CA709F0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Unlock"/>
        </a:ext>
      </dgm:extLst>
    </dgm:pt>
    <dgm:pt modelId="{03085C59-8310-45B7-8F18-B178D692AE60}" type="pres">
      <dgm:prSet presAssocID="{DEB5754A-F4BD-4E73-8744-DE6CA709F0E5}" presName="spaceRect" presStyleCnt="0"/>
      <dgm:spPr/>
    </dgm:pt>
    <dgm:pt modelId="{30FA090E-B5E5-4D37-96A6-B15ED188A51D}" type="pres">
      <dgm:prSet presAssocID="{DEB5754A-F4BD-4E73-8744-DE6CA709F0E5}" presName="textRect" presStyleLbl="revTx" presStyleIdx="0" presStyleCnt="3">
        <dgm:presLayoutVars>
          <dgm:chMax val="1"/>
          <dgm:chPref val="1"/>
        </dgm:presLayoutVars>
      </dgm:prSet>
      <dgm:spPr/>
      <dgm:t>
        <a:bodyPr/>
        <a:lstStyle/>
        <a:p>
          <a:endParaRPr lang="en-US"/>
        </a:p>
      </dgm:t>
    </dgm:pt>
    <dgm:pt modelId="{8F1E3D05-658A-4D9F-8B7A-FA75B78E4BEC}" type="pres">
      <dgm:prSet presAssocID="{F90D9667-0862-4E5A-AF0C-94654D95248B}" presName="sibTrans" presStyleCnt="0"/>
      <dgm:spPr/>
    </dgm:pt>
    <dgm:pt modelId="{9D8D873E-5463-4EB3-8B67-D27CE8625EB6}" type="pres">
      <dgm:prSet presAssocID="{0D0760C3-B95B-4213-9E18-324FBBE20265}" presName="compNode" presStyleCnt="0"/>
      <dgm:spPr/>
    </dgm:pt>
    <dgm:pt modelId="{06F1B6CD-A0D9-42CD-8C02-AE89E1785160}" type="pres">
      <dgm:prSet presAssocID="{0D0760C3-B95B-4213-9E18-324FBBE20265}" presName="iconBgRect" presStyleLbl="bgShp" presStyleIdx="1" presStyleCnt="3"/>
      <dgm:spPr/>
    </dgm:pt>
    <dgm:pt modelId="{83192195-4D7E-4C29-89C3-44AE5BD0BB40}" type="pres">
      <dgm:prSet presAssocID="{0D0760C3-B95B-4213-9E18-324FBBE202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lind"/>
        </a:ext>
      </dgm:extLst>
    </dgm:pt>
    <dgm:pt modelId="{3E683992-3455-40EE-BE5E-47BB420F9033}" type="pres">
      <dgm:prSet presAssocID="{0D0760C3-B95B-4213-9E18-324FBBE20265}" presName="spaceRect" presStyleCnt="0"/>
      <dgm:spPr/>
    </dgm:pt>
    <dgm:pt modelId="{86C2EE50-A4BD-47BA-B5C4-0FF937E6AE32}" type="pres">
      <dgm:prSet presAssocID="{0D0760C3-B95B-4213-9E18-324FBBE20265}" presName="textRect" presStyleLbl="revTx" presStyleIdx="1" presStyleCnt="3">
        <dgm:presLayoutVars>
          <dgm:chMax val="1"/>
          <dgm:chPref val="1"/>
        </dgm:presLayoutVars>
      </dgm:prSet>
      <dgm:spPr/>
      <dgm:t>
        <a:bodyPr/>
        <a:lstStyle/>
        <a:p>
          <a:endParaRPr lang="en-US"/>
        </a:p>
      </dgm:t>
    </dgm:pt>
    <dgm:pt modelId="{0C3916B0-E170-47E2-A4B7-0495190A407C}" type="pres">
      <dgm:prSet presAssocID="{9FD1C7FD-F4C2-49A0-9E99-5633A465C4B6}" presName="sibTrans" presStyleCnt="0"/>
      <dgm:spPr/>
    </dgm:pt>
    <dgm:pt modelId="{74496E8F-3587-4653-B885-25FBC2C69CDB}" type="pres">
      <dgm:prSet presAssocID="{0DB6FD69-03B5-4947-81D7-EF6FB7327AA9}" presName="compNode" presStyleCnt="0"/>
      <dgm:spPr/>
    </dgm:pt>
    <dgm:pt modelId="{7D52489E-665F-405B-916A-AD7F26842F62}" type="pres">
      <dgm:prSet presAssocID="{0DB6FD69-03B5-4947-81D7-EF6FB7327AA9}" presName="iconBgRect" presStyleLbl="bgShp" presStyleIdx="2" presStyleCnt="3"/>
      <dgm:spPr/>
    </dgm:pt>
    <dgm:pt modelId="{9778008F-23DC-413B-80CF-E828EF936AE8}" type="pres">
      <dgm:prSet presAssocID="{0DB6FD69-03B5-4947-81D7-EF6FB7327A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5799EBF0-C89D-4442-ADA9-53A49285FC10}" type="pres">
      <dgm:prSet presAssocID="{0DB6FD69-03B5-4947-81D7-EF6FB7327AA9}" presName="spaceRect" presStyleCnt="0"/>
      <dgm:spPr/>
    </dgm:pt>
    <dgm:pt modelId="{D3E961BB-DD2A-4D6D-A928-B52C8189EFD4}" type="pres">
      <dgm:prSet presAssocID="{0DB6FD69-03B5-4947-81D7-EF6FB7327AA9}" presName="textRect" presStyleLbl="revTx" presStyleIdx="2" presStyleCnt="3">
        <dgm:presLayoutVars>
          <dgm:chMax val="1"/>
          <dgm:chPref val="1"/>
        </dgm:presLayoutVars>
      </dgm:prSet>
      <dgm:spPr/>
      <dgm:t>
        <a:bodyPr/>
        <a:lstStyle/>
        <a:p>
          <a:endParaRPr lang="en-US"/>
        </a:p>
      </dgm:t>
    </dgm:pt>
  </dgm:ptLst>
  <dgm:cxnLst>
    <dgm:cxn modelId="{C1AAC131-ADE5-488A-8B22-07926968E8A9}" srcId="{C6D0ABBB-7247-45EB-A643-01821A0A9F3F}" destId="{DEB5754A-F4BD-4E73-8744-DE6CA709F0E5}" srcOrd="0" destOrd="0" parTransId="{F6BC69C0-BC9B-4B2F-81B6-54B312ACEDC6}" sibTransId="{F90D9667-0862-4E5A-AF0C-94654D95248B}"/>
    <dgm:cxn modelId="{7CF083DE-528A-4220-AC9C-D9CB5C69A342}" srcId="{C6D0ABBB-7247-45EB-A643-01821A0A9F3F}" destId="{0DB6FD69-03B5-4947-81D7-EF6FB7327AA9}" srcOrd="2" destOrd="0" parTransId="{68E68A1C-6046-4620-BC9C-A92192B585B3}" sibTransId="{70475F7C-CC5D-480C-B519-671BE73EF52C}"/>
    <dgm:cxn modelId="{27E3D212-27B8-49DD-B0B6-DB1761476596}" type="presOf" srcId="{DEB5754A-F4BD-4E73-8744-DE6CA709F0E5}" destId="{30FA090E-B5E5-4D37-96A6-B15ED188A51D}" srcOrd="0" destOrd="0" presId="urn:microsoft.com/office/officeart/2018/5/layout/IconCircleLabelList"/>
    <dgm:cxn modelId="{13E2EA53-72A9-41A8-ACBF-92A2563D6CBA}" type="presOf" srcId="{0D0760C3-B95B-4213-9E18-324FBBE20265}" destId="{86C2EE50-A4BD-47BA-B5C4-0FF937E6AE32}" srcOrd="0" destOrd="0" presId="urn:microsoft.com/office/officeart/2018/5/layout/IconCircleLabelList"/>
    <dgm:cxn modelId="{5A7A5428-19C3-4FF6-ADB1-9ACCED0EF1D0}" type="presOf" srcId="{C6D0ABBB-7247-45EB-A643-01821A0A9F3F}" destId="{B02D7206-BC31-4D07-9886-A04C7CC405FC}" srcOrd="0" destOrd="0" presId="urn:microsoft.com/office/officeart/2018/5/layout/IconCircleLabelList"/>
    <dgm:cxn modelId="{02D84BEE-CCA5-489D-8DE8-1B2C9CA7FE04}" srcId="{C6D0ABBB-7247-45EB-A643-01821A0A9F3F}" destId="{0D0760C3-B95B-4213-9E18-324FBBE20265}" srcOrd="1" destOrd="0" parTransId="{611FD7E6-B969-4BB2-B8A2-9EE51F0EF4B3}" sibTransId="{9FD1C7FD-F4C2-49A0-9E99-5633A465C4B6}"/>
    <dgm:cxn modelId="{F76470C9-E6AD-45F1-9BB1-3DBD6EDE5C83}" type="presOf" srcId="{0DB6FD69-03B5-4947-81D7-EF6FB7327AA9}" destId="{D3E961BB-DD2A-4D6D-A928-B52C8189EFD4}" srcOrd="0" destOrd="0" presId="urn:microsoft.com/office/officeart/2018/5/layout/IconCircleLabelList"/>
    <dgm:cxn modelId="{2487294D-2891-4D60-98C6-ADD17843087F}" type="presParOf" srcId="{B02D7206-BC31-4D07-9886-A04C7CC405FC}" destId="{E0198619-8A49-4C9C-99A4-BE5DD4CC99A9}" srcOrd="0" destOrd="0" presId="urn:microsoft.com/office/officeart/2018/5/layout/IconCircleLabelList"/>
    <dgm:cxn modelId="{D0AFDFD0-D671-477E-BBA2-6D0B1B775412}" type="presParOf" srcId="{E0198619-8A49-4C9C-99A4-BE5DD4CC99A9}" destId="{3DF686F6-4633-4697-B4C3-09E8B4E8EB52}" srcOrd="0" destOrd="0" presId="urn:microsoft.com/office/officeart/2018/5/layout/IconCircleLabelList"/>
    <dgm:cxn modelId="{97E5FC9C-E94E-4C97-B3F8-526704621056}" type="presParOf" srcId="{E0198619-8A49-4C9C-99A4-BE5DD4CC99A9}" destId="{F9BE8AC8-D00B-4A57-B974-EA12D359FEFF}" srcOrd="1" destOrd="0" presId="urn:microsoft.com/office/officeart/2018/5/layout/IconCircleLabelList"/>
    <dgm:cxn modelId="{1783A5F5-C65F-41BF-A1D1-4F95F1F9EB32}" type="presParOf" srcId="{E0198619-8A49-4C9C-99A4-BE5DD4CC99A9}" destId="{03085C59-8310-45B7-8F18-B178D692AE60}" srcOrd="2" destOrd="0" presId="urn:microsoft.com/office/officeart/2018/5/layout/IconCircleLabelList"/>
    <dgm:cxn modelId="{DDDB927F-9846-4B49-9621-24CB61E3F31F}" type="presParOf" srcId="{E0198619-8A49-4C9C-99A4-BE5DD4CC99A9}" destId="{30FA090E-B5E5-4D37-96A6-B15ED188A51D}" srcOrd="3" destOrd="0" presId="urn:microsoft.com/office/officeart/2018/5/layout/IconCircleLabelList"/>
    <dgm:cxn modelId="{A779C44E-0B5D-42BE-9A1F-5657508F3A8A}" type="presParOf" srcId="{B02D7206-BC31-4D07-9886-A04C7CC405FC}" destId="{8F1E3D05-658A-4D9F-8B7A-FA75B78E4BEC}" srcOrd="1" destOrd="0" presId="urn:microsoft.com/office/officeart/2018/5/layout/IconCircleLabelList"/>
    <dgm:cxn modelId="{D3521187-2B55-40CB-9E92-111A7EE2C53A}" type="presParOf" srcId="{B02D7206-BC31-4D07-9886-A04C7CC405FC}" destId="{9D8D873E-5463-4EB3-8B67-D27CE8625EB6}" srcOrd="2" destOrd="0" presId="urn:microsoft.com/office/officeart/2018/5/layout/IconCircleLabelList"/>
    <dgm:cxn modelId="{8D43CE5E-F4F3-42F9-8729-4FEDDECB3370}" type="presParOf" srcId="{9D8D873E-5463-4EB3-8B67-D27CE8625EB6}" destId="{06F1B6CD-A0D9-42CD-8C02-AE89E1785160}" srcOrd="0" destOrd="0" presId="urn:microsoft.com/office/officeart/2018/5/layout/IconCircleLabelList"/>
    <dgm:cxn modelId="{E7304A70-258C-46A1-B6D4-2ADE98048970}" type="presParOf" srcId="{9D8D873E-5463-4EB3-8B67-D27CE8625EB6}" destId="{83192195-4D7E-4C29-89C3-44AE5BD0BB40}" srcOrd="1" destOrd="0" presId="urn:microsoft.com/office/officeart/2018/5/layout/IconCircleLabelList"/>
    <dgm:cxn modelId="{940B6C5C-BC59-48D4-B987-30255CCA25D6}" type="presParOf" srcId="{9D8D873E-5463-4EB3-8B67-D27CE8625EB6}" destId="{3E683992-3455-40EE-BE5E-47BB420F9033}" srcOrd="2" destOrd="0" presId="urn:microsoft.com/office/officeart/2018/5/layout/IconCircleLabelList"/>
    <dgm:cxn modelId="{75DD0F61-4F16-4B47-9862-A9E19948964D}" type="presParOf" srcId="{9D8D873E-5463-4EB3-8B67-D27CE8625EB6}" destId="{86C2EE50-A4BD-47BA-B5C4-0FF937E6AE32}" srcOrd="3" destOrd="0" presId="urn:microsoft.com/office/officeart/2018/5/layout/IconCircleLabelList"/>
    <dgm:cxn modelId="{A423A54A-8363-4767-89AA-A5DEC6732855}" type="presParOf" srcId="{B02D7206-BC31-4D07-9886-A04C7CC405FC}" destId="{0C3916B0-E170-47E2-A4B7-0495190A407C}" srcOrd="3" destOrd="0" presId="urn:microsoft.com/office/officeart/2018/5/layout/IconCircleLabelList"/>
    <dgm:cxn modelId="{483C3F1F-458F-4120-B725-D471A0F77B24}" type="presParOf" srcId="{B02D7206-BC31-4D07-9886-A04C7CC405FC}" destId="{74496E8F-3587-4653-B885-25FBC2C69CDB}" srcOrd="4" destOrd="0" presId="urn:microsoft.com/office/officeart/2018/5/layout/IconCircleLabelList"/>
    <dgm:cxn modelId="{1CE21AF1-E87A-47B3-9881-B30BF5557CFB}" type="presParOf" srcId="{74496E8F-3587-4653-B885-25FBC2C69CDB}" destId="{7D52489E-665F-405B-916A-AD7F26842F62}" srcOrd="0" destOrd="0" presId="urn:microsoft.com/office/officeart/2018/5/layout/IconCircleLabelList"/>
    <dgm:cxn modelId="{E4C9A776-EF96-4AA2-98EB-584DF69F98AE}" type="presParOf" srcId="{74496E8F-3587-4653-B885-25FBC2C69CDB}" destId="{9778008F-23DC-413B-80CF-E828EF936AE8}" srcOrd="1" destOrd="0" presId="urn:microsoft.com/office/officeart/2018/5/layout/IconCircleLabelList"/>
    <dgm:cxn modelId="{6D358643-2B23-4164-9630-8664711BAEE3}" type="presParOf" srcId="{74496E8F-3587-4653-B885-25FBC2C69CDB}" destId="{5799EBF0-C89D-4442-ADA9-53A49285FC10}" srcOrd="2" destOrd="0" presId="urn:microsoft.com/office/officeart/2018/5/layout/IconCircleLabelList"/>
    <dgm:cxn modelId="{C22620AD-3683-4A96-A134-E428D790DA53}" type="presParOf" srcId="{74496E8F-3587-4653-B885-25FBC2C69CDB}" destId="{D3E961BB-DD2A-4D6D-A928-B52C8189EFD4}"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90795F-E82D-45CC-9082-0D3D0999701F}" type="doc">
      <dgm:prSet loTypeId="urn:microsoft.com/office/officeart/2018/2/layout/IconCircle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ABB8CD34-DB57-4F65-8CEA-4A16485DE1A6}">
      <dgm:prSet/>
      <dgm:spPr/>
      <dgm:t>
        <a:bodyPr/>
        <a:lstStyle/>
        <a:p>
          <a:pPr>
            <a:lnSpc>
              <a:spcPct val="100000"/>
            </a:lnSpc>
          </a:pPr>
          <a:r>
            <a:rPr lang="en-US"/>
            <a:t>Take inputs n as total shares and k as minimum number of require threshold to recover secret.</a:t>
          </a:r>
        </a:p>
      </dgm:t>
    </dgm:pt>
    <dgm:pt modelId="{2E71B43D-FF86-4A24-A093-26DE85151AE2}" type="parTrans" cxnId="{E0ABE722-197D-4320-8207-65BE727B7B50}">
      <dgm:prSet/>
      <dgm:spPr/>
      <dgm:t>
        <a:bodyPr/>
        <a:lstStyle/>
        <a:p>
          <a:endParaRPr lang="en-US"/>
        </a:p>
      </dgm:t>
    </dgm:pt>
    <dgm:pt modelId="{68FC8703-FD54-4202-9652-28C0A2CD366F}" type="sibTrans" cxnId="{E0ABE722-197D-4320-8207-65BE727B7B50}">
      <dgm:prSet/>
      <dgm:spPr/>
      <dgm:t>
        <a:bodyPr/>
        <a:lstStyle/>
        <a:p>
          <a:pPr>
            <a:lnSpc>
              <a:spcPct val="100000"/>
            </a:lnSpc>
          </a:pPr>
          <a:endParaRPr lang="en-US"/>
        </a:p>
      </dgm:t>
    </dgm:pt>
    <dgm:pt modelId="{247D3900-A311-4780-B73A-776113FD5175}">
      <dgm:prSet/>
      <dgm:spPr/>
      <dgm:t>
        <a:bodyPr/>
        <a:lstStyle/>
        <a:p>
          <a:pPr>
            <a:lnSpc>
              <a:spcPct val="100000"/>
            </a:lnSpc>
          </a:pPr>
          <a:r>
            <a:rPr lang="en-US"/>
            <a:t>Generate polynomial equation of degree (k-1) as q (x) = a</a:t>
          </a:r>
          <a:r>
            <a:rPr lang="en-US" baseline="-25000"/>
            <a:t>0</a:t>
          </a:r>
          <a:r>
            <a:rPr lang="en-US"/>
            <a:t>+a</a:t>
          </a:r>
          <a:r>
            <a:rPr lang="en-US" baseline="-25000"/>
            <a:t>1</a:t>
          </a:r>
          <a:r>
            <a:rPr lang="en-US"/>
            <a:t>x+ … +a</a:t>
          </a:r>
          <a:r>
            <a:rPr lang="en-US" baseline="-25000"/>
            <a:t>k-1</a:t>
          </a:r>
          <a:r>
            <a:rPr lang="en-US"/>
            <a:t>x</a:t>
          </a:r>
          <a:r>
            <a:rPr lang="en-US" baseline="-25000"/>
            <a:t>k-1</a:t>
          </a:r>
          <a:r>
            <a:rPr lang="en-US"/>
            <a:t> mod p, where a0 = pixel value and a</a:t>
          </a:r>
          <a:r>
            <a:rPr lang="en-US" baseline="-25000"/>
            <a:t>0</a:t>
          </a:r>
          <a:r>
            <a:rPr lang="en-US"/>
            <a:t>, a</a:t>
          </a:r>
          <a:r>
            <a:rPr lang="en-US" baseline="-25000"/>
            <a:t>1, </a:t>
          </a:r>
          <a:r>
            <a:rPr lang="en-US"/>
            <a:t>… , a</a:t>
          </a:r>
          <a:r>
            <a:rPr lang="en-US" baseline="-25000"/>
            <a:t>k-1 </a:t>
          </a:r>
          <a:r>
            <a:rPr lang="en-US"/>
            <a:t>are coefficients &lt; p, p is large prime.</a:t>
          </a:r>
        </a:p>
      </dgm:t>
    </dgm:pt>
    <dgm:pt modelId="{8BD9E942-9DDD-4B3D-BD5E-F56381E638C1}" type="parTrans" cxnId="{C6C30002-13BD-4869-9271-AB1DF8D4E2CB}">
      <dgm:prSet/>
      <dgm:spPr/>
      <dgm:t>
        <a:bodyPr/>
        <a:lstStyle/>
        <a:p>
          <a:endParaRPr lang="en-US"/>
        </a:p>
      </dgm:t>
    </dgm:pt>
    <dgm:pt modelId="{0467F97A-2143-4690-902F-9FC5362D5E42}" type="sibTrans" cxnId="{C6C30002-13BD-4869-9271-AB1DF8D4E2CB}">
      <dgm:prSet/>
      <dgm:spPr/>
      <dgm:t>
        <a:bodyPr/>
        <a:lstStyle/>
        <a:p>
          <a:endParaRPr lang="en-US"/>
        </a:p>
      </dgm:t>
    </dgm:pt>
    <dgm:pt modelId="{79F93ACB-193E-478F-99D3-3DC1E4665C3B}" type="pres">
      <dgm:prSet presAssocID="{A390795F-E82D-45CC-9082-0D3D0999701F}" presName="root" presStyleCnt="0">
        <dgm:presLayoutVars>
          <dgm:dir/>
          <dgm:resizeHandles val="exact"/>
        </dgm:presLayoutVars>
      </dgm:prSet>
      <dgm:spPr/>
      <dgm:t>
        <a:bodyPr/>
        <a:lstStyle/>
        <a:p>
          <a:endParaRPr lang="en-US"/>
        </a:p>
      </dgm:t>
    </dgm:pt>
    <dgm:pt modelId="{EA1007CB-33B2-4924-8619-4242874761DC}" type="pres">
      <dgm:prSet presAssocID="{A390795F-E82D-45CC-9082-0D3D0999701F}" presName="container" presStyleCnt="0">
        <dgm:presLayoutVars>
          <dgm:dir/>
          <dgm:resizeHandles val="exact"/>
        </dgm:presLayoutVars>
      </dgm:prSet>
      <dgm:spPr/>
    </dgm:pt>
    <dgm:pt modelId="{EB6453E0-9A70-491A-93FB-40B7E4A78D63}" type="pres">
      <dgm:prSet presAssocID="{ABB8CD34-DB57-4F65-8CEA-4A16485DE1A6}" presName="compNode" presStyleCnt="0"/>
      <dgm:spPr/>
    </dgm:pt>
    <dgm:pt modelId="{7EE78555-F6C7-403E-8F0E-AD01BAC93364}" type="pres">
      <dgm:prSet presAssocID="{ABB8CD34-DB57-4F65-8CEA-4A16485DE1A6}" presName="iconBgRect" presStyleLbl="bgShp" presStyleIdx="0" presStyleCnt="2"/>
      <dgm:spPr/>
    </dgm:pt>
    <dgm:pt modelId="{52AA3046-DC51-4CF3-985B-50782AD18E9E}" type="pres">
      <dgm:prSet presAssocID="{ABB8CD34-DB57-4F65-8CEA-4A16485DE1A6}"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afe"/>
        </a:ext>
      </dgm:extLst>
    </dgm:pt>
    <dgm:pt modelId="{9FDFC4B7-9108-41D7-B5B9-50F6CB9036F4}" type="pres">
      <dgm:prSet presAssocID="{ABB8CD34-DB57-4F65-8CEA-4A16485DE1A6}" presName="spaceRect" presStyleCnt="0"/>
      <dgm:spPr/>
    </dgm:pt>
    <dgm:pt modelId="{161D8A16-A81A-49E0-8BC0-EA0AEF468833}" type="pres">
      <dgm:prSet presAssocID="{ABB8CD34-DB57-4F65-8CEA-4A16485DE1A6}" presName="textRect" presStyleLbl="revTx" presStyleIdx="0" presStyleCnt="2">
        <dgm:presLayoutVars>
          <dgm:chMax val="1"/>
          <dgm:chPref val="1"/>
        </dgm:presLayoutVars>
      </dgm:prSet>
      <dgm:spPr/>
      <dgm:t>
        <a:bodyPr/>
        <a:lstStyle/>
        <a:p>
          <a:endParaRPr lang="en-US"/>
        </a:p>
      </dgm:t>
    </dgm:pt>
    <dgm:pt modelId="{77437F3E-03F6-4982-BB0D-1A693A2B3C4A}" type="pres">
      <dgm:prSet presAssocID="{68FC8703-FD54-4202-9652-28C0A2CD366F}" presName="sibTrans" presStyleLbl="sibTrans2D1" presStyleIdx="0" presStyleCnt="0"/>
      <dgm:spPr/>
      <dgm:t>
        <a:bodyPr/>
        <a:lstStyle/>
        <a:p>
          <a:endParaRPr lang="en-US"/>
        </a:p>
      </dgm:t>
    </dgm:pt>
    <dgm:pt modelId="{FA0F3F42-BECD-4E56-B47E-94019F645D45}" type="pres">
      <dgm:prSet presAssocID="{247D3900-A311-4780-B73A-776113FD5175}" presName="compNode" presStyleCnt="0"/>
      <dgm:spPr/>
    </dgm:pt>
    <dgm:pt modelId="{ABCEC01B-2FE1-49A7-A720-7C082078C8E7}" type="pres">
      <dgm:prSet presAssocID="{247D3900-A311-4780-B73A-776113FD5175}" presName="iconBgRect" presStyleLbl="bgShp" presStyleIdx="1" presStyleCnt="2"/>
      <dgm:spPr/>
    </dgm:pt>
    <dgm:pt modelId="{BD00F14A-A6A0-465A-BAC7-2E9F37F1660D}" type="pres">
      <dgm:prSet presAssocID="{247D3900-A311-4780-B73A-776113FD5175}"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Mathematics"/>
        </a:ext>
      </dgm:extLst>
    </dgm:pt>
    <dgm:pt modelId="{21A7535D-76DB-4F9E-AFA8-14A68D580E5F}" type="pres">
      <dgm:prSet presAssocID="{247D3900-A311-4780-B73A-776113FD5175}" presName="spaceRect" presStyleCnt="0"/>
      <dgm:spPr/>
    </dgm:pt>
    <dgm:pt modelId="{EA321702-C60E-4D8D-AE19-395268EA5677}" type="pres">
      <dgm:prSet presAssocID="{247D3900-A311-4780-B73A-776113FD5175}" presName="textRect" presStyleLbl="revTx" presStyleIdx="1" presStyleCnt="2">
        <dgm:presLayoutVars>
          <dgm:chMax val="1"/>
          <dgm:chPref val="1"/>
        </dgm:presLayoutVars>
      </dgm:prSet>
      <dgm:spPr/>
      <dgm:t>
        <a:bodyPr/>
        <a:lstStyle/>
        <a:p>
          <a:endParaRPr lang="en-US"/>
        </a:p>
      </dgm:t>
    </dgm:pt>
  </dgm:ptLst>
  <dgm:cxnLst>
    <dgm:cxn modelId="{92AD9E15-52D2-4DC1-8CCF-7C09D917EFC0}" type="presOf" srcId="{247D3900-A311-4780-B73A-776113FD5175}" destId="{EA321702-C60E-4D8D-AE19-395268EA5677}" srcOrd="0" destOrd="0" presId="urn:microsoft.com/office/officeart/2018/2/layout/IconCircleList"/>
    <dgm:cxn modelId="{304B3297-64F8-419A-B48E-23C1DC09262E}" type="presOf" srcId="{ABB8CD34-DB57-4F65-8CEA-4A16485DE1A6}" destId="{161D8A16-A81A-49E0-8BC0-EA0AEF468833}" srcOrd="0" destOrd="0" presId="urn:microsoft.com/office/officeart/2018/2/layout/IconCircleList"/>
    <dgm:cxn modelId="{E0ABE722-197D-4320-8207-65BE727B7B50}" srcId="{A390795F-E82D-45CC-9082-0D3D0999701F}" destId="{ABB8CD34-DB57-4F65-8CEA-4A16485DE1A6}" srcOrd="0" destOrd="0" parTransId="{2E71B43D-FF86-4A24-A093-26DE85151AE2}" sibTransId="{68FC8703-FD54-4202-9652-28C0A2CD366F}"/>
    <dgm:cxn modelId="{C6C30002-13BD-4869-9271-AB1DF8D4E2CB}" srcId="{A390795F-E82D-45CC-9082-0D3D0999701F}" destId="{247D3900-A311-4780-B73A-776113FD5175}" srcOrd="1" destOrd="0" parTransId="{8BD9E942-9DDD-4B3D-BD5E-F56381E638C1}" sibTransId="{0467F97A-2143-4690-902F-9FC5362D5E42}"/>
    <dgm:cxn modelId="{65702A74-035F-440D-9D51-93898BD6C5B7}" type="presOf" srcId="{A390795F-E82D-45CC-9082-0D3D0999701F}" destId="{79F93ACB-193E-478F-99D3-3DC1E4665C3B}" srcOrd="0" destOrd="0" presId="urn:microsoft.com/office/officeart/2018/2/layout/IconCircleList"/>
    <dgm:cxn modelId="{78A00240-BD68-4CAF-AB14-08E292876890}" type="presOf" srcId="{68FC8703-FD54-4202-9652-28C0A2CD366F}" destId="{77437F3E-03F6-4982-BB0D-1A693A2B3C4A}" srcOrd="0" destOrd="0" presId="urn:microsoft.com/office/officeart/2018/2/layout/IconCircleList"/>
    <dgm:cxn modelId="{B8FC32C8-ED87-4C0D-B8C3-EF9536137ECF}" type="presParOf" srcId="{79F93ACB-193E-478F-99D3-3DC1E4665C3B}" destId="{EA1007CB-33B2-4924-8619-4242874761DC}" srcOrd="0" destOrd="0" presId="urn:microsoft.com/office/officeart/2018/2/layout/IconCircleList"/>
    <dgm:cxn modelId="{26741BEF-52A7-428D-A2DE-4C4019208D0F}" type="presParOf" srcId="{EA1007CB-33B2-4924-8619-4242874761DC}" destId="{EB6453E0-9A70-491A-93FB-40B7E4A78D63}" srcOrd="0" destOrd="0" presId="urn:microsoft.com/office/officeart/2018/2/layout/IconCircleList"/>
    <dgm:cxn modelId="{390405FE-FE4E-478E-8D45-50B8C0745B60}" type="presParOf" srcId="{EB6453E0-9A70-491A-93FB-40B7E4A78D63}" destId="{7EE78555-F6C7-403E-8F0E-AD01BAC93364}" srcOrd="0" destOrd="0" presId="urn:microsoft.com/office/officeart/2018/2/layout/IconCircleList"/>
    <dgm:cxn modelId="{4623F807-D5C8-47E6-BD2F-05D885C2DC30}" type="presParOf" srcId="{EB6453E0-9A70-491A-93FB-40B7E4A78D63}" destId="{52AA3046-DC51-4CF3-985B-50782AD18E9E}" srcOrd="1" destOrd="0" presId="urn:microsoft.com/office/officeart/2018/2/layout/IconCircleList"/>
    <dgm:cxn modelId="{4C09B5B0-1A84-4DA0-9B34-250738DA3F00}" type="presParOf" srcId="{EB6453E0-9A70-491A-93FB-40B7E4A78D63}" destId="{9FDFC4B7-9108-41D7-B5B9-50F6CB9036F4}" srcOrd="2" destOrd="0" presId="urn:microsoft.com/office/officeart/2018/2/layout/IconCircleList"/>
    <dgm:cxn modelId="{D3F0BAF6-48B8-4D83-9DF9-432FFE98A2DA}" type="presParOf" srcId="{EB6453E0-9A70-491A-93FB-40B7E4A78D63}" destId="{161D8A16-A81A-49E0-8BC0-EA0AEF468833}" srcOrd="3" destOrd="0" presId="urn:microsoft.com/office/officeart/2018/2/layout/IconCircleList"/>
    <dgm:cxn modelId="{1C0C04BF-D982-446C-BCD6-874E84544C58}" type="presParOf" srcId="{EA1007CB-33B2-4924-8619-4242874761DC}" destId="{77437F3E-03F6-4982-BB0D-1A693A2B3C4A}" srcOrd="1" destOrd="0" presId="urn:microsoft.com/office/officeart/2018/2/layout/IconCircleList"/>
    <dgm:cxn modelId="{A173C801-B016-4A89-991A-E3DCA8518D7F}" type="presParOf" srcId="{EA1007CB-33B2-4924-8619-4242874761DC}" destId="{FA0F3F42-BECD-4E56-B47E-94019F645D45}" srcOrd="2" destOrd="0" presId="urn:microsoft.com/office/officeart/2018/2/layout/IconCircleList"/>
    <dgm:cxn modelId="{84D00DF2-19E9-4C98-AD87-9BE78BC6057D}" type="presParOf" srcId="{FA0F3F42-BECD-4E56-B47E-94019F645D45}" destId="{ABCEC01B-2FE1-49A7-A720-7C082078C8E7}" srcOrd="0" destOrd="0" presId="urn:microsoft.com/office/officeart/2018/2/layout/IconCircleList"/>
    <dgm:cxn modelId="{E6CB3979-01E7-4A8D-BB0E-CFF8AF24C787}" type="presParOf" srcId="{FA0F3F42-BECD-4E56-B47E-94019F645D45}" destId="{BD00F14A-A6A0-465A-BAC7-2E9F37F1660D}" srcOrd="1" destOrd="0" presId="urn:microsoft.com/office/officeart/2018/2/layout/IconCircleList"/>
    <dgm:cxn modelId="{516CB3C9-B532-47EE-ABC2-E4E5F6F4F066}" type="presParOf" srcId="{FA0F3F42-BECD-4E56-B47E-94019F645D45}" destId="{21A7535D-76DB-4F9E-AFA8-14A68D580E5F}" srcOrd="2" destOrd="0" presId="urn:microsoft.com/office/officeart/2018/2/layout/IconCircleList"/>
    <dgm:cxn modelId="{3AB5EFBD-9207-4331-9A69-E357CE35D017}" type="presParOf" srcId="{FA0F3F42-BECD-4E56-B47E-94019F645D45}" destId="{EA321702-C60E-4D8D-AE19-395268EA5677}"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833067-063A-40AC-A714-5EDB13577D4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769ACB3-91B7-4CA4-950F-3B2EB5DD1314}">
      <dgm:prSet/>
      <dgm:spPr/>
      <dgm:t>
        <a:bodyPr/>
        <a:lstStyle/>
        <a:p>
          <a:r>
            <a:rPr lang="en-US"/>
            <a:t>Python</a:t>
          </a:r>
        </a:p>
      </dgm:t>
    </dgm:pt>
    <dgm:pt modelId="{A739CA21-7A82-4BAE-9CD3-14A00C7D97BF}" type="parTrans" cxnId="{5152553E-05A0-4C39-A62F-84381670F430}">
      <dgm:prSet/>
      <dgm:spPr/>
      <dgm:t>
        <a:bodyPr/>
        <a:lstStyle/>
        <a:p>
          <a:endParaRPr lang="en-US"/>
        </a:p>
      </dgm:t>
    </dgm:pt>
    <dgm:pt modelId="{170B7788-DC2F-47F7-B489-8C4DA0138B95}" type="sibTrans" cxnId="{5152553E-05A0-4C39-A62F-84381670F430}">
      <dgm:prSet/>
      <dgm:spPr/>
      <dgm:t>
        <a:bodyPr/>
        <a:lstStyle/>
        <a:p>
          <a:endParaRPr lang="en-US"/>
        </a:p>
      </dgm:t>
    </dgm:pt>
    <dgm:pt modelId="{C4599997-C9E8-4066-BA27-0B698A48998E}">
      <dgm:prSet/>
      <dgm:spPr/>
      <dgm:t>
        <a:bodyPr/>
        <a:lstStyle/>
        <a:p>
          <a:r>
            <a:rPr lang="en-US"/>
            <a:t>Pillow</a:t>
          </a:r>
        </a:p>
      </dgm:t>
    </dgm:pt>
    <dgm:pt modelId="{D2395163-0C19-4E78-8144-3D2B310C697C}" type="parTrans" cxnId="{2D4B2D18-1404-4DD3-8834-E95A73F3DE11}">
      <dgm:prSet/>
      <dgm:spPr/>
      <dgm:t>
        <a:bodyPr/>
        <a:lstStyle/>
        <a:p>
          <a:endParaRPr lang="en-US"/>
        </a:p>
      </dgm:t>
    </dgm:pt>
    <dgm:pt modelId="{AF9C9F13-3ACC-4895-81AB-CA044006CBEB}" type="sibTrans" cxnId="{2D4B2D18-1404-4DD3-8834-E95A73F3DE11}">
      <dgm:prSet/>
      <dgm:spPr/>
      <dgm:t>
        <a:bodyPr/>
        <a:lstStyle/>
        <a:p>
          <a:endParaRPr lang="en-US"/>
        </a:p>
      </dgm:t>
    </dgm:pt>
    <dgm:pt modelId="{F4B2AB8F-F310-4E87-AA2F-9D027EF1DDD4}">
      <dgm:prSet/>
      <dgm:spPr/>
      <dgm:t>
        <a:bodyPr/>
        <a:lstStyle/>
        <a:p>
          <a:r>
            <a:rPr lang="en-US"/>
            <a:t>Numpy</a:t>
          </a:r>
        </a:p>
      </dgm:t>
    </dgm:pt>
    <dgm:pt modelId="{294C98AB-0EF9-40E5-8BEA-901D5A2E4429}" type="parTrans" cxnId="{B0A283E0-8047-4C27-95E8-B5F1DDB5C7B6}">
      <dgm:prSet/>
      <dgm:spPr/>
      <dgm:t>
        <a:bodyPr/>
        <a:lstStyle/>
        <a:p>
          <a:endParaRPr lang="en-US"/>
        </a:p>
      </dgm:t>
    </dgm:pt>
    <dgm:pt modelId="{5B54BB04-F417-4249-B019-C5607D6391D6}" type="sibTrans" cxnId="{B0A283E0-8047-4C27-95E8-B5F1DDB5C7B6}">
      <dgm:prSet/>
      <dgm:spPr/>
      <dgm:t>
        <a:bodyPr/>
        <a:lstStyle/>
        <a:p>
          <a:endParaRPr lang="en-US"/>
        </a:p>
      </dgm:t>
    </dgm:pt>
    <dgm:pt modelId="{00100132-EE7E-4EF0-A334-C5A4AC6D6A88}">
      <dgm:prSet/>
      <dgm:spPr/>
      <dgm:t>
        <a:bodyPr/>
        <a:lstStyle/>
        <a:p>
          <a:r>
            <a:rPr lang="en-US"/>
            <a:t>Visual studio code</a:t>
          </a:r>
        </a:p>
      </dgm:t>
    </dgm:pt>
    <dgm:pt modelId="{460E3062-22FA-414F-B468-8ECA5A8C34E0}" type="parTrans" cxnId="{93F76E33-13DB-4207-B3C1-23F827A3CF74}">
      <dgm:prSet/>
      <dgm:spPr/>
      <dgm:t>
        <a:bodyPr/>
        <a:lstStyle/>
        <a:p>
          <a:endParaRPr lang="en-US"/>
        </a:p>
      </dgm:t>
    </dgm:pt>
    <dgm:pt modelId="{4DFE6D78-7569-42C3-B426-3A3F18851E26}" type="sibTrans" cxnId="{93F76E33-13DB-4207-B3C1-23F827A3CF74}">
      <dgm:prSet/>
      <dgm:spPr/>
      <dgm:t>
        <a:bodyPr/>
        <a:lstStyle/>
        <a:p>
          <a:endParaRPr lang="en-US"/>
        </a:p>
      </dgm:t>
    </dgm:pt>
    <dgm:pt modelId="{5988B963-347A-41D5-8B25-B2A1AD1D3762}">
      <dgm:prSet/>
      <dgm:spPr/>
      <dgm:t>
        <a:bodyPr/>
        <a:lstStyle/>
        <a:p>
          <a:r>
            <a:rPr lang="en-US"/>
            <a:t>Jupyter Notebook</a:t>
          </a:r>
        </a:p>
      </dgm:t>
    </dgm:pt>
    <dgm:pt modelId="{C54099FE-5BE6-4F49-B1B4-D31FA9A45534}" type="parTrans" cxnId="{1F003478-BFDE-4194-8965-CFF8FAA5C457}">
      <dgm:prSet/>
      <dgm:spPr/>
      <dgm:t>
        <a:bodyPr/>
        <a:lstStyle/>
        <a:p>
          <a:endParaRPr lang="en-US"/>
        </a:p>
      </dgm:t>
    </dgm:pt>
    <dgm:pt modelId="{62A8B834-4189-4A2B-A9D8-D024F2BCF446}" type="sibTrans" cxnId="{1F003478-BFDE-4194-8965-CFF8FAA5C457}">
      <dgm:prSet/>
      <dgm:spPr/>
      <dgm:t>
        <a:bodyPr/>
        <a:lstStyle/>
        <a:p>
          <a:endParaRPr lang="en-US"/>
        </a:p>
      </dgm:t>
    </dgm:pt>
    <dgm:pt modelId="{B4B32C9B-DA94-4CFF-88F8-C213ACE76008}">
      <dgm:prSet/>
      <dgm:spPr/>
      <dgm:t>
        <a:bodyPr/>
        <a:lstStyle/>
        <a:p>
          <a:r>
            <a:rPr lang="en-US"/>
            <a:t>Django</a:t>
          </a:r>
        </a:p>
      </dgm:t>
    </dgm:pt>
    <dgm:pt modelId="{F8D1EACB-E6E0-404E-B775-527271DA2480}" type="parTrans" cxnId="{E674228D-1378-41A3-957E-61A518F486EA}">
      <dgm:prSet/>
      <dgm:spPr/>
      <dgm:t>
        <a:bodyPr/>
        <a:lstStyle/>
        <a:p>
          <a:endParaRPr lang="en-US"/>
        </a:p>
      </dgm:t>
    </dgm:pt>
    <dgm:pt modelId="{548C878A-8B35-41F9-B8EC-350B670C3E7C}" type="sibTrans" cxnId="{E674228D-1378-41A3-957E-61A518F486EA}">
      <dgm:prSet/>
      <dgm:spPr/>
      <dgm:t>
        <a:bodyPr/>
        <a:lstStyle/>
        <a:p>
          <a:endParaRPr lang="en-US"/>
        </a:p>
      </dgm:t>
    </dgm:pt>
    <dgm:pt modelId="{1C473CCD-6D2F-4311-9F17-8B4C22CB7938}" type="pres">
      <dgm:prSet presAssocID="{F4833067-063A-40AC-A714-5EDB13577D4F}" presName="vert0" presStyleCnt="0">
        <dgm:presLayoutVars>
          <dgm:dir/>
          <dgm:animOne val="branch"/>
          <dgm:animLvl val="lvl"/>
        </dgm:presLayoutVars>
      </dgm:prSet>
      <dgm:spPr/>
      <dgm:t>
        <a:bodyPr/>
        <a:lstStyle/>
        <a:p>
          <a:endParaRPr lang="en-US"/>
        </a:p>
      </dgm:t>
    </dgm:pt>
    <dgm:pt modelId="{9355B979-197B-4AB7-855C-6901B9AB0A5D}" type="pres">
      <dgm:prSet presAssocID="{E769ACB3-91B7-4CA4-950F-3B2EB5DD1314}" presName="thickLine" presStyleLbl="alignNode1" presStyleIdx="0" presStyleCnt="6"/>
      <dgm:spPr/>
    </dgm:pt>
    <dgm:pt modelId="{E92A1372-34C2-4D6D-8E80-9D6E9507CA67}" type="pres">
      <dgm:prSet presAssocID="{E769ACB3-91B7-4CA4-950F-3B2EB5DD1314}" presName="horz1" presStyleCnt="0"/>
      <dgm:spPr/>
    </dgm:pt>
    <dgm:pt modelId="{BF7351D0-45C5-407F-95F5-4F4AAA8C796B}" type="pres">
      <dgm:prSet presAssocID="{E769ACB3-91B7-4CA4-950F-3B2EB5DD1314}" presName="tx1" presStyleLbl="revTx" presStyleIdx="0" presStyleCnt="6"/>
      <dgm:spPr/>
      <dgm:t>
        <a:bodyPr/>
        <a:lstStyle/>
        <a:p>
          <a:endParaRPr lang="en-US"/>
        </a:p>
      </dgm:t>
    </dgm:pt>
    <dgm:pt modelId="{D3172633-BC0F-4827-810F-0C0458D7FA64}" type="pres">
      <dgm:prSet presAssocID="{E769ACB3-91B7-4CA4-950F-3B2EB5DD1314}" presName="vert1" presStyleCnt="0"/>
      <dgm:spPr/>
    </dgm:pt>
    <dgm:pt modelId="{EC1207AE-EA82-4CD9-97E7-BE2621A51F94}" type="pres">
      <dgm:prSet presAssocID="{C4599997-C9E8-4066-BA27-0B698A48998E}" presName="thickLine" presStyleLbl="alignNode1" presStyleIdx="1" presStyleCnt="6"/>
      <dgm:spPr/>
    </dgm:pt>
    <dgm:pt modelId="{EFE6CAF9-5C4F-4B79-B15E-1C2330FC2F5C}" type="pres">
      <dgm:prSet presAssocID="{C4599997-C9E8-4066-BA27-0B698A48998E}" presName="horz1" presStyleCnt="0"/>
      <dgm:spPr/>
    </dgm:pt>
    <dgm:pt modelId="{2EB90C7F-4A74-43AF-ADA8-EB48C009EAA7}" type="pres">
      <dgm:prSet presAssocID="{C4599997-C9E8-4066-BA27-0B698A48998E}" presName="tx1" presStyleLbl="revTx" presStyleIdx="1" presStyleCnt="6"/>
      <dgm:spPr/>
      <dgm:t>
        <a:bodyPr/>
        <a:lstStyle/>
        <a:p>
          <a:endParaRPr lang="en-US"/>
        </a:p>
      </dgm:t>
    </dgm:pt>
    <dgm:pt modelId="{757775D5-9D91-4C8B-A2E4-E0967EF6F585}" type="pres">
      <dgm:prSet presAssocID="{C4599997-C9E8-4066-BA27-0B698A48998E}" presName="vert1" presStyleCnt="0"/>
      <dgm:spPr/>
    </dgm:pt>
    <dgm:pt modelId="{CC5F7313-B83C-46F5-A633-69891B4878B0}" type="pres">
      <dgm:prSet presAssocID="{F4B2AB8F-F310-4E87-AA2F-9D027EF1DDD4}" presName="thickLine" presStyleLbl="alignNode1" presStyleIdx="2" presStyleCnt="6"/>
      <dgm:spPr/>
    </dgm:pt>
    <dgm:pt modelId="{7041F324-10E2-45E6-800B-ED9BC66A995A}" type="pres">
      <dgm:prSet presAssocID="{F4B2AB8F-F310-4E87-AA2F-9D027EF1DDD4}" presName="horz1" presStyleCnt="0"/>
      <dgm:spPr/>
    </dgm:pt>
    <dgm:pt modelId="{7935ABEA-057E-4C16-8822-3EF4C00B474B}" type="pres">
      <dgm:prSet presAssocID="{F4B2AB8F-F310-4E87-AA2F-9D027EF1DDD4}" presName="tx1" presStyleLbl="revTx" presStyleIdx="2" presStyleCnt="6"/>
      <dgm:spPr/>
      <dgm:t>
        <a:bodyPr/>
        <a:lstStyle/>
        <a:p>
          <a:endParaRPr lang="en-US"/>
        </a:p>
      </dgm:t>
    </dgm:pt>
    <dgm:pt modelId="{3E1B803D-D547-434A-9C62-1C9E5321191E}" type="pres">
      <dgm:prSet presAssocID="{F4B2AB8F-F310-4E87-AA2F-9D027EF1DDD4}" presName="vert1" presStyleCnt="0"/>
      <dgm:spPr/>
    </dgm:pt>
    <dgm:pt modelId="{4873127D-2726-45EA-8F32-61CDB9C03BE4}" type="pres">
      <dgm:prSet presAssocID="{00100132-EE7E-4EF0-A334-C5A4AC6D6A88}" presName="thickLine" presStyleLbl="alignNode1" presStyleIdx="3" presStyleCnt="6"/>
      <dgm:spPr/>
    </dgm:pt>
    <dgm:pt modelId="{ACEA22ED-D105-43F1-8C1D-60776FE227CE}" type="pres">
      <dgm:prSet presAssocID="{00100132-EE7E-4EF0-A334-C5A4AC6D6A88}" presName="horz1" presStyleCnt="0"/>
      <dgm:spPr/>
    </dgm:pt>
    <dgm:pt modelId="{DD472BC5-9454-44F3-8743-F95C517ED249}" type="pres">
      <dgm:prSet presAssocID="{00100132-EE7E-4EF0-A334-C5A4AC6D6A88}" presName="tx1" presStyleLbl="revTx" presStyleIdx="3" presStyleCnt="6"/>
      <dgm:spPr/>
      <dgm:t>
        <a:bodyPr/>
        <a:lstStyle/>
        <a:p>
          <a:endParaRPr lang="en-US"/>
        </a:p>
      </dgm:t>
    </dgm:pt>
    <dgm:pt modelId="{784D3B64-5C6F-4041-8F14-80A9DCAFE0BB}" type="pres">
      <dgm:prSet presAssocID="{00100132-EE7E-4EF0-A334-C5A4AC6D6A88}" presName="vert1" presStyleCnt="0"/>
      <dgm:spPr/>
    </dgm:pt>
    <dgm:pt modelId="{9B6ED62B-38C2-4EB0-85CA-13A6847DDAD6}" type="pres">
      <dgm:prSet presAssocID="{5988B963-347A-41D5-8B25-B2A1AD1D3762}" presName="thickLine" presStyleLbl="alignNode1" presStyleIdx="4" presStyleCnt="6"/>
      <dgm:spPr/>
    </dgm:pt>
    <dgm:pt modelId="{3236B337-5E60-4B54-AEBA-5C52E8ACDBC8}" type="pres">
      <dgm:prSet presAssocID="{5988B963-347A-41D5-8B25-B2A1AD1D3762}" presName="horz1" presStyleCnt="0"/>
      <dgm:spPr/>
    </dgm:pt>
    <dgm:pt modelId="{9CDF908B-E690-4B0C-9B05-E0179D2B671B}" type="pres">
      <dgm:prSet presAssocID="{5988B963-347A-41D5-8B25-B2A1AD1D3762}" presName="tx1" presStyleLbl="revTx" presStyleIdx="4" presStyleCnt="6"/>
      <dgm:spPr/>
      <dgm:t>
        <a:bodyPr/>
        <a:lstStyle/>
        <a:p>
          <a:endParaRPr lang="en-US"/>
        </a:p>
      </dgm:t>
    </dgm:pt>
    <dgm:pt modelId="{70D52986-5C38-4747-A29B-D40DEB3DD881}" type="pres">
      <dgm:prSet presAssocID="{5988B963-347A-41D5-8B25-B2A1AD1D3762}" presName="vert1" presStyleCnt="0"/>
      <dgm:spPr/>
    </dgm:pt>
    <dgm:pt modelId="{1168C258-C801-44E0-82D4-B3DF5922F82B}" type="pres">
      <dgm:prSet presAssocID="{B4B32C9B-DA94-4CFF-88F8-C213ACE76008}" presName="thickLine" presStyleLbl="alignNode1" presStyleIdx="5" presStyleCnt="6"/>
      <dgm:spPr/>
    </dgm:pt>
    <dgm:pt modelId="{D13192A4-E5D5-4408-BF97-17AAC6264400}" type="pres">
      <dgm:prSet presAssocID="{B4B32C9B-DA94-4CFF-88F8-C213ACE76008}" presName="horz1" presStyleCnt="0"/>
      <dgm:spPr/>
    </dgm:pt>
    <dgm:pt modelId="{7757C67B-6D94-4E88-90C8-7DB04B11C66A}" type="pres">
      <dgm:prSet presAssocID="{B4B32C9B-DA94-4CFF-88F8-C213ACE76008}" presName="tx1" presStyleLbl="revTx" presStyleIdx="5" presStyleCnt="6"/>
      <dgm:spPr/>
      <dgm:t>
        <a:bodyPr/>
        <a:lstStyle/>
        <a:p>
          <a:endParaRPr lang="en-US"/>
        </a:p>
      </dgm:t>
    </dgm:pt>
    <dgm:pt modelId="{4366C317-9F0D-48FB-A52A-F87524DF4B32}" type="pres">
      <dgm:prSet presAssocID="{B4B32C9B-DA94-4CFF-88F8-C213ACE76008}" presName="vert1" presStyleCnt="0"/>
      <dgm:spPr/>
    </dgm:pt>
  </dgm:ptLst>
  <dgm:cxnLst>
    <dgm:cxn modelId="{1F003478-BFDE-4194-8965-CFF8FAA5C457}" srcId="{F4833067-063A-40AC-A714-5EDB13577D4F}" destId="{5988B963-347A-41D5-8B25-B2A1AD1D3762}" srcOrd="4" destOrd="0" parTransId="{C54099FE-5BE6-4F49-B1B4-D31FA9A45534}" sibTransId="{62A8B834-4189-4A2B-A9D8-D024F2BCF446}"/>
    <dgm:cxn modelId="{ABAB75C0-D6D2-46D1-9DFA-818F620C6D39}" type="presOf" srcId="{5988B963-347A-41D5-8B25-B2A1AD1D3762}" destId="{9CDF908B-E690-4B0C-9B05-E0179D2B671B}" srcOrd="0" destOrd="0" presId="urn:microsoft.com/office/officeart/2008/layout/LinedList"/>
    <dgm:cxn modelId="{B335BC75-5A12-40DA-80FC-57762CF91284}" type="presOf" srcId="{B4B32C9B-DA94-4CFF-88F8-C213ACE76008}" destId="{7757C67B-6D94-4E88-90C8-7DB04B11C66A}" srcOrd="0" destOrd="0" presId="urn:microsoft.com/office/officeart/2008/layout/LinedList"/>
    <dgm:cxn modelId="{6B369AC7-AAAB-4DD9-9BAA-606C8AABBFC1}" type="presOf" srcId="{00100132-EE7E-4EF0-A334-C5A4AC6D6A88}" destId="{DD472BC5-9454-44F3-8743-F95C517ED249}" srcOrd="0" destOrd="0" presId="urn:microsoft.com/office/officeart/2008/layout/LinedList"/>
    <dgm:cxn modelId="{2D4B2D18-1404-4DD3-8834-E95A73F3DE11}" srcId="{F4833067-063A-40AC-A714-5EDB13577D4F}" destId="{C4599997-C9E8-4066-BA27-0B698A48998E}" srcOrd="1" destOrd="0" parTransId="{D2395163-0C19-4E78-8144-3D2B310C697C}" sibTransId="{AF9C9F13-3ACC-4895-81AB-CA044006CBEB}"/>
    <dgm:cxn modelId="{CAC732B0-90F3-48ED-811E-FE440EA85ED5}" type="presOf" srcId="{F4833067-063A-40AC-A714-5EDB13577D4F}" destId="{1C473CCD-6D2F-4311-9F17-8B4C22CB7938}" srcOrd="0" destOrd="0" presId="urn:microsoft.com/office/officeart/2008/layout/LinedList"/>
    <dgm:cxn modelId="{E674228D-1378-41A3-957E-61A518F486EA}" srcId="{F4833067-063A-40AC-A714-5EDB13577D4F}" destId="{B4B32C9B-DA94-4CFF-88F8-C213ACE76008}" srcOrd="5" destOrd="0" parTransId="{F8D1EACB-E6E0-404E-B775-527271DA2480}" sibTransId="{548C878A-8B35-41F9-B8EC-350B670C3E7C}"/>
    <dgm:cxn modelId="{F4685159-0343-48CB-9D7B-2AF89D16431F}" type="presOf" srcId="{F4B2AB8F-F310-4E87-AA2F-9D027EF1DDD4}" destId="{7935ABEA-057E-4C16-8822-3EF4C00B474B}" srcOrd="0" destOrd="0" presId="urn:microsoft.com/office/officeart/2008/layout/LinedList"/>
    <dgm:cxn modelId="{CA7AEA4D-DB8D-4755-912D-1B2172413A20}" type="presOf" srcId="{E769ACB3-91B7-4CA4-950F-3B2EB5DD1314}" destId="{BF7351D0-45C5-407F-95F5-4F4AAA8C796B}" srcOrd="0" destOrd="0" presId="urn:microsoft.com/office/officeart/2008/layout/LinedList"/>
    <dgm:cxn modelId="{B0A283E0-8047-4C27-95E8-B5F1DDB5C7B6}" srcId="{F4833067-063A-40AC-A714-5EDB13577D4F}" destId="{F4B2AB8F-F310-4E87-AA2F-9D027EF1DDD4}" srcOrd="2" destOrd="0" parTransId="{294C98AB-0EF9-40E5-8BEA-901D5A2E4429}" sibTransId="{5B54BB04-F417-4249-B019-C5607D6391D6}"/>
    <dgm:cxn modelId="{93F76E33-13DB-4207-B3C1-23F827A3CF74}" srcId="{F4833067-063A-40AC-A714-5EDB13577D4F}" destId="{00100132-EE7E-4EF0-A334-C5A4AC6D6A88}" srcOrd="3" destOrd="0" parTransId="{460E3062-22FA-414F-B468-8ECA5A8C34E0}" sibTransId="{4DFE6D78-7569-42C3-B426-3A3F18851E26}"/>
    <dgm:cxn modelId="{5152553E-05A0-4C39-A62F-84381670F430}" srcId="{F4833067-063A-40AC-A714-5EDB13577D4F}" destId="{E769ACB3-91B7-4CA4-950F-3B2EB5DD1314}" srcOrd="0" destOrd="0" parTransId="{A739CA21-7A82-4BAE-9CD3-14A00C7D97BF}" sibTransId="{170B7788-DC2F-47F7-B489-8C4DA0138B95}"/>
    <dgm:cxn modelId="{4391B910-3130-42AA-BFF3-5248FA67A5AA}" type="presOf" srcId="{C4599997-C9E8-4066-BA27-0B698A48998E}" destId="{2EB90C7F-4A74-43AF-ADA8-EB48C009EAA7}" srcOrd="0" destOrd="0" presId="urn:microsoft.com/office/officeart/2008/layout/LinedList"/>
    <dgm:cxn modelId="{0E72103C-1C78-4E8C-AE27-CEAB78C5DBCE}" type="presParOf" srcId="{1C473CCD-6D2F-4311-9F17-8B4C22CB7938}" destId="{9355B979-197B-4AB7-855C-6901B9AB0A5D}" srcOrd="0" destOrd="0" presId="urn:microsoft.com/office/officeart/2008/layout/LinedList"/>
    <dgm:cxn modelId="{8E9D825C-6652-4708-B04E-12414E6FA327}" type="presParOf" srcId="{1C473CCD-6D2F-4311-9F17-8B4C22CB7938}" destId="{E92A1372-34C2-4D6D-8E80-9D6E9507CA67}" srcOrd="1" destOrd="0" presId="urn:microsoft.com/office/officeart/2008/layout/LinedList"/>
    <dgm:cxn modelId="{B5D0CE3B-9797-464B-A26E-088A675784D9}" type="presParOf" srcId="{E92A1372-34C2-4D6D-8E80-9D6E9507CA67}" destId="{BF7351D0-45C5-407F-95F5-4F4AAA8C796B}" srcOrd="0" destOrd="0" presId="urn:microsoft.com/office/officeart/2008/layout/LinedList"/>
    <dgm:cxn modelId="{A310DFE3-EB68-4A7D-927C-26307836849D}" type="presParOf" srcId="{E92A1372-34C2-4D6D-8E80-9D6E9507CA67}" destId="{D3172633-BC0F-4827-810F-0C0458D7FA64}" srcOrd="1" destOrd="0" presId="urn:microsoft.com/office/officeart/2008/layout/LinedList"/>
    <dgm:cxn modelId="{0EBDD3F6-502E-4C55-81BD-CCB33BD1D4A2}" type="presParOf" srcId="{1C473CCD-6D2F-4311-9F17-8B4C22CB7938}" destId="{EC1207AE-EA82-4CD9-97E7-BE2621A51F94}" srcOrd="2" destOrd="0" presId="urn:microsoft.com/office/officeart/2008/layout/LinedList"/>
    <dgm:cxn modelId="{35CB6ED1-76E9-4104-8769-F632CB7E46D6}" type="presParOf" srcId="{1C473CCD-6D2F-4311-9F17-8B4C22CB7938}" destId="{EFE6CAF9-5C4F-4B79-B15E-1C2330FC2F5C}" srcOrd="3" destOrd="0" presId="urn:microsoft.com/office/officeart/2008/layout/LinedList"/>
    <dgm:cxn modelId="{9F882CCE-F889-42EE-AE0F-29BBA9779FF8}" type="presParOf" srcId="{EFE6CAF9-5C4F-4B79-B15E-1C2330FC2F5C}" destId="{2EB90C7F-4A74-43AF-ADA8-EB48C009EAA7}" srcOrd="0" destOrd="0" presId="urn:microsoft.com/office/officeart/2008/layout/LinedList"/>
    <dgm:cxn modelId="{EC39D682-4965-4130-8E8F-E4D85BE6F0A3}" type="presParOf" srcId="{EFE6CAF9-5C4F-4B79-B15E-1C2330FC2F5C}" destId="{757775D5-9D91-4C8B-A2E4-E0967EF6F585}" srcOrd="1" destOrd="0" presId="urn:microsoft.com/office/officeart/2008/layout/LinedList"/>
    <dgm:cxn modelId="{2E075302-3182-4C74-A4B9-1DF517D3AF10}" type="presParOf" srcId="{1C473CCD-6D2F-4311-9F17-8B4C22CB7938}" destId="{CC5F7313-B83C-46F5-A633-69891B4878B0}" srcOrd="4" destOrd="0" presId="urn:microsoft.com/office/officeart/2008/layout/LinedList"/>
    <dgm:cxn modelId="{CD81C60E-7E09-4485-BB42-568FC2C6B667}" type="presParOf" srcId="{1C473CCD-6D2F-4311-9F17-8B4C22CB7938}" destId="{7041F324-10E2-45E6-800B-ED9BC66A995A}" srcOrd="5" destOrd="0" presId="urn:microsoft.com/office/officeart/2008/layout/LinedList"/>
    <dgm:cxn modelId="{621E34EC-B7B6-4E7D-8DD8-7123B41608BC}" type="presParOf" srcId="{7041F324-10E2-45E6-800B-ED9BC66A995A}" destId="{7935ABEA-057E-4C16-8822-3EF4C00B474B}" srcOrd="0" destOrd="0" presId="urn:microsoft.com/office/officeart/2008/layout/LinedList"/>
    <dgm:cxn modelId="{B9C1E368-5325-4453-B83D-C17A92BD96B1}" type="presParOf" srcId="{7041F324-10E2-45E6-800B-ED9BC66A995A}" destId="{3E1B803D-D547-434A-9C62-1C9E5321191E}" srcOrd="1" destOrd="0" presId="urn:microsoft.com/office/officeart/2008/layout/LinedList"/>
    <dgm:cxn modelId="{FA8F9BC7-6DC4-4D37-82EB-28BE975770BC}" type="presParOf" srcId="{1C473CCD-6D2F-4311-9F17-8B4C22CB7938}" destId="{4873127D-2726-45EA-8F32-61CDB9C03BE4}" srcOrd="6" destOrd="0" presId="urn:microsoft.com/office/officeart/2008/layout/LinedList"/>
    <dgm:cxn modelId="{C6CD533F-B5E6-4259-98E1-2380B8D0A195}" type="presParOf" srcId="{1C473CCD-6D2F-4311-9F17-8B4C22CB7938}" destId="{ACEA22ED-D105-43F1-8C1D-60776FE227CE}" srcOrd="7" destOrd="0" presId="urn:microsoft.com/office/officeart/2008/layout/LinedList"/>
    <dgm:cxn modelId="{5776640A-15DE-454D-8102-7833E44B6424}" type="presParOf" srcId="{ACEA22ED-D105-43F1-8C1D-60776FE227CE}" destId="{DD472BC5-9454-44F3-8743-F95C517ED249}" srcOrd="0" destOrd="0" presId="urn:microsoft.com/office/officeart/2008/layout/LinedList"/>
    <dgm:cxn modelId="{1A2C4983-AC29-42D3-BD59-7BE3B2E759C5}" type="presParOf" srcId="{ACEA22ED-D105-43F1-8C1D-60776FE227CE}" destId="{784D3B64-5C6F-4041-8F14-80A9DCAFE0BB}" srcOrd="1" destOrd="0" presId="urn:microsoft.com/office/officeart/2008/layout/LinedList"/>
    <dgm:cxn modelId="{FFD6BD0A-50DA-46CF-A692-6D75A60AD298}" type="presParOf" srcId="{1C473CCD-6D2F-4311-9F17-8B4C22CB7938}" destId="{9B6ED62B-38C2-4EB0-85CA-13A6847DDAD6}" srcOrd="8" destOrd="0" presId="urn:microsoft.com/office/officeart/2008/layout/LinedList"/>
    <dgm:cxn modelId="{5C79F3B9-DA20-4E44-A9D0-3C6449A6262F}" type="presParOf" srcId="{1C473CCD-6D2F-4311-9F17-8B4C22CB7938}" destId="{3236B337-5E60-4B54-AEBA-5C52E8ACDBC8}" srcOrd="9" destOrd="0" presId="urn:microsoft.com/office/officeart/2008/layout/LinedList"/>
    <dgm:cxn modelId="{2612BB52-945E-48AF-AA4C-D9DEE7B64C46}" type="presParOf" srcId="{3236B337-5E60-4B54-AEBA-5C52E8ACDBC8}" destId="{9CDF908B-E690-4B0C-9B05-E0179D2B671B}" srcOrd="0" destOrd="0" presId="urn:microsoft.com/office/officeart/2008/layout/LinedList"/>
    <dgm:cxn modelId="{1479A526-F02B-4969-850C-196557943364}" type="presParOf" srcId="{3236B337-5E60-4B54-AEBA-5C52E8ACDBC8}" destId="{70D52986-5C38-4747-A29B-D40DEB3DD881}" srcOrd="1" destOrd="0" presId="urn:microsoft.com/office/officeart/2008/layout/LinedList"/>
    <dgm:cxn modelId="{583AAD56-0EF2-4A7F-920F-22950C151F5A}" type="presParOf" srcId="{1C473CCD-6D2F-4311-9F17-8B4C22CB7938}" destId="{1168C258-C801-44E0-82D4-B3DF5922F82B}" srcOrd="10" destOrd="0" presId="urn:microsoft.com/office/officeart/2008/layout/LinedList"/>
    <dgm:cxn modelId="{3306F034-4F9A-4042-9B05-8A6B364775E7}" type="presParOf" srcId="{1C473CCD-6D2F-4311-9F17-8B4C22CB7938}" destId="{D13192A4-E5D5-4408-BF97-17AAC6264400}" srcOrd="11" destOrd="0" presId="urn:microsoft.com/office/officeart/2008/layout/LinedList"/>
    <dgm:cxn modelId="{CA2E152E-D4C7-4FCB-8986-26C5DF2E9422}" type="presParOf" srcId="{D13192A4-E5D5-4408-BF97-17AAC6264400}" destId="{7757C67B-6D94-4E88-90C8-7DB04B11C66A}" srcOrd="0" destOrd="0" presId="urn:microsoft.com/office/officeart/2008/layout/LinedList"/>
    <dgm:cxn modelId="{665B895F-4EE5-4986-801C-D3C65148D9CE}" type="presParOf" srcId="{D13192A4-E5D5-4408-BF97-17AAC6264400}" destId="{4366C317-9F0D-48FB-A52A-F87524DF4B3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D153F-2C8F-4D01-AE06-BA48F7E8695B}">
      <dsp:nvSpPr>
        <dsp:cNvPr id="0" name=""/>
        <dsp:cNvSpPr/>
      </dsp:nvSpPr>
      <dsp:spPr>
        <a:xfrm>
          <a:off x="0" y="949585"/>
          <a:ext cx="7003777" cy="17530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477A0-8F70-4876-AA25-9FCC743B7040}">
      <dsp:nvSpPr>
        <dsp:cNvPr id="0" name=""/>
        <dsp:cNvSpPr/>
      </dsp:nvSpPr>
      <dsp:spPr>
        <a:xfrm>
          <a:off x="530307" y="1344029"/>
          <a:ext cx="964194" cy="96419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9380BF-826F-4996-AA00-A45623F9E8E7}">
      <dsp:nvSpPr>
        <dsp:cNvPr id="0" name=""/>
        <dsp:cNvSpPr/>
      </dsp:nvSpPr>
      <dsp:spPr>
        <a:xfrm>
          <a:off x="2024809" y="949585"/>
          <a:ext cx="4978967" cy="175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534" tIns="185534" rIns="185534" bIns="185534" numCol="1" spcCol="1270" anchor="ctr" anchorCtr="0">
          <a:noAutofit/>
        </a:bodyPr>
        <a:lstStyle/>
        <a:p>
          <a:pPr lvl="0" algn="l" defTabSz="1111250">
            <a:lnSpc>
              <a:spcPct val="90000"/>
            </a:lnSpc>
            <a:spcBef>
              <a:spcPct val="0"/>
            </a:spcBef>
            <a:spcAft>
              <a:spcPct val="35000"/>
            </a:spcAft>
          </a:pPr>
          <a:r>
            <a:rPr lang="en-US" sz="2500" kern="1200"/>
            <a:t>Our project is about studying how visual secret sharing can be implemented in modern applications for authentication.</a:t>
          </a:r>
        </a:p>
      </dsp:txBody>
      <dsp:txXfrm>
        <a:off x="2024809" y="949585"/>
        <a:ext cx="4978967" cy="1753081"/>
      </dsp:txXfrm>
    </dsp:sp>
    <dsp:sp modelId="{A055A2E4-0580-4088-AFFB-54A58FE6C3C8}">
      <dsp:nvSpPr>
        <dsp:cNvPr id="0" name=""/>
        <dsp:cNvSpPr/>
      </dsp:nvSpPr>
      <dsp:spPr>
        <a:xfrm>
          <a:off x="0" y="3140937"/>
          <a:ext cx="7003777" cy="17530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91DFD-1B39-40CD-BAF3-9D93FB765221}">
      <dsp:nvSpPr>
        <dsp:cNvPr id="0" name=""/>
        <dsp:cNvSpPr/>
      </dsp:nvSpPr>
      <dsp:spPr>
        <a:xfrm>
          <a:off x="530307" y="3535381"/>
          <a:ext cx="964194" cy="96419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682C9B-7C98-440A-B27B-F0D3233EC201}">
      <dsp:nvSpPr>
        <dsp:cNvPr id="0" name=""/>
        <dsp:cNvSpPr/>
      </dsp:nvSpPr>
      <dsp:spPr>
        <a:xfrm>
          <a:off x="2024809" y="3140937"/>
          <a:ext cx="4978967" cy="175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534" tIns="185534" rIns="185534" bIns="185534" numCol="1" spcCol="1270" anchor="ctr" anchorCtr="0">
          <a:noAutofit/>
        </a:bodyPr>
        <a:lstStyle/>
        <a:p>
          <a:pPr lvl="0" algn="l" defTabSz="1111250">
            <a:lnSpc>
              <a:spcPct val="90000"/>
            </a:lnSpc>
            <a:spcBef>
              <a:spcPct val="0"/>
            </a:spcBef>
            <a:spcAft>
              <a:spcPct val="35000"/>
            </a:spcAft>
          </a:pPr>
          <a:r>
            <a:rPr lang="en-US" sz="2500" kern="1200"/>
            <a:t>In addition to this we compare the Adi Shamir’s visual secret sharing with traditional Caesar Cipher Algorithm.</a:t>
          </a:r>
        </a:p>
      </dsp:txBody>
      <dsp:txXfrm>
        <a:off x="2024809" y="3140937"/>
        <a:ext cx="4978967" cy="1753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FFB0A-1E09-4A79-8079-88B96F83CF1E}">
      <dsp:nvSpPr>
        <dsp:cNvPr id="0" name=""/>
        <dsp:cNvSpPr/>
      </dsp:nvSpPr>
      <dsp:spPr>
        <a:xfrm>
          <a:off x="468215" y="604306"/>
          <a:ext cx="1372500" cy="1372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ACFE61-4DC4-4CC3-AC87-DE35A866033D}">
      <dsp:nvSpPr>
        <dsp:cNvPr id="0" name=""/>
        <dsp:cNvSpPr/>
      </dsp:nvSpPr>
      <dsp:spPr>
        <a:xfrm>
          <a:off x="760715" y="896806"/>
          <a:ext cx="787500" cy="7875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7B7875-B8CD-4986-97B3-218466027079}">
      <dsp:nvSpPr>
        <dsp:cNvPr id="0" name=""/>
        <dsp:cNvSpPr/>
      </dsp:nvSpPr>
      <dsp:spPr>
        <a:xfrm>
          <a:off x="29465" y="2404306"/>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100000"/>
            </a:lnSpc>
            <a:spcBef>
              <a:spcPct val="0"/>
            </a:spcBef>
            <a:spcAft>
              <a:spcPct val="35000"/>
            </a:spcAft>
            <a:defRPr cap="all"/>
          </a:pPr>
          <a:r>
            <a:rPr lang="en-US" sz="1300" b="1" kern="1200"/>
            <a:t>"Crypt" means "Hidden" and "Graphy" means  "Writing".</a:t>
          </a:r>
          <a:endParaRPr lang="en-US" sz="1300" kern="1200"/>
        </a:p>
      </dsp:txBody>
      <dsp:txXfrm>
        <a:off x="29465" y="2404306"/>
        <a:ext cx="2250000" cy="720000"/>
      </dsp:txXfrm>
    </dsp:sp>
    <dsp:sp modelId="{91DAAE7B-B981-4C0A-BC29-5B2076C6BEA0}">
      <dsp:nvSpPr>
        <dsp:cNvPr id="0" name=""/>
        <dsp:cNvSpPr/>
      </dsp:nvSpPr>
      <dsp:spPr>
        <a:xfrm>
          <a:off x="3111965" y="604306"/>
          <a:ext cx="1372500" cy="1372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ACE46-57D2-4C5D-B071-56FE447C5703}">
      <dsp:nvSpPr>
        <dsp:cNvPr id="0" name=""/>
        <dsp:cNvSpPr/>
      </dsp:nvSpPr>
      <dsp:spPr>
        <a:xfrm>
          <a:off x="3404465" y="896806"/>
          <a:ext cx="787500" cy="7875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CF5C50-A0C6-4820-9BA8-E926F9B6745D}">
      <dsp:nvSpPr>
        <dsp:cNvPr id="0" name=""/>
        <dsp:cNvSpPr/>
      </dsp:nvSpPr>
      <dsp:spPr>
        <a:xfrm>
          <a:off x="2673215" y="2404306"/>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100000"/>
            </a:lnSpc>
            <a:spcBef>
              <a:spcPct val="0"/>
            </a:spcBef>
            <a:spcAft>
              <a:spcPct val="35000"/>
            </a:spcAft>
            <a:defRPr cap="all"/>
          </a:pPr>
          <a:r>
            <a:rPr lang="en-US" sz="1300" b="1" kern="1200"/>
            <a:t>Process of encrypting text and decrypting the encrypted text</a:t>
          </a:r>
          <a:r>
            <a:rPr lang="en-US" sz="1300" kern="1200"/>
            <a:t>.</a:t>
          </a:r>
        </a:p>
      </dsp:txBody>
      <dsp:txXfrm>
        <a:off x="2673215" y="2404306"/>
        <a:ext cx="225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B0246-0E47-4BB6-9044-11D8F604C004}">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BC54C-EAC5-49E4-950B-159297FFFD81}">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913E8-B0C7-47AA-B5C5-DAE4A0F4C771}">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lvl="0" algn="l" defTabSz="1111250">
            <a:lnSpc>
              <a:spcPct val="90000"/>
            </a:lnSpc>
            <a:spcBef>
              <a:spcPct val="0"/>
            </a:spcBef>
            <a:spcAft>
              <a:spcPct val="35000"/>
            </a:spcAft>
          </a:pPr>
          <a:r>
            <a:rPr lang="en-US" sz="2500" kern="1200"/>
            <a:t>Visual cryptography is a cryptographic technique.</a:t>
          </a:r>
        </a:p>
      </dsp:txBody>
      <dsp:txXfrm>
        <a:off x="1927918" y="713"/>
        <a:ext cx="5075858" cy="1669193"/>
      </dsp:txXfrm>
    </dsp:sp>
    <dsp:sp modelId="{636CBA75-822E-4622-B936-9DB087CE1DC3}">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74A43-D1A6-45F9-9643-9F87A197D368}">
      <dsp:nvSpPr>
        <dsp:cNvPr id="0" name=""/>
        <dsp:cNvSpPr/>
      </dsp:nvSpPr>
      <dsp:spPr>
        <a:xfrm>
          <a:off x="504931" y="2462774"/>
          <a:ext cx="918056" cy="91805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74FB91-F86C-414A-B9DF-7E11E4B5958C}">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lvl="0" algn="l" defTabSz="1111250">
            <a:lnSpc>
              <a:spcPct val="90000"/>
            </a:lnSpc>
            <a:spcBef>
              <a:spcPct val="0"/>
            </a:spcBef>
            <a:spcAft>
              <a:spcPct val="35000"/>
            </a:spcAft>
          </a:pPr>
          <a:r>
            <a:rPr lang="en-US" sz="2500" kern="1200"/>
            <a:t>Allows Visual information(pictures, images etc.) to be encrypted</a:t>
          </a:r>
        </a:p>
      </dsp:txBody>
      <dsp:txXfrm>
        <a:off x="1927918" y="2087205"/>
        <a:ext cx="5075858" cy="1669193"/>
      </dsp:txXfrm>
    </dsp:sp>
    <dsp:sp modelId="{4CFDDE59-A527-4AB1-B18D-45356FD59D68}">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7A7E28-E3E5-49A3-8BC1-D2D384BC1710}">
      <dsp:nvSpPr>
        <dsp:cNvPr id="0" name=""/>
        <dsp:cNvSpPr/>
      </dsp:nvSpPr>
      <dsp:spPr>
        <a:xfrm>
          <a:off x="504931" y="4549266"/>
          <a:ext cx="918056" cy="91805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A7DA7D-0435-4CC9-8F2F-533C923626AF}">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lvl="0" algn="l" defTabSz="1111250">
            <a:lnSpc>
              <a:spcPct val="90000"/>
            </a:lnSpc>
            <a:spcBef>
              <a:spcPct val="0"/>
            </a:spcBef>
            <a:spcAft>
              <a:spcPct val="35000"/>
            </a:spcAft>
          </a:pPr>
          <a:r>
            <a:rPr lang="en-US" sz="2500" kern="1200"/>
            <a:t>Decryption can be performed by the human visual system.</a:t>
          </a:r>
        </a:p>
      </dsp:txBody>
      <dsp:txXfrm>
        <a:off x="1927918" y="4173697"/>
        <a:ext cx="5075858" cy="16691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DE7EF-DE1D-4AF3-8AEE-78F053B7502B}">
      <dsp:nvSpPr>
        <dsp:cNvPr id="0" name=""/>
        <dsp:cNvSpPr/>
      </dsp:nvSpPr>
      <dsp:spPr>
        <a:xfrm>
          <a:off x="0" y="3526925"/>
          <a:ext cx="7003777" cy="23140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a:t>Generate polynomial equation of degree (k-1) as q (x) = a</a:t>
          </a:r>
          <a:r>
            <a:rPr lang="en-US" sz="2800" kern="1200" baseline="-25000"/>
            <a:t>0</a:t>
          </a:r>
          <a:r>
            <a:rPr lang="en-US" sz="2800" kern="1200"/>
            <a:t>+a</a:t>
          </a:r>
          <a:r>
            <a:rPr lang="en-US" sz="2800" kern="1200" baseline="-25000"/>
            <a:t>1</a:t>
          </a:r>
          <a:r>
            <a:rPr lang="en-US" sz="2800" kern="1200"/>
            <a:t>x+ … +a</a:t>
          </a:r>
          <a:r>
            <a:rPr lang="en-US" sz="2800" kern="1200" baseline="-25000"/>
            <a:t>k-1</a:t>
          </a:r>
          <a:r>
            <a:rPr lang="en-US" sz="2800" kern="1200"/>
            <a:t>x</a:t>
          </a:r>
          <a:r>
            <a:rPr lang="en-US" sz="2800" kern="1200" baseline="-25000"/>
            <a:t>k1</a:t>
          </a:r>
          <a:r>
            <a:rPr lang="en-US" sz="2800" kern="1200"/>
            <a:t>  mod p, where a0 = pixel value and a</a:t>
          </a:r>
          <a:r>
            <a:rPr lang="en-US" sz="2800" kern="1200" baseline="-25000"/>
            <a:t>0</a:t>
          </a:r>
          <a:r>
            <a:rPr lang="en-US" sz="2800" kern="1200"/>
            <a:t>, a</a:t>
          </a:r>
          <a:r>
            <a:rPr lang="en-US" sz="2800" kern="1200" baseline="-25000"/>
            <a:t>1, </a:t>
          </a:r>
          <a:r>
            <a:rPr lang="en-US" sz="2800" kern="1200"/>
            <a:t>… , a</a:t>
          </a:r>
          <a:r>
            <a:rPr lang="en-US" sz="2800" kern="1200" baseline="-25000"/>
            <a:t>k-1 </a:t>
          </a:r>
          <a:r>
            <a:rPr lang="en-US" sz="2800" kern="1200"/>
            <a:t>are coefficients &lt; p, p is large prime.</a:t>
          </a:r>
        </a:p>
      </dsp:txBody>
      <dsp:txXfrm>
        <a:off x="0" y="3526925"/>
        <a:ext cx="7003777" cy="2314044"/>
      </dsp:txXfrm>
    </dsp:sp>
    <dsp:sp modelId="{50D4B4B8-12C8-48B8-B1A0-D51B682D289C}">
      <dsp:nvSpPr>
        <dsp:cNvPr id="0" name=""/>
        <dsp:cNvSpPr/>
      </dsp:nvSpPr>
      <dsp:spPr>
        <a:xfrm rot="10800000">
          <a:off x="0" y="2635"/>
          <a:ext cx="7003777" cy="355900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a:t>Take inputs n as total shares and k as minimum number of require threshold to recover secret.</a:t>
          </a:r>
        </a:p>
      </dsp:txBody>
      <dsp:txXfrm rot="10800000">
        <a:off x="0" y="2635"/>
        <a:ext cx="7003777" cy="23125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686F6-4633-4697-B4C3-09E8B4E8EB52}">
      <dsp:nvSpPr>
        <dsp:cNvPr id="0" name=""/>
        <dsp:cNvSpPr/>
      </dsp:nvSpPr>
      <dsp:spPr>
        <a:xfrm>
          <a:off x="666015" y="6143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E8AC8-D00B-4A57-B974-EA12D359FEFF}">
      <dsp:nvSpPr>
        <dsp:cNvPr id="0" name=""/>
        <dsp:cNvSpPr/>
      </dsp:nvSpPr>
      <dsp:spPr>
        <a:xfrm>
          <a:off x="1053578" y="1001901"/>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FA090E-B5E5-4D37-96A6-B15ED188A51D}">
      <dsp:nvSpPr>
        <dsp:cNvPr id="0" name=""/>
        <dsp:cNvSpPr/>
      </dsp:nvSpPr>
      <dsp:spPr>
        <a:xfrm>
          <a:off x="84671" y="299933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defRPr cap="all"/>
          </a:pPr>
          <a:r>
            <a:rPr lang="en-US" sz="1700" kern="1200"/>
            <a:t>Much time consumption for encryption and decryption.</a:t>
          </a:r>
        </a:p>
      </dsp:txBody>
      <dsp:txXfrm>
        <a:off x="84671" y="2999339"/>
        <a:ext cx="2981250" cy="720000"/>
      </dsp:txXfrm>
    </dsp:sp>
    <dsp:sp modelId="{06F1B6CD-A0D9-42CD-8C02-AE89E1785160}">
      <dsp:nvSpPr>
        <dsp:cNvPr id="0" name=""/>
        <dsp:cNvSpPr/>
      </dsp:nvSpPr>
      <dsp:spPr>
        <a:xfrm>
          <a:off x="4168984" y="6143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92195-4D7E-4C29-89C3-44AE5BD0BB40}">
      <dsp:nvSpPr>
        <dsp:cNvPr id="0" name=""/>
        <dsp:cNvSpPr/>
      </dsp:nvSpPr>
      <dsp:spPr>
        <a:xfrm>
          <a:off x="4556546" y="100190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2EE50-A4BD-47BA-B5C4-0FF937E6AE32}">
      <dsp:nvSpPr>
        <dsp:cNvPr id="0" name=""/>
        <dsp:cNvSpPr/>
      </dsp:nvSpPr>
      <dsp:spPr>
        <a:xfrm>
          <a:off x="3587640" y="299933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defRPr cap="all"/>
          </a:pPr>
          <a:r>
            <a:rPr lang="en-US" sz="1700" kern="1200"/>
            <a:t>The decrypted images has low quality.</a:t>
          </a:r>
        </a:p>
      </dsp:txBody>
      <dsp:txXfrm>
        <a:off x="3587640" y="2999339"/>
        <a:ext cx="2981250" cy="720000"/>
      </dsp:txXfrm>
    </dsp:sp>
    <dsp:sp modelId="{7D52489E-665F-405B-916A-AD7F26842F62}">
      <dsp:nvSpPr>
        <dsp:cNvPr id="0" name=""/>
        <dsp:cNvSpPr/>
      </dsp:nvSpPr>
      <dsp:spPr>
        <a:xfrm>
          <a:off x="7671953" y="6143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78008F-23DC-413B-80CF-E828EF936AE8}">
      <dsp:nvSpPr>
        <dsp:cNvPr id="0" name=""/>
        <dsp:cNvSpPr/>
      </dsp:nvSpPr>
      <dsp:spPr>
        <a:xfrm>
          <a:off x="8059515" y="1001901"/>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961BB-DD2A-4D6D-A928-B52C8189EFD4}">
      <dsp:nvSpPr>
        <dsp:cNvPr id="0" name=""/>
        <dsp:cNvSpPr/>
      </dsp:nvSpPr>
      <dsp:spPr>
        <a:xfrm>
          <a:off x="7090609" y="299933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defRPr cap="all"/>
          </a:pPr>
          <a:r>
            <a:rPr lang="en-US" sz="1700" kern="1200"/>
            <a:t>The overlapping had to be done correctly</a:t>
          </a:r>
        </a:p>
      </dsp:txBody>
      <dsp:txXfrm>
        <a:off x="7090609" y="2999339"/>
        <a:ext cx="29812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78555-F6C7-403E-8F0E-AD01BAC93364}">
      <dsp:nvSpPr>
        <dsp:cNvPr id="0" name=""/>
        <dsp:cNvSpPr/>
      </dsp:nvSpPr>
      <dsp:spPr>
        <a:xfrm>
          <a:off x="25252" y="1131336"/>
          <a:ext cx="818728" cy="8187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A3046-DC51-4CF3-985B-50782AD18E9E}">
      <dsp:nvSpPr>
        <dsp:cNvPr id="0" name=""/>
        <dsp:cNvSpPr/>
      </dsp:nvSpPr>
      <dsp:spPr>
        <a:xfrm>
          <a:off x="197185" y="1303269"/>
          <a:ext cx="474862" cy="47486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D8A16-A81A-49E0-8BC0-EA0AEF468833}">
      <dsp:nvSpPr>
        <dsp:cNvPr id="0" name=""/>
        <dsp:cNvSpPr/>
      </dsp:nvSpPr>
      <dsp:spPr>
        <a:xfrm>
          <a:off x="1019423" y="1131336"/>
          <a:ext cx="1929860" cy="81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a:t>Take inputs n as total shares and k as minimum number of require threshold to recover secret.</a:t>
          </a:r>
        </a:p>
      </dsp:txBody>
      <dsp:txXfrm>
        <a:off x="1019423" y="1131336"/>
        <a:ext cx="1929860" cy="818728"/>
      </dsp:txXfrm>
    </dsp:sp>
    <dsp:sp modelId="{ABCEC01B-2FE1-49A7-A720-7C082078C8E7}">
      <dsp:nvSpPr>
        <dsp:cNvPr id="0" name=""/>
        <dsp:cNvSpPr/>
      </dsp:nvSpPr>
      <dsp:spPr>
        <a:xfrm>
          <a:off x="3285546" y="1131336"/>
          <a:ext cx="818728" cy="8187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00F14A-A6A0-465A-BAC7-2E9F37F1660D}">
      <dsp:nvSpPr>
        <dsp:cNvPr id="0" name=""/>
        <dsp:cNvSpPr/>
      </dsp:nvSpPr>
      <dsp:spPr>
        <a:xfrm>
          <a:off x="3457479" y="1303269"/>
          <a:ext cx="474862" cy="47486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21702-C60E-4D8D-AE19-395268EA5677}">
      <dsp:nvSpPr>
        <dsp:cNvPr id="0" name=""/>
        <dsp:cNvSpPr/>
      </dsp:nvSpPr>
      <dsp:spPr>
        <a:xfrm>
          <a:off x="4279717" y="1131336"/>
          <a:ext cx="1929860" cy="81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US" sz="1100" kern="1200"/>
            <a:t>Generate polynomial equation of degree (k-1) as q (x) = a</a:t>
          </a:r>
          <a:r>
            <a:rPr lang="en-US" sz="1100" kern="1200" baseline="-25000"/>
            <a:t>0</a:t>
          </a:r>
          <a:r>
            <a:rPr lang="en-US" sz="1100" kern="1200"/>
            <a:t>+a</a:t>
          </a:r>
          <a:r>
            <a:rPr lang="en-US" sz="1100" kern="1200" baseline="-25000"/>
            <a:t>1</a:t>
          </a:r>
          <a:r>
            <a:rPr lang="en-US" sz="1100" kern="1200"/>
            <a:t>x+ … +a</a:t>
          </a:r>
          <a:r>
            <a:rPr lang="en-US" sz="1100" kern="1200" baseline="-25000"/>
            <a:t>k-1</a:t>
          </a:r>
          <a:r>
            <a:rPr lang="en-US" sz="1100" kern="1200"/>
            <a:t>x</a:t>
          </a:r>
          <a:r>
            <a:rPr lang="en-US" sz="1100" kern="1200" baseline="-25000"/>
            <a:t>k-1</a:t>
          </a:r>
          <a:r>
            <a:rPr lang="en-US" sz="1100" kern="1200"/>
            <a:t> mod p, where a0 = pixel value and a</a:t>
          </a:r>
          <a:r>
            <a:rPr lang="en-US" sz="1100" kern="1200" baseline="-25000"/>
            <a:t>0</a:t>
          </a:r>
          <a:r>
            <a:rPr lang="en-US" sz="1100" kern="1200"/>
            <a:t>, a</a:t>
          </a:r>
          <a:r>
            <a:rPr lang="en-US" sz="1100" kern="1200" baseline="-25000"/>
            <a:t>1, </a:t>
          </a:r>
          <a:r>
            <a:rPr lang="en-US" sz="1100" kern="1200"/>
            <a:t>… , a</a:t>
          </a:r>
          <a:r>
            <a:rPr lang="en-US" sz="1100" kern="1200" baseline="-25000"/>
            <a:t>k-1 </a:t>
          </a:r>
          <a:r>
            <a:rPr lang="en-US" sz="1100" kern="1200"/>
            <a:t>are coefficients &lt; p, p is large prime.</a:t>
          </a:r>
        </a:p>
      </dsp:txBody>
      <dsp:txXfrm>
        <a:off x="4279717" y="1131336"/>
        <a:ext cx="1929860" cy="8187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5B979-197B-4AB7-855C-6901B9AB0A5D}">
      <dsp:nvSpPr>
        <dsp:cNvPr id="0" name=""/>
        <dsp:cNvSpPr/>
      </dsp:nvSpPr>
      <dsp:spPr>
        <a:xfrm>
          <a:off x="0" y="2853"/>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7351D0-45C5-407F-95F5-4F4AAA8C796B}">
      <dsp:nvSpPr>
        <dsp:cNvPr id="0" name=""/>
        <dsp:cNvSpPr/>
      </dsp:nvSpPr>
      <dsp:spPr>
        <a:xfrm>
          <a:off x="0" y="2853"/>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lvl="0" algn="l" defTabSz="2044700">
            <a:lnSpc>
              <a:spcPct val="90000"/>
            </a:lnSpc>
            <a:spcBef>
              <a:spcPct val="0"/>
            </a:spcBef>
            <a:spcAft>
              <a:spcPct val="35000"/>
            </a:spcAft>
          </a:pPr>
          <a:r>
            <a:rPr lang="en-US" sz="4600" kern="1200"/>
            <a:t>Python</a:t>
          </a:r>
        </a:p>
      </dsp:txBody>
      <dsp:txXfrm>
        <a:off x="0" y="2853"/>
        <a:ext cx="7003777" cy="972983"/>
      </dsp:txXfrm>
    </dsp:sp>
    <dsp:sp modelId="{EC1207AE-EA82-4CD9-97E7-BE2621A51F94}">
      <dsp:nvSpPr>
        <dsp:cNvPr id="0" name=""/>
        <dsp:cNvSpPr/>
      </dsp:nvSpPr>
      <dsp:spPr>
        <a:xfrm>
          <a:off x="0" y="975836"/>
          <a:ext cx="7003777" cy="0"/>
        </a:xfrm>
        <a:prstGeom prst="line">
          <a:avLst/>
        </a:prstGeom>
        <a:solidFill>
          <a:schemeClr val="accent2">
            <a:hueOff val="-297796"/>
            <a:satOff val="258"/>
            <a:lumOff val="1177"/>
            <a:alphaOff val="0"/>
          </a:schemeClr>
        </a:solidFill>
        <a:ln w="12700" cap="flat" cmpd="sng" algn="ctr">
          <a:solidFill>
            <a:schemeClr val="accent2">
              <a:hueOff val="-297796"/>
              <a:satOff val="258"/>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B90C7F-4A74-43AF-ADA8-EB48C009EAA7}">
      <dsp:nvSpPr>
        <dsp:cNvPr id="0" name=""/>
        <dsp:cNvSpPr/>
      </dsp:nvSpPr>
      <dsp:spPr>
        <a:xfrm>
          <a:off x="0" y="975836"/>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lvl="0" algn="l" defTabSz="2044700">
            <a:lnSpc>
              <a:spcPct val="90000"/>
            </a:lnSpc>
            <a:spcBef>
              <a:spcPct val="0"/>
            </a:spcBef>
            <a:spcAft>
              <a:spcPct val="35000"/>
            </a:spcAft>
          </a:pPr>
          <a:r>
            <a:rPr lang="en-US" sz="4600" kern="1200"/>
            <a:t>Pillow</a:t>
          </a:r>
        </a:p>
      </dsp:txBody>
      <dsp:txXfrm>
        <a:off x="0" y="975836"/>
        <a:ext cx="7003777" cy="972983"/>
      </dsp:txXfrm>
    </dsp:sp>
    <dsp:sp modelId="{CC5F7313-B83C-46F5-A633-69891B4878B0}">
      <dsp:nvSpPr>
        <dsp:cNvPr id="0" name=""/>
        <dsp:cNvSpPr/>
      </dsp:nvSpPr>
      <dsp:spPr>
        <a:xfrm>
          <a:off x="0" y="1948819"/>
          <a:ext cx="7003777" cy="0"/>
        </a:xfrm>
        <a:prstGeom prst="line">
          <a:avLst/>
        </a:prstGeom>
        <a:solidFill>
          <a:schemeClr val="accent2">
            <a:hueOff val="-595592"/>
            <a:satOff val="516"/>
            <a:lumOff val="2353"/>
            <a:alphaOff val="0"/>
          </a:schemeClr>
        </a:solidFill>
        <a:ln w="12700" cap="flat" cmpd="sng" algn="ctr">
          <a:solidFill>
            <a:schemeClr val="accent2">
              <a:hueOff val="-595592"/>
              <a:satOff val="516"/>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35ABEA-057E-4C16-8822-3EF4C00B474B}">
      <dsp:nvSpPr>
        <dsp:cNvPr id="0" name=""/>
        <dsp:cNvSpPr/>
      </dsp:nvSpPr>
      <dsp:spPr>
        <a:xfrm>
          <a:off x="0" y="1948819"/>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lvl="0" algn="l" defTabSz="2044700">
            <a:lnSpc>
              <a:spcPct val="90000"/>
            </a:lnSpc>
            <a:spcBef>
              <a:spcPct val="0"/>
            </a:spcBef>
            <a:spcAft>
              <a:spcPct val="35000"/>
            </a:spcAft>
          </a:pPr>
          <a:r>
            <a:rPr lang="en-US" sz="4600" kern="1200"/>
            <a:t>Numpy</a:t>
          </a:r>
        </a:p>
      </dsp:txBody>
      <dsp:txXfrm>
        <a:off x="0" y="1948819"/>
        <a:ext cx="7003777" cy="972983"/>
      </dsp:txXfrm>
    </dsp:sp>
    <dsp:sp modelId="{4873127D-2726-45EA-8F32-61CDB9C03BE4}">
      <dsp:nvSpPr>
        <dsp:cNvPr id="0" name=""/>
        <dsp:cNvSpPr/>
      </dsp:nvSpPr>
      <dsp:spPr>
        <a:xfrm>
          <a:off x="0" y="2921802"/>
          <a:ext cx="7003777" cy="0"/>
        </a:xfrm>
        <a:prstGeom prst="line">
          <a:avLst/>
        </a:prstGeom>
        <a:solidFill>
          <a:schemeClr val="accent2">
            <a:hueOff val="-893388"/>
            <a:satOff val="774"/>
            <a:lumOff val="3530"/>
            <a:alphaOff val="0"/>
          </a:schemeClr>
        </a:solidFill>
        <a:ln w="12700" cap="flat" cmpd="sng" algn="ctr">
          <a:solidFill>
            <a:schemeClr val="accent2">
              <a:hueOff val="-893388"/>
              <a:satOff val="774"/>
              <a:lumOff val="3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472BC5-9454-44F3-8743-F95C517ED249}">
      <dsp:nvSpPr>
        <dsp:cNvPr id="0" name=""/>
        <dsp:cNvSpPr/>
      </dsp:nvSpPr>
      <dsp:spPr>
        <a:xfrm>
          <a:off x="0" y="2921802"/>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lvl="0" algn="l" defTabSz="2044700">
            <a:lnSpc>
              <a:spcPct val="90000"/>
            </a:lnSpc>
            <a:spcBef>
              <a:spcPct val="0"/>
            </a:spcBef>
            <a:spcAft>
              <a:spcPct val="35000"/>
            </a:spcAft>
          </a:pPr>
          <a:r>
            <a:rPr lang="en-US" sz="4600" kern="1200"/>
            <a:t>Visual studio code</a:t>
          </a:r>
        </a:p>
      </dsp:txBody>
      <dsp:txXfrm>
        <a:off x="0" y="2921802"/>
        <a:ext cx="7003777" cy="972983"/>
      </dsp:txXfrm>
    </dsp:sp>
    <dsp:sp modelId="{9B6ED62B-38C2-4EB0-85CA-13A6847DDAD6}">
      <dsp:nvSpPr>
        <dsp:cNvPr id="0" name=""/>
        <dsp:cNvSpPr/>
      </dsp:nvSpPr>
      <dsp:spPr>
        <a:xfrm>
          <a:off x="0" y="3894785"/>
          <a:ext cx="7003777" cy="0"/>
        </a:xfrm>
        <a:prstGeom prst="line">
          <a:avLst/>
        </a:prstGeom>
        <a:solidFill>
          <a:schemeClr val="accent2">
            <a:hueOff val="-1191185"/>
            <a:satOff val="1032"/>
            <a:lumOff val="4706"/>
            <a:alphaOff val="0"/>
          </a:schemeClr>
        </a:solidFill>
        <a:ln w="12700" cap="flat" cmpd="sng" algn="ctr">
          <a:solidFill>
            <a:schemeClr val="accent2">
              <a:hueOff val="-1191185"/>
              <a:satOff val="1032"/>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F908B-E690-4B0C-9B05-E0179D2B671B}">
      <dsp:nvSpPr>
        <dsp:cNvPr id="0" name=""/>
        <dsp:cNvSpPr/>
      </dsp:nvSpPr>
      <dsp:spPr>
        <a:xfrm>
          <a:off x="0" y="3894785"/>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lvl="0" algn="l" defTabSz="2044700">
            <a:lnSpc>
              <a:spcPct val="90000"/>
            </a:lnSpc>
            <a:spcBef>
              <a:spcPct val="0"/>
            </a:spcBef>
            <a:spcAft>
              <a:spcPct val="35000"/>
            </a:spcAft>
          </a:pPr>
          <a:r>
            <a:rPr lang="en-US" sz="4600" kern="1200"/>
            <a:t>Jupyter Notebook</a:t>
          </a:r>
        </a:p>
      </dsp:txBody>
      <dsp:txXfrm>
        <a:off x="0" y="3894785"/>
        <a:ext cx="7003777" cy="972983"/>
      </dsp:txXfrm>
    </dsp:sp>
    <dsp:sp modelId="{1168C258-C801-44E0-82D4-B3DF5922F82B}">
      <dsp:nvSpPr>
        <dsp:cNvPr id="0" name=""/>
        <dsp:cNvSpPr/>
      </dsp:nvSpPr>
      <dsp:spPr>
        <a:xfrm>
          <a:off x="0" y="4867768"/>
          <a:ext cx="7003777" cy="0"/>
        </a:xfrm>
        <a:prstGeom prst="line">
          <a:avLst/>
        </a:prstGeom>
        <a:solidFill>
          <a:schemeClr val="accent2">
            <a:hueOff val="-1488981"/>
            <a:satOff val="1290"/>
            <a:lumOff val="5883"/>
            <a:alphaOff val="0"/>
          </a:schemeClr>
        </a:solidFill>
        <a:ln w="12700" cap="flat" cmpd="sng" algn="ctr">
          <a:solidFill>
            <a:schemeClr val="accent2">
              <a:hueOff val="-1488981"/>
              <a:satOff val="129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57C67B-6D94-4E88-90C8-7DB04B11C66A}">
      <dsp:nvSpPr>
        <dsp:cNvPr id="0" name=""/>
        <dsp:cNvSpPr/>
      </dsp:nvSpPr>
      <dsp:spPr>
        <a:xfrm>
          <a:off x="0" y="4867768"/>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lvl="0" algn="l" defTabSz="2044700">
            <a:lnSpc>
              <a:spcPct val="90000"/>
            </a:lnSpc>
            <a:spcBef>
              <a:spcPct val="0"/>
            </a:spcBef>
            <a:spcAft>
              <a:spcPct val="35000"/>
            </a:spcAft>
          </a:pPr>
          <a:r>
            <a:rPr lang="en-US" sz="4600" kern="1200"/>
            <a:t>Django</a:t>
          </a:r>
        </a:p>
      </dsp:txBody>
      <dsp:txXfrm>
        <a:off x="0" y="4867768"/>
        <a:ext cx="7003777" cy="9729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4/9/2021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4/9/2021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4/9/2021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285391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4/9/2021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18737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4/9/2021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583329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4/9/2021</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099244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4/9/2021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939049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4/9/2021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79502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4/9/2021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6772450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4/9/2021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868676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4/9/2021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96818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4/9/2021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55717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4/9/2021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215046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xmlns=""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4/9/2021</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03966033"/>
      </p:ext>
    </p:extLst>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81" r:id="rId8"/>
    <p:sldLayoutId id="2147483778" r:id="rId9"/>
    <p:sldLayoutId id="2147483779" r:id="rId10"/>
    <p:sldLayoutId id="21474837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4.png"/><Relationship Id="rId7" Type="http://schemas.openxmlformats.org/officeDocument/2006/relationships/diagramColors" Target="../diagrams/colors5.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5.png"/><Relationship Id="rId7" Type="http://schemas.openxmlformats.org/officeDocument/2006/relationships/diagramColors" Target="../diagrams/colors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37FDDF72-DE39-4F99-A3C1-DD9D7815D7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2">
            <a:extLst>
              <a:ext uri="{FF2B5EF4-FFF2-40B4-BE49-F238E27FC236}">
                <a16:creationId xmlns:a16="http://schemas.microsoft.com/office/drawing/2014/main" id="{5E4ECE80-3AD1-450C-B62A-98788F1939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4">
            <a:extLst>
              <a:ext uri="{FF2B5EF4-FFF2-40B4-BE49-F238E27FC236}">
                <a16:creationId xmlns:a16="http://schemas.microsoft.com/office/drawing/2014/main" id="{C4056FD6-9767-4B1A-ACC2-9883F6A5B8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5">
            <a:extLst>
              <a:ext uri="{FF2B5EF4-FFF2-40B4-BE49-F238E27FC236}">
                <a16:creationId xmlns:a16="http://schemas.microsoft.com/office/drawing/2014/main" id="{BFA6B735-3EE8-4459-A74E-0CEE482061E4}"/>
              </a:ext>
            </a:extLst>
          </p:cNvPr>
          <p:cNvPicPr>
            <a:picLocks noChangeAspect="1"/>
          </p:cNvPicPr>
          <p:nvPr/>
        </p:nvPicPr>
        <p:blipFill rotWithShape="1">
          <a:blip r:embed="rId3">
            <a:alphaModFix amt="70000"/>
          </a:blip>
          <a:srcRect t="28234" r="6" b="15517"/>
          <a:stretch/>
        </p:blipFill>
        <p:spPr>
          <a:xfrm>
            <a:off x="114842" y="114831"/>
            <a:ext cx="12188932" cy="6856614"/>
          </a:xfrm>
          <a:prstGeom prst="rect">
            <a:avLst/>
          </a:prstGeom>
        </p:spPr>
      </p:pic>
      <p:sp>
        <p:nvSpPr>
          <p:cNvPr id="2" name="Title 1">
            <a:extLst>
              <a:ext uri="{FF2B5EF4-FFF2-40B4-BE49-F238E27FC236}">
                <a16:creationId xmlns:a16="http://schemas.microsoft.com/office/drawing/2014/main" id="{027994CD-B80A-491D-AB72-C00FDEA723FC}"/>
              </a:ext>
            </a:extLst>
          </p:cNvPr>
          <p:cNvSpPr>
            <a:spLocks noGrp="1"/>
          </p:cNvSpPr>
          <p:nvPr>
            <p:ph type="ctrTitle"/>
          </p:nvPr>
        </p:nvSpPr>
        <p:spPr>
          <a:xfrm>
            <a:off x="996275" y="786663"/>
            <a:ext cx="10284016" cy="1413087"/>
          </a:xfrm>
        </p:spPr>
        <p:txBody>
          <a:bodyPr anchor="b">
            <a:normAutofit fontScale="90000"/>
          </a:bodyPr>
          <a:lstStyle/>
          <a:p>
            <a:pPr algn="l"/>
            <a:r>
              <a:rPr lang="en-US" sz="5200">
                <a:solidFill>
                  <a:srgbClr val="FFFFFF"/>
                </a:solidFill>
                <a:cs typeface="Calibri Light"/>
              </a:rPr>
              <a:t>Visual Secret Sharing And Its Comparison with Caesar Cipher</a:t>
            </a:r>
            <a:endParaRPr lang="en-US"/>
          </a:p>
        </p:txBody>
      </p:sp>
      <p:sp>
        <p:nvSpPr>
          <p:cNvPr id="3" name="Subtitle 2">
            <a:extLst>
              <a:ext uri="{FF2B5EF4-FFF2-40B4-BE49-F238E27FC236}">
                <a16:creationId xmlns:a16="http://schemas.microsoft.com/office/drawing/2014/main" id="{C1850598-AA98-44D9-9EC8-8E3FA05C1A07}"/>
              </a:ext>
            </a:extLst>
          </p:cNvPr>
          <p:cNvSpPr>
            <a:spLocks noGrp="1"/>
          </p:cNvSpPr>
          <p:nvPr>
            <p:ph type="subTitle" idx="1"/>
          </p:nvPr>
        </p:nvSpPr>
        <p:spPr>
          <a:xfrm>
            <a:off x="540214" y="4330739"/>
            <a:ext cx="5094506" cy="2056617"/>
          </a:xfrm>
        </p:spPr>
        <p:txBody>
          <a:bodyPr vert="horz" lIns="91440" tIns="45720" rIns="91440" bIns="45720" rtlCol="0" anchor="t">
            <a:normAutofit/>
          </a:bodyPr>
          <a:lstStyle/>
          <a:p>
            <a:r>
              <a:rPr lang="en-US" sz="2200" b="1">
                <a:solidFill>
                  <a:srgbClr val="FFFFFF"/>
                </a:solidFill>
                <a:cs typeface="Calibri"/>
              </a:rPr>
              <a:t>Academia International College</a:t>
            </a:r>
          </a:p>
          <a:p>
            <a:r>
              <a:rPr lang="en-US" sz="2200">
                <a:solidFill>
                  <a:srgbClr val="FFFFFF"/>
                </a:solidFill>
                <a:cs typeface="Calibri"/>
              </a:rPr>
              <a:t>Tribhuvan University</a:t>
            </a:r>
          </a:p>
          <a:p>
            <a:r>
              <a:rPr lang="en-US" sz="2200">
                <a:solidFill>
                  <a:srgbClr val="FFFFFF"/>
                </a:solidFill>
                <a:cs typeface="Calibri"/>
              </a:rPr>
              <a:t>Institute of Science and Technology</a:t>
            </a:r>
          </a:p>
        </p:txBody>
      </p:sp>
      <p:sp>
        <p:nvSpPr>
          <p:cNvPr id="4" name="TextBox 3">
            <a:extLst>
              <a:ext uri="{FF2B5EF4-FFF2-40B4-BE49-F238E27FC236}">
                <a16:creationId xmlns:a16="http://schemas.microsoft.com/office/drawing/2014/main" id="{BA35D006-7D9B-4239-9FFB-7A17FD7989E2}"/>
              </a:ext>
            </a:extLst>
          </p:cNvPr>
          <p:cNvSpPr txBox="1"/>
          <p:nvPr/>
        </p:nvSpPr>
        <p:spPr>
          <a:xfrm>
            <a:off x="1160539" y="2436597"/>
            <a:ext cx="54914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800">
                <a:solidFill>
                  <a:schemeClr val="bg2"/>
                </a:solidFill>
                <a:cs typeface="Calibri"/>
              </a:rPr>
              <a:t>Final Year Project of BSC. CSIT</a:t>
            </a:r>
          </a:p>
        </p:txBody>
      </p:sp>
      <p:sp>
        <p:nvSpPr>
          <p:cNvPr id="5" name="TextBox 4">
            <a:extLst>
              <a:ext uri="{FF2B5EF4-FFF2-40B4-BE49-F238E27FC236}">
                <a16:creationId xmlns:a16="http://schemas.microsoft.com/office/drawing/2014/main" id="{D4FB9360-1592-47A7-96E7-8C6F8E82D73D}"/>
              </a:ext>
            </a:extLst>
          </p:cNvPr>
          <p:cNvSpPr txBox="1"/>
          <p:nvPr/>
        </p:nvSpPr>
        <p:spPr>
          <a:xfrm>
            <a:off x="7962441" y="4325641"/>
            <a:ext cx="3390378"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solidFill>
                  <a:schemeClr val="bg1"/>
                </a:solidFill>
              </a:rPr>
              <a:t>PROJECT BY:</a:t>
            </a:r>
            <a:endParaRPr lang="en-US">
              <a:solidFill>
                <a:schemeClr val="bg1"/>
              </a:solidFill>
              <a:cs typeface="Calibri"/>
            </a:endParaRPr>
          </a:p>
          <a:p>
            <a:pPr>
              <a:spcAft>
                <a:spcPts val="600"/>
              </a:spcAft>
            </a:pPr>
            <a:r>
              <a:rPr lang="en-US">
                <a:solidFill>
                  <a:schemeClr val="bg1"/>
                </a:solidFill>
                <a:cs typeface="Calibri"/>
              </a:rPr>
              <a:t>Sachin Maharjan (10836/73)</a:t>
            </a:r>
          </a:p>
          <a:p>
            <a:pPr>
              <a:spcAft>
                <a:spcPts val="600"/>
              </a:spcAft>
            </a:pPr>
            <a:r>
              <a:rPr lang="en-US">
                <a:solidFill>
                  <a:schemeClr val="bg1"/>
                </a:solidFill>
                <a:cs typeface="Calibri"/>
              </a:rPr>
              <a:t>Sujan Raj Tuladhar (10845/73)</a:t>
            </a:r>
          </a:p>
          <a:p>
            <a:pPr>
              <a:spcAft>
                <a:spcPts val="600"/>
              </a:spcAft>
            </a:pPr>
            <a:r>
              <a:rPr lang="en-US">
                <a:solidFill>
                  <a:schemeClr val="bg1"/>
                </a:solidFill>
                <a:cs typeface="Calibri"/>
              </a:rPr>
              <a:t>Nirmal Maharjan (10830/73)</a:t>
            </a:r>
          </a:p>
          <a:p>
            <a:pPr>
              <a:spcAft>
                <a:spcPts val="600"/>
              </a:spcAft>
            </a:pPr>
            <a:r>
              <a:rPr lang="en-US">
                <a:solidFill>
                  <a:schemeClr val="bg1"/>
                </a:solidFill>
                <a:cs typeface="Calibri"/>
              </a:rPr>
              <a:t>Nikhil Maharjan (10829/73)</a:t>
            </a:r>
          </a:p>
        </p:txBody>
      </p:sp>
      <p:sp>
        <p:nvSpPr>
          <p:cNvPr id="22" name="Slide Number Placeholder 21">
            <a:extLst>
              <a:ext uri="{FF2B5EF4-FFF2-40B4-BE49-F238E27FC236}">
                <a16:creationId xmlns:a16="http://schemas.microsoft.com/office/drawing/2014/main" id="{8D3B6194-98A0-4642-93FF-5CD06C9BC85C}"/>
              </a:ext>
            </a:extLst>
          </p:cNvPr>
          <p:cNvSpPr>
            <a:spLocks noGrp="1"/>
          </p:cNvSpPr>
          <p:nvPr>
            <p:ph type="sldNum" sz="quarter" idx="12"/>
          </p:nvPr>
        </p:nvSpPr>
        <p:spPr/>
        <p:txBody>
          <a:bodyPr/>
          <a:lstStyle/>
          <a:p>
            <a:fld id="{73B850FF-6169-4056-8077-06FFA93A5366}" type="slidenum">
              <a:rPr lang="en-US" smtClean="0"/>
              <a:pPr/>
              <a:t>1</a:t>
            </a:fld>
            <a:endParaRPr lang="en-US"/>
          </a:p>
        </p:txBody>
      </p:sp>
    </p:spTree>
    <p:extLst>
      <p:ext uri="{BB962C8B-B14F-4D97-AF65-F5344CB8AC3E}">
        <p14:creationId xmlns:p14="http://schemas.microsoft.com/office/powerpoint/2010/main" val="89400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D0FF-7500-4BCC-A7BD-FB6A3C641EC9}"/>
              </a:ext>
            </a:extLst>
          </p:cNvPr>
          <p:cNvSpPr>
            <a:spLocks noGrp="1"/>
          </p:cNvSpPr>
          <p:nvPr>
            <p:ph type="title"/>
          </p:nvPr>
        </p:nvSpPr>
        <p:spPr>
          <a:xfrm>
            <a:off x="879953" y="261376"/>
            <a:ext cx="10974887" cy="1158550"/>
          </a:xfrm>
        </p:spPr>
        <p:txBody>
          <a:bodyPr>
            <a:normAutofit fontScale="90000"/>
          </a:bodyPr>
          <a:lstStyle/>
          <a:p>
            <a:r>
              <a:rPr lang="en-US"/>
              <a:t>LaGrange Equation implementation on VSS</a:t>
            </a:r>
          </a:p>
        </p:txBody>
      </p:sp>
      <p:pic>
        <p:nvPicPr>
          <p:cNvPr id="5" name="Picture 5" descr="Chart, scatter chart&#10;&#10;Description automatically generated">
            <a:extLst>
              <a:ext uri="{FF2B5EF4-FFF2-40B4-BE49-F238E27FC236}">
                <a16:creationId xmlns:a16="http://schemas.microsoft.com/office/drawing/2014/main" id="{6AB413EF-B64E-4B87-BE59-19BCA7D4D07A}"/>
              </a:ext>
            </a:extLst>
          </p:cNvPr>
          <p:cNvPicPr>
            <a:picLocks noGrp="1" noChangeAspect="1"/>
          </p:cNvPicPr>
          <p:nvPr>
            <p:ph idx="1"/>
          </p:nvPr>
        </p:nvPicPr>
        <p:blipFill>
          <a:blip r:embed="rId2"/>
          <a:stretch>
            <a:fillRect/>
          </a:stretch>
        </p:blipFill>
        <p:spPr>
          <a:xfrm>
            <a:off x="1159178" y="1618718"/>
            <a:ext cx="8339205" cy="1255996"/>
          </a:xfrm>
        </p:spPr>
      </p:pic>
      <p:sp>
        <p:nvSpPr>
          <p:cNvPr id="4" name="Slide Number Placeholder 3">
            <a:extLst>
              <a:ext uri="{FF2B5EF4-FFF2-40B4-BE49-F238E27FC236}">
                <a16:creationId xmlns:a16="http://schemas.microsoft.com/office/drawing/2014/main" id="{EAD5146C-FC19-4122-81F3-938E4D5A8AFD}"/>
              </a:ext>
            </a:extLst>
          </p:cNvPr>
          <p:cNvSpPr>
            <a:spLocks noGrp="1"/>
          </p:cNvSpPr>
          <p:nvPr>
            <p:ph type="sldNum" sz="quarter" idx="12"/>
          </p:nvPr>
        </p:nvSpPr>
        <p:spPr/>
        <p:txBody>
          <a:bodyPr/>
          <a:lstStyle/>
          <a:p>
            <a:fld id="{73B850FF-6169-4056-8077-06FFA93A5366}" type="slidenum">
              <a:rPr lang="en-US" sz="1800" smtClean="0"/>
              <a:t>10</a:t>
            </a:fld>
            <a:endParaRPr lang="en-US" sz="1800" dirty="0"/>
          </a:p>
        </p:txBody>
      </p:sp>
      <p:pic>
        <p:nvPicPr>
          <p:cNvPr id="6" name="Picture 6" descr="Chart, line chart&#10;&#10;Description automatically generated">
            <a:extLst>
              <a:ext uri="{FF2B5EF4-FFF2-40B4-BE49-F238E27FC236}">
                <a16:creationId xmlns:a16="http://schemas.microsoft.com/office/drawing/2014/main" id="{999FC8E9-CA67-4C6B-B453-B3152AD705A5}"/>
              </a:ext>
            </a:extLst>
          </p:cNvPr>
          <p:cNvPicPr>
            <a:picLocks noChangeAspect="1"/>
          </p:cNvPicPr>
          <p:nvPr/>
        </p:nvPicPr>
        <p:blipFill>
          <a:blip r:embed="rId3"/>
          <a:stretch>
            <a:fillRect/>
          </a:stretch>
        </p:blipFill>
        <p:spPr>
          <a:xfrm>
            <a:off x="1112728" y="2990777"/>
            <a:ext cx="8348599" cy="3809626"/>
          </a:xfrm>
          <a:prstGeom prst="rect">
            <a:avLst/>
          </a:prstGeom>
        </p:spPr>
      </p:pic>
    </p:spTree>
    <p:extLst>
      <p:ext uri="{BB962C8B-B14F-4D97-AF65-F5344CB8AC3E}">
        <p14:creationId xmlns:p14="http://schemas.microsoft.com/office/powerpoint/2010/main" val="380469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1D338F9D-52DC-4E55-AE15-E7E2F5EA2045}"/>
              </a:ext>
            </a:extLst>
          </p:cNvPr>
          <p:cNvSpPr>
            <a:spLocks noGrp="1"/>
          </p:cNvSpPr>
          <p:nvPr>
            <p:ph type="title"/>
          </p:nvPr>
        </p:nvSpPr>
        <p:spPr>
          <a:xfrm>
            <a:off x="1370557" y="559813"/>
            <a:ext cx="9815790" cy="1048708"/>
          </a:xfrm>
        </p:spPr>
        <p:txBody>
          <a:bodyPr anchor="t">
            <a:normAutofit/>
          </a:bodyPr>
          <a:lstStyle/>
          <a:p>
            <a:r>
              <a:rPr lang="en-US">
                <a:solidFill>
                  <a:schemeClr val="tx2"/>
                </a:solidFill>
              </a:rPr>
              <a:t>Caesar Cipher</a:t>
            </a: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BAF781BF-D0C1-4CE6-9673-3A68820813A0}"/>
              </a:ext>
            </a:extLst>
          </p:cNvPr>
          <p:cNvSpPr>
            <a:spLocks noGrp="1"/>
          </p:cNvSpPr>
          <p:nvPr>
            <p:ph idx="1"/>
          </p:nvPr>
        </p:nvSpPr>
        <p:spPr>
          <a:xfrm>
            <a:off x="1405876" y="1818549"/>
            <a:ext cx="8180772" cy="3041936"/>
          </a:xfrm>
        </p:spPr>
        <p:txBody>
          <a:bodyPr vert="horz" lIns="91440" tIns="45720" rIns="91440" bIns="45720" rtlCol="0" anchor="ctr">
            <a:normAutofit/>
          </a:bodyPr>
          <a:lstStyle/>
          <a:p>
            <a:r>
              <a:rPr lang="en-US" sz="1800">
                <a:solidFill>
                  <a:schemeClr val="tx2"/>
                </a:solidFill>
              </a:rPr>
              <a:t>Earliest and simplest method of encryption technique</a:t>
            </a:r>
          </a:p>
          <a:p>
            <a:r>
              <a:rPr lang="en-US" sz="1800">
                <a:solidFill>
                  <a:schemeClr val="tx2"/>
                </a:solidFill>
              </a:rPr>
              <a:t>Its' simply a type of substitution cipher</a:t>
            </a:r>
          </a:p>
          <a:p>
            <a:r>
              <a:rPr lang="en-US" sz="1800">
                <a:solidFill>
                  <a:schemeClr val="tx2"/>
                </a:solidFill>
              </a:rPr>
              <a:t>Each letter of a given text is replaced by a letter with some fixed number of position down the alphabet.</a:t>
            </a:r>
          </a:p>
          <a:p>
            <a:endParaRPr lang="en-US" sz="1800">
              <a:solidFill>
                <a:schemeClr val="tx2"/>
              </a:solidFill>
            </a:endParaRPr>
          </a:p>
        </p:txBody>
      </p:sp>
      <p:sp>
        <p:nvSpPr>
          <p:cNvPr id="4" name="Slide Number Placeholder 3">
            <a:extLst>
              <a:ext uri="{FF2B5EF4-FFF2-40B4-BE49-F238E27FC236}">
                <a16:creationId xmlns:a16="http://schemas.microsoft.com/office/drawing/2014/main" id="{787F428A-925D-419E-B080-564F5B78DF9D}"/>
              </a:ext>
            </a:extLst>
          </p:cNvPr>
          <p:cNvSpPr>
            <a:spLocks noGrp="1"/>
          </p:cNvSpPr>
          <p:nvPr>
            <p:ph type="sldNum" sz="quarter" idx="12"/>
          </p:nvPr>
        </p:nvSpPr>
        <p:spPr>
          <a:xfrm>
            <a:off x="8610600" y="6324600"/>
            <a:ext cx="2743200" cy="365125"/>
          </a:xfrm>
        </p:spPr>
        <p:txBody>
          <a:bodyPr>
            <a:noAutofit/>
          </a:bodyPr>
          <a:lstStyle/>
          <a:p>
            <a:pPr>
              <a:spcAft>
                <a:spcPts val="600"/>
              </a:spcAft>
            </a:pPr>
            <a:fld id="{73B850FF-6169-4056-8077-06FFA93A5366}" type="slidenum">
              <a:rPr lang="en-US" sz="1800">
                <a:solidFill>
                  <a:schemeClr val="tx1">
                    <a:alpha val="60000"/>
                  </a:schemeClr>
                </a:solidFill>
              </a:rPr>
              <a:pPr>
                <a:spcAft>
                  <a:spcPts val="600"/>
                </a:spcAft>
              </a:pPr>
              <a:t>11</a:t>
            </a:fld>
            <a:endParaRPr lang="en-US" sz="1800" dirty="0">
              <a:solidFill>
                <a:schemeClr val="tx1">
                  <a:alpha val="60000"/>
                </a:schemeClr>
              </a:solidFill>
            </a:endParaRPr>
          </a:p>
        </p:txBody>
      </p:sp>
      <p:pic>
        <p:nvPicPr>
          <p:cNvPr id="5" name="Picture 5">
            <a:extLst>
              <a:ext uri="{FF2B5EF4-FFF2-40B4-BE49-F238E27FC236}">
                <a16:creationId xmlns:a16="http://schemas.microsoft.com/office/drawing/2014/main" id="{9C0F6A71-BF15-432D-B73E-DC59864DF5D9}"/>
              </a:ext>
            </a:extLst>
          </p:cNvPr>
          <p:cNvPicPr>
            <a:picLocks noChangeAspect="1"/>
          </p:cNvPicPr>
          <p:nvPr/>
        </p:nvPicPr>
        <p:blipFill>
          <a:blip r:embed="rId4"/>
          <a:stretch>
            <a:fillRect/>
          </a:stretch>
        </p:blipFill>
        <p:spPr>
          <a:xfrm>
            <a:off x="1743989" y="4237451"/>
            <a:ext cx="1104900" cy="2057400"/>
          </a:xfrm>
          <a:prstGeom prst="rect">
            <a:avLst/>
          </a:prstGeom>
        </p:spPr>
      </p:pic>
      <p:pic>
        <p:nvPicPr>
          <p:cNvPr id="6" name="Picture 6" descr="Text, application&#10;&#10;Description automatically generated">
            <a:extLst>
              <a:ext uri="{FF2B5EF4-FFF2-40B4-BE49-F238E27FC236}">
                <a16:creationId xmlns:a16="http://schemas.microsoft.com/office/drawing/2014/main" id="{D13ED74B-0DF0-4EC8-8CDC-110C8F0A1222}"/>
              </a:ext>
            </a:extLst>
          </p:cNvPr>
          <p:cNvPicPr>
            <a:picLocks noChangeAspect="1"/>
          </p:cNvPicPr>
          <p:nvPr/>
        </p:nvPicPr>
        <p:blipFill>
          <a:blip r:embed="rId5"/>
          <a:stretch>
            <a:fillRect/>
          </a:stretch>
        </p:blipFill>
        <p:spPr>
          <a:xfrm>
            <a:off x="6091825" y="4331462"/>
            <a:ext cx="3630460" cy="1900693"/>
          </a:xfrm>
          <a:prstGeom prst="rect">
            <a:avLst/>
          </a:prstGeom>
        </p:spPr>
      </p:pic>
    </p:spTree>
    <p:extLst>
      <p:ext uri="{BB962C8B-B14F-4D97-AF65-F5344CB8AC3E}">
        <p14:creationId xmlns:p14="http://schemas.microsoft.com/office/powerpoint/2010/main" val="420386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1DAB-A96B-4982-A311-101185ECA74E}"/>
              </a:ext>
            </a:extLst>
          </p:cNvPr>
          <p:cNvSpPr>
            <a:spLocks noGrp="1"/>
          </p:cNvSpPr>
          <p:nvPr>
            <p:ph type="title"/>
          </p:nvPr>
        </p:nvSpPr>
        <p:spPr/>
        <p:txBody>
          <a:bodyPr>
            <a:normAutofit/>
          </a:bodyPr>
          <a:lstStyle/>
          <a:p>
            <a:r>
              <a:rPr lang="en-US"/>
              <a:t>Existing Algorithm on Visual Secret</a:t>
            </a:r>
          </a:p>
        </p:txBody>
      </p:sp>
      <p:sp>
        <p:nvSpPr>
          <p:cNvPr id="3" name="Content Placeholder 2">
            <a:extLst>
              <a:ext uri="{FF2B5EF4-FFF2-40B4-BE49-F238E27FC236}">
                <a16:creationId xmlns:a16="http://schemas.microsoft.com/office/drawing/2014/main" id="{1AC406EB-7F2F-4CE4-80BB-349D56747348}"/>
              </a:ext>
            </a:extLst>
          </p:cNvPr>
          <p:cNvSpPr>
            <a:spLocks noGrp="1"/>
          </p:cNvSpPr>
          <p:nvPr>
            <p:ph idx="1"/>
          </p:nvPr>
        </p:nvSpPr>
        <p:spPr/>
        <p:txBody>
          <a:bodyPr vert="horz" lIns="91440" tIns="45720" rIns="91440" bIns="45720" rtlCol="0" anchor="t">
            <a:normAutofit/>
          </a:bodyPr>
          <a:lstStyle/>
          <a:p>
            <a:r>
              <a:rPr lang="en-US" dirty="0"/>
              <a:t>2 out of 2 </a:t>
            </a:r>
            <a:r>
              <a:rPr lang="en-US" dirty="0" smtClean="0"/>
              <a:t>scheme</a:t>
            </a:r>
          </a:p>
          <a:p>
            <a:r>
              <a:rPr lang="en-US" dirty="0" smtClean="0"/>
              <a:t>2 </a:t>
            </a:r>
            <a:r>
              <a:rPr lang="en-US" dirty="0"/>
              <a:t>by 2 block same for color image</a:t>
            </a:r>
          </a:p>
          <a:p>
            <a:r>
              <a:rPr lang="en-US" dirty="0"/>
              <a:t>Rotation Scheme</a:t>
            </a:r>
          </a:p>
          <a:p>
            <a:r>
              <a:rPr lang="en-US" dirty="0"/>
              <a:t>RGB Shuffling</a:t>
            </a:r>
          </a:p>
        </p:txBody>
      </p:sp>
      <p:sp>
        <p:nvSpPr>
          <p:cNvPr id="4" name="Slide Number Placeholder 3">
            <a:extLst>
              <a:ext uri="{FF2B5EF4-FFF2-40B4-BE49-F238E27FC236}">
                <a16:creationId xmlns:a16="http://schemas.microsoft.com/office/drawing/2014/main" id="{B6EABB68-69C5-40E0-B49A-163CD967F877}"/>
              </a:ext>
            </a:extLst>
          </p:cNvPr>
          <p:cNvSpPr>
            <a:spLocks noGrp="1"/>
          </p:cNvSpPr>
          <p:nvPr>
            <p:ph type="sldNum" sz="quarter" idx="12"/>
          </p:nvPr>
        </p:nvSpPr>
        <p:spPr/>
        <p:txBody>
          <a:bodyPr/>
          <a:lstStyle/>
          <a:p>
            <a:fld id="{73B850FF-6169-4056-8077-06FFA93A5366}" type="slidenum">
              <a:rPr lang="en-US" smtClean="0"/>
              <a:t>12</a:t>
            </a:fld>
            <a:endParaRPr lang="en-US"/>
          </a:p>
        </p:txBody>
      </p:sp>
    </p:spTree>
    <p:extLst>
      <p:ext uri="{BB962C8B-B14F-4D97-AF65-F5344CB8AC3E}">
        <p14:creationId xmlns:p14="http://schemas.microsoft.com/office/powerpoint/2010/main" val="3658728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13">
            <a:extLst>
              <a:ext uri="{FF2B5EF4-FFF2-40B4-BE49-F238E27FC236}">
                <a16:creationId xmlns:a16="http://schemas.microsoft.com/office/drawing/2014/main" id="{A72D06A1-BA08-4820-BBC8-B24DDB32A3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757FCA3-40B9-4F32-837B-010AD0B9A0B3}"/>
              </a:ext>
            </a:extLst>
          </p:cNvPr>
          <p:cNvSpPr>
            <a:spLocks noGrp="1"/>
          </p:cNvSpPr>
          <p:nvPr>
            <p:ph type="title"/>
          </p:nvPr>
        </p:nvSpPr>
        <p:spPr>
          <a:xfrm>
            <a:off x="838201" y="559813"/>
            <a:ext cx="10348146" cy="1283471"/>
          </a:xfrm>
        </p:spPr>
        <p:txBody>
          <a:bodyPr anchor="t">
            <a:normAutofit/>
          </a:bodyPr>
          <a:lstStyle/>
          <a:p>
            <a:r>
              <a:rPr lang="en-US">
                <a:solidFill>
                  <a:schemeClr val="tx2"/>
                </a:solidFill>
              </a:rPr>
              <a:t>Problem Statement</a:t>
            </a:r>
          </a:p>
        </p:txBody>
      </p:sp>
      <p:pic>
        <p:nvPicPr>
          <p:cNvPr id="25" name="Picture 15">
            <a:extLst>
              <a:ext uri="{FF2B5EF4-FFF2-40B4-BE49-F238E27FC236}">
                <a16:creationId xmlns:a16="http://schemas.microsoft.com/office/drawing/2014/main" id="{1295E665-0408-4072-94B3-49BA5ACBCBD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sp>
        <p:nvSpPr>
          <p:cNvPr id="4" name="Slide Number Placeholder 3">
            <a:extLst>
              <a:ext uri="{FF2B5EF4-FFF2-40B4-BE49-F238E27FC236}">
                <a16:creationId xmlns:a16="http://schemas.microsoft.com/office/drawing/2014/main" id="{D75DCAA6-2EDF-4211-AA1E-0B68DC7B67CE}"/>
              </a:ext>
            </a:extLst>
          </p:cNvPr>
          <p:cNvSpPr>
            <a:spLocks noGrp="1"/>
          </p:cNvSpPr>
          <p:nvPr>
            <p:ph type="sldNum" sz="quarter" idx="12"/>
          </p:nvPr>
        </p:nvSpPr>
        <p:spPr>
          <a:xfrm>
            <a:off x="8610600" y="6324600"/>
            <a:ext cx="2743200" cy="365125"/>
          </a:xfrm>
        </p:spPr>
        <p:txBody>
          <a:bodyPr>
            <a:normAutofit lnSpcReduction="10000"/>
          </a:bodyPr>
          <a:lstStyle/>
          <a:p>
            <a:pPr>
              <a:spcAft>
                <a:spcPts val="600"/>
              </a:spcAft>
            </a:pPr>
            <a:fld id="{73B850FF-6169-4056-8077-06FFA93A5366}" type="slidenum">
              <a:rPr lang="en-US" sz="1800">
                <a:solidFill>
                  <a:schemeClr val="tx1">
                    <a:alpha val="60000"/>
                  </a:schemeClr>
                </a:solidFill>
              </a:rPr>
              <a:pPr>
                <a:spcAft>
                  <a:spcPts val="600"/>
                </a:spcAft>
              </a:pPr>
              <a:t>13</a:t>
            </a:fld>
            <a:endParaRPr lang="en-US" sz="1800" dirty="0">
              <a:solidFill>
                <a:schemeClr val="tx1">
                  <a:alpha val="60000"/>
                </a:schemeClr>
              </a:solidFill>
            </a:endParaRPr>
          </a:p>
        </p:txBody>
      </p:sp>
      <p:graphicFrame>
        <p:nvGraphicFramePr>
          <p:cNvPr id="26" name="Content Placeholder 2">
            <a:extLst>
              <a:ext uri="{FF2B5EF4-FFF2-40B4-BE49-F238E27FC236}">
                <a16:creationId xmlns:a16="http://schemas.microsoft.com/office/drawing/2014/main" id="{92F77048-21E9-466D-9B71-4D77FCF9B8FC}"/>
              </a:ext>
            </a:extLst>
          </p:cNvPr>
          <p:cNvGraphicFramePr>
            <a:graphicFrameLocks noGrp="1"/>
          </p:cNvGraphicFramePr>
          <p:nvPr>
            <p:ph idx="1"/>
            <p:extLst>
              <p:ext uri="{D42A27DB-BD31-4B8C-83A1-F6EECF244321}">
                <p14:modId xmlns:p14="http://schemas.microsoft.com/office/powerpoint/2010/main" val="342589108"/>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93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80B1-84C8-4CE8-9435-D5324C064315}"/>
              </a:ext>
            </a:extLst>
          </p:cNvPr>
          <p:cNvSpPr>
            <a:spLocks noGrp="1"/>
          </p:cNvSpPr>
          <p:nvPr>
            <p:ph type="title"/>
          </p:nvPr>
        </p:nvSpPr>
        <p:spPr/>
        <p:txBody>
          <a:bodyPr/>
          <a:lstStyle/>
          <a:p>
            <a:r>
              <a:rPr lang="en-US" dirty="0"/>
              <a:t>Objectives of project</a:t>
            </a:r>
          </a:p>
        </p:txBody>
      </p:sp>
      <p:sp>
        <p:nvSpPr>
          <p:cNvPr id="3" name="Content Placeholder 2">
            <a:extLst>
              <a:ext uri="{FF2B5EF4-FFF2-40B4-BE49-F238E27FC236}">
                <a16:creationId xmlns:a16="http://schemas.microsoft.com/office/drawing/2014/main" id="{8FAC826C-3004-4D28-A7C5-58467EB365AB}"/>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ea typeface="+mn-lt"/>
                <a:cs typeface="+mn-lt"/>
              </a:rPr>
              <a:t>To understand how the share construction and secrete image reconstruction happens in the Naor Shamir's visual cryptographic scheme.</a:t>
            </a:r>
            <a:endParaRPr lang="en-US" dirty="0"/>
          </a:p>
          <a:p>
            <a:pPr marL="514350" indent="-514350">
              <a:buAutoNum type="arabicPeriod"/>
            </a:pPr>
            <a:r>
              <a:rPr lang="en-US" dirty="0">
                <a:ea typeface="+mn-lt"/>
                <a:cs typeface="+mn-lt"/>
              </a:rPr>
              <a:t>To implement the visual secret sharing scheme by using Naor Shamir's scheme and study the performances.</a:t>
            </a:r>
            <a:endParaRPr lang="en-US" dirty="0"/>
          </a:p>
          <a:p>
            <a:pPr marL="514350" indent="-514350">
              <a:buAutoNum type="arabicPeriod"/>
            </a:pPr>
            <a:r>
              <a:rPr lang="en-US" dirty="0">
                <a:ea typeface="+mn-lt"/>
                <a:cs typeface="+mn-lt"/>
              </a:rPr>
              <a:t>To compare Adi Shamir’s Visual Secret Sharing algorithm and Caeser Cipher Algorithm and provide conclusion based on result obtained.</a:t>
            </a:r>
            <a:endParaRPr lang="en-US" dirty="0"/>
          </a:p>
          <a:p>
            <a:endParaRPr lang="en-US" dirty="0"/>
          </a:p>
        </p:txBody>
      </p:sp>
      <p:sp>
        <p:nvSpPr>
          <p:cNvPr id="4" name="Slide Number Placeholder 3">
            <a:extLst>
              <a:ext uri="{FF2B5EF4-FFF2-40B4-BE49-F238E27FC236}">
                <a16:creationId xmlns:a16="http://schemas.microsoft.com/office/drawing/2014/main" id="{70EB967D-EB0A-4A85-A77A-ED0152558953}"/>
              </a:ext>
            </a:extLst>
          </p:cNvPr>
          <p:cNvSpPr>
            <a:spLocks noGrp="1"/>
          </p:cNvSpPr>
          <p:nvPr>
            <p:ph type="sldNum" sz="quarter" idx="12"/>
          </p:nvPr>
        </p:nvSpPr>
        <p:spPr/>
        <p:txBody>
          <a:bodyPr/>
          <a:lstStyle/>
          <a:p>
            <a:fld id="{73B850FF-6169-4056-8077-06FFA93A5366}" type="slidenum">
              <a:rPr lang="en-US" sz="1800" smtClean="0"/>
              <a:t>14</a:t>
            </a:fld>
            <a:endParaRPr lang="en-US" sz="1800" dirty="0"/>
          </a:p>
        </p:txBody>
      </p:sp>
    </p:spTree>
    <p:extLst>
      <p:ext uri="{BB962C8B-B14F-4D97-AF65-F5344CB8AC3E}">
        <p14:creationId xmlns:p14="http://schemas.microsoft.com/office/powerpoint/2010/main" val="115629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4">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46">
            <a:extLst>
              <a:ext uri="{FF2B5EF4-FFF2-40B4-BE49-F238E27FC236}">
                <a16:creationId xmlns:a16="http://schemas.microsoft.com/office/drawing/2014/main" id="{FBC8BBE5-981E-4B0B-9654-32B5668BFF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4" name="Rectangle 48">
            <a:extLst>
              <a:ext uri="{FF2B5EF4-FFF2-40B4-BE49-F238E27FC236}">
                <a16:creationId xmlns:a16="http://schemas.microsoft.com/office/drawing/2014/main" id="{3B6A4C79-62F0-4DFD-A156-0F1AB7D268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50">
            <a:extLst>
              <a:ext uri="{FF2B5EF4-FFF2-40B4-BE49-F238E27FC236}">
                <a16:creationId xmlns:a16="http://schemas.microsoft.com/office/drawing/2014/main" id="{7F7FF257-5D01-4829-AD0B-B2D6076B34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CE1E7-0072-4051-A10F-0BAD75F954D2}"/>
              </a:ext>
            </a:extLst>
          </p:cNvPr>
          <p:cNvSpPr>
            <a:spLocks noGrp="1"/>
          </p:cNvSpPr>
          <p:nvPr>
            <p:ph type="title"/>
          </p:nvPr>
        </p:nvSpPr>
        <p:spPr>
          <a:xfrm>
            <a:off x="1143000" y="1066800"/>
            <a:ext cx="5410200" cy="1997075"/>
          </a:xfrm>
        </p:spPr>
        <p:txBody>
          <a:bodyPr>
            <a:normAutofit/>
          </a:bodyPr>
          <a:lstStyle/>
          <a:p>
            <a:r>
              <a:rPr lang="en-US" sz="3600">
                <a:solidFill>
                  <a:schemeClr val="tx2"/>
                </a:solidFill>
              </a:rPr>
              <a:t>System Design</a:t>
            </a:r>
          </a:p>
        </p:txBody>
      </p:sp>
      <p:pic>
        <p:nvPicPr>
          <p:cNvPr id="40" name="Picture 40" descr="Diagram&#10;&#10;Description automatically generated">
            <a:extLst>
              <a:ext uri="{FF2B5EF4-FFF2-40B4-BE49-F238E27FC236}">
                <a16:creationId xmlns:a16="http://schemas.microsoft.com/office/drawing/2014/main" id="{69AF6D13-E99F-4F3B-873E-92E1F1B75913}"/>
              </a:ext>
            </a:extLst>
          </p:cNvPr>
          <p:cNvPicPr>
            <a:picLocks noChangeAspect="1"/>
          </p:cNvPicPr>
          <p:nvPr/>
        </p:nvPicPr>
        <p:blipFill>
          <a:blip r:embed="rId3"/>
          <a:stretch>
            <a:fillRect/>
          </a:stretch>
        </p:blipFill>
        <p:spPr>
          <a:xfrm>
            <a:off x="7810097" y="1066800"/>
            <a:ext cx="2610231" cy="4724400"/>
          </a:xfrm>
          <a:prstGeom prst="rect">
            <a:avLst/>
          </a:prstGeom>
        </p:spPr>
      </p:pic>
      <p:sp>
        <p:nvSpPr>
          <p:cNvPr id="4" name="Slide Number Placeholder 3">
            <a:extLst>
              <a:ext uri="{FF2B5EF4-FFF2-40B4-BE49-F238E27FC236}">
                <a16:creationId xmlns:a16="http://schemas.microsoft.com/office/drawing/2014/main" id="{72AD0F9E-662F-4703-AAF0-430FDC315673}"/>
              </a:ext>
            </a:extLst>
          </p:cNvPr>
          <p:cNvSpPr>
            <a:spLocks noGrp="1"/>
          </p:cNvSpPr>
          <p:nvPr>
            <p:ph type="sldNum" sz="quarter" idx="12"/>
          </p:nvPr>
        </p:nvSpPr>
        <p:spPr>
          <a:xfrm>
            <a:off x="8610600" y="6324600"/>
            <a:ext cx="2743200" cy="365125"/>
          </a:xfrm>
        </p:spPr>
        <p:txBody>
          <a:bodyPr>
            <a:noAutofit/>
          </a:bodyPr>
          <a:lstStyle/>
          <a:p>
            <a:pPr>
              <a:spcAft>
                <a:spcPts val="600"/>
              </a:spcAft>
            </a:pPr>
            <a:fld id="{73B850FF-6169-4056-8077-06FFA93A5366}" type="slidenum">
              <a:rPr lang="en-US" sz="1800" dirty="0">
                <a:solidFill>
                  <a:srgbClr val="FFFFFF"/>
                </a:solidFill>
              </a:rPr>
              <a:pPr>
                <a:spcAft>
                  <a:spcPts val="600"/>
                </a:spcAft>
              </a:pPr>
              <a:t>15</a:t>
            </a:fld>
            <a:endParaRPr lang="en-US" sz="1800" dirty="0">
              <a:solidFill>
                <a:srgbClr val="FFFFFF"/>
              </a:solidFill>
            </a:endParaRPr>
          </a:p>
        </p:txBody>
      </p:sp>
      <p:graphicFrame>
        <p:nvGraphicFramePr>
          <p:cNvPr id="24" name="Content Placeholder 2">
            <a:extLst>
              <a:ext uri="{FF2B5EF4-FFF2-40B4-BE49-F238E27FC236}">
                <a16:creationId xmlns:a16="http://schemas.microsoft.com/office/drawing/2014/main" id="{502428EC-D3A3-4C19-9B3C-B4BA1268DF69}"/>
              </a:ext>
            </a:extLst>
          </p:cNvPr>
          <p:cNvGraphicFramePr>
            <a:graphicFrameLocks noGrp="1"/>
          </p:cNvGraphicFramePr>
          <p:nvPr>
            <p:ph idx="1"/>
            <p:extLst>
              <p:ext uri="{D42A27DB-BD31-4B8C-83A1-F6EECF244321}">
                <p14:modId xmlns:p14="http://schemas.microsoft.com/office/powerpoint/2010/main" val="3318649038"/>
              </p:ext>
            </p:extLst>
          </p:nvPr>
        </p:nvGraphicFramePr>
        <p:xfrm>
          <a:off x="1143000" y="2709798"/>
          <a:ext cx="6234830" cy="30814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21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FB2F27-3F7D-440E-A905-86607A926A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F678C14-A033-4139-BCA9-8382B03964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18CBEC9D-9F9B-4383-B986-DE5B184A9A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EE865B3F-0092-4C54-95FF-3576EDF2D15F}"/>
              </a:ext>
            </a:extLst>
          </p:cNvPr>
          <p:cNvSpPr>
            <a:spLocks noGrp="1"/>
          </p:cNvSpPr>
          <p:nvPr>
            <p:ph type="title"/>
          </p:nvPr>
        </p:nvSpPr>
        <p:spPr>
          <a:xfrm>
            <a:off x="838200" y="461339"/>
            <a:ext cx="4648200" cy="2831136"/>
          </a:xfrm>
        </p:spPr>
        <p:txBody>
          <a:bodyPr>
            <a:normAutofit/>
          </a:bodyPr>
          <a:lstStyle/>
          <a:p>
            <a:r>
              <a:rPr lang="en-US" dirty="0">
                <a:solidFill>
                  <a:schemeClr val="tx2"/>
                </a:solidFill>
              </a:rPr>
              <a:t>System Design (Cont...)</a:t>
            </a:r>
          </a:p>
        </p:txBody>
      </p:sp>
      <p:sp>
        <p:nvSpPr>
          <p:cNvPr id="3" name="Content Placeholder 2">
            <a:extLst>
              <a:ext uri="{FF2B5EF4-FFF2-40B4-BE49-F238E27FC236}">
                <a16:creationId xmlns:a16="http://schemas.microsoft.com/office/drawing/2014/main" id="{CD34D02F-50FF-4AD4-830F-4F4E13F6C33E}"/>
              </a:ext>
            </a:extLst>
          </p:cNvPr>
          <p:cNvSpPr>
            <a:spLocks noGrp="1"/>
          </p:cNvSpPr>
          <p:nvPr>
            <p:ph idx="1"/>
          </p:nvPr>
        </p:nvSpPr>
        <p:spPr>
          <a:xfrm>
            <a:off x="838200" y="3429000"/>
            <a:ext cx="4647901" cy="2585613"/>
          </a:xfrm>
        </p:spPr>
        <p:txBody>
          <a:bodyPr>
            <a:normAutofit/>
          </a:bodyPr>
          <a:lstStyle/>
          <a:p>
            <a:r>
              <a:rPr lang="en-US" sz="1800" dirty="0">
                <a:solidFill>
                  <a:schemeClr val="tx2"/>
                </a:solidFill>
              </a:rPr>
              <a:t>Apply LaGrange's interpolation with minimum required threshold shares as:</a:t>
            </a:r>
          </a:p>
          <a:p>
            <a:endParaRPr lang="en-US" sz="1800" dirty="0">
              <a:solidFill>
                <a:schemeClr val="tx2"/>
              </a:solidFill>
            </a:endParaRPr>
          </a:p>
          <a:p>
            <a:r>
              <a:rPr lang="en-US" sz="1800" dirty="0">
                <a:solidFill>
                  <a:schemeClr val="tx2"/>
                </a:solidFill>
              </a:rPr>
              <a:t>Y = q(x) = (x) mod p where l</a:t>
            </a:r>
            <a:r>
              <a:rPr lang="en-US" sz="1800" baseline="-25000" dirty="0">
                <a:solidFill>
                  <a:schemeClr val="tx2"/>
                </a:solidFill>
              </a:rPr>
              <a:t>i</a:t>
            </a:r>
            <a:r>
              <a:rPr lang="en-US" sz="1800" dirty="0">
                <a:solidFill>
                  <a:schemeClr val="tx2"/>
                </a:solidFill>
              </a:rPr>
              <a:t> (x) = add text</a:t>
            </a:r>
          </a:p>
        </p:txBody>
      </p:sp>
      <p:pic>
        <p:nvPicPr>
          <p:cNvPr id="5" name="Picture 5" descr="Diagram&#10;&#10;Description automatically generated">
            <a:extLst>
              <a:ext uri="{FF2B5EF4-FFF2-40B4-BE49-F238E27FC236}">
                <a16:creationId xmlns:a16="http://schemas.microsoft.com/office/drawing/2014/main" id="{455184BB-71B3-4D1B-8FD2-398AB09FD0C8}"/>
              </a:ext>
            </a:extLst>
          </p:cNvPr>
          <p:cNvPicPr>
            <a:picLocks noChangeAspect="1"/>
          </p:cNvPicPr>
          <p:nvPr/>
        </p:nvPicPr>
        <p:blipFill>
          <a:blip r:embed="rId3"/>
          <a:stretch>
            <a:fillRect/>
          </a:stretch>
        </p:blipFill>
        <p:spPr>
          <a:xfrm>
            <a:off x="7178124" y="1019556"/>
            <a:ext cx="3714830" cy="4818888"/>
          </a:xfrm>
          <a:prstGeom prst="rect">
            <a:avLst/>
          </a:prstGeom>
        </p:spPr>
      </p:pic>
      <p:pic>
        <p:nvPicPr>
          <p:cNvPr id="26" name="Picture 25">
            <a:extLst>
              <a:ext uri="{FF2B5EF4-FFF2-40B4-BE49-F238E27FC236}">
                <a16:creationId xmlns:a16="http://schemas.microsoft.com/office/drawing/2014/main" id="{AFE52FC7-B3EF-46A4-B8CE-292164EC928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
        <p:nvSpPr>
          <p:cNvPr id="4" name="Slide Number Placeholder 3">
            <a:extLst>
              <a:ext uri="{FF2B5EF4-FFF2-40B4-BE49-F238E27FC236}">
                <a16:creationId xmlns:a16="http://schemas.microsoft.com/office/drawing/2014/main" id="{1C68DA63-5B58-4F56-A6E9-D71D13D94832}"/>
              </a:ext>
            </a:extLst>
          </p:cNvPr>
          <p:cNvSpPr>
            <a:spLocks noGrp="1"/>
          </p:cNvSpPr>
          <p:nvPr>
            <p:ph type="sldNum" sz="quarter" idx="12"/>
          </p:nvPr>
        </p:nvSpPr>
        <p:spPr>
          <a:xfrm>
            <a:off x="10820400" y="6327648"/>
            <a:ext cx="533400" cy="365125"/>
          </a:xfrm>
        </p:spPr>
        <p:txBody>
          <a:bodyPr>
            <a:noAutofit/>
          </a:bodyPr>
          <a:lstStyle/>
          <a:p>
            <a:pPr>
              <a:spcAft>
                <a:spcPts val="600"/>
              </a:spcAft>
            </a:pPr>
            <a:fld id="{73B850FF-6169-4056-8077-06FFA93A5366}" type="slidenum">
              <a:rPr lang="en-US" sz="1800" dirty="0">
                <a:solidFill>
                  <a:srgbClr val="000000"/>
                </a:solidFill>
              </a:rPr>
              <a:pPr>
                <a:spcAft>
                  <a:spcPts val="600"/>
                </a:spcAft>
              </a:pPr>
              <a:t>16</a:t>
            </a:fld>
            <a:endParaRPr lang="en-US" sz="1800" dirty="0">
              <a:solidFill>
                <a:srgbClr val="000000"/>
              </a:solidFill>
            </a:endParaRPr>
          </a:p>
        </p:txBody>
      </p:sp>
    </p:spTree>
    <p:extLst>
      <p:ext uri="{BB962C8B-B14F-4D97-AF65-F5344CB8AC3E}">
        <p14:creationId xmlns:p14="http://schemas.microsoft.com/office/powerpoint/2010/main" val="162387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027CAEDE-D92D-4745-8749-71019415A7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0C96CB6-3880-40E6-A4BF-F64E7D1E42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BA8A48-FCCA-4B64-8A8E-90782699F320}"/>
              </a:ext>
            </a:extLst>
          </p:cNvPr>
          <p:cNvSpPr>
            <a:spLocks noGrp="1"/>
          </p:cNvSpPr>
          <p:nvPr>
            <p:ph type="title"/>
          </p:nvPr>
        </p:nvSpPr>
        <p:spPr>
          <a:xfrm>
            <a:off x="838201" y="559813"/>
            <a:ext cx="2819399" cy="5577934"/>
          </a:xfrm>
        </p:spPr>
        <p:txBody>
          <a:bodyPr>
            <a:normAutofit/>
          </a:bodyPr>
          <a:lstStyle/>
          <a:p>
            <a:r>
              <a:rPr lang="en-US" sz="3100"/>
              <a:t>Technology Used for Development</a:t>
            </a:r>
          </a:p>
        </p:txBody>
      </p:sp>
      <p:sp>
        <p:nvSpPr>
          <p:cNvPr id="4" name="Slide Number Placeholder 3">
            <a:extLst>
              <a:ext uri="{FF2B5EF4-FFF2-40B4-BE49-F238E27FC236}">
                <a16:creationId xmlns:a16="http://schemas.microsoft.com/office/drawing/2014/main" id="{CFE07124-618C-4B30-BB3D-A72D5C97C2EB}"/>
              </a:ext>
            </a:extLst>
          </p:cNvPr>
          <p:cNvSpPr>
            <a:spLocks noGrp="1"/>
          </p:cNvSpPr>
          <p:nvPr>
            <p:ph type="sldNum" sz="quarter" idx="12"/>
          </p:nvPr>
        </p:nvSpPr>
        <p:spPr>
          <a:xfrm>
            <a:off x="10668000" y="6327648"/>
            <a:ext cx="685800" cy="365125"/>
          </a:xfrm>
        </p:spPr>
        <p:txBody>
          <a:bodyPr>
            <a:noAutofit/>
          </a:bodyPr>
          <a:lstStyle/>
          <a:p>
            <a:pPr>
              <a:spcAft>
                <a:spcPts val="600"/>
              </a:spcAft>
            </a:pPr>
            <a:fld id="{73B850FF-6169-4056-8077-06FFA93A5366}" type="slidenum">
              <a:rPr lang="en-US" sz="1800" dirty="0">
                <a:solidFill>
                  <a:srgbClr val="000000"/>
                </a:solidFill>
              </a:rPr>
              <a:pPr>
                <a:spcAft>
                  <a:spcPts val="600"/>
                </a:spcAft>
              </a:pPr>
              <a:t>17</a:t>
            </a:fld>
            <a:endParaRPr lang="en-US" sz="1800" dirty="0">
              <a:solidFill>
                <a:srgbClr val="000000"/>
              </a:solidFill>
            </a:endParaRPr>
          </a:p>
        </p:txBody>
      </p:sp>
      <p:graphicFrame>
        <p:nvGraphicFramePr>
          <p:cNvPr id="6" name="Content Placeholder 2">
            <a:extLst>
              <a:ext uri="{FF2B5EF4-FFF2-40B4-BE49-F238E27FC236}">
                <a16:creationId xmlns:a16="http://schemas.microsoft.com/office/drawing/2014/main" id="{E55F9CB2-9CFF-490B-B88D-A1301112021C}"/>
              </a:ext>
            </a:extLst>
          </p:cNvPr>
          <p:cNvGraphicFramePr>
            <a:graphicFrameLocks noGrp="1"/>
          </p:cNvGraphicFramePr>
          <p:nvPr>
            <p:ph idx="1"/>
            <p:extLst>
              <p:ext uri="{D42A27DB-BD31-4B8C-83A1-F6EECF244321}">
                <p14:modId xmlns:p14="http://schemas.microsoft.com/office/powerpoint/2010/main" val="982074067"/>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836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1CB7E8AE-A3AC-4BB7-A5C6-F00EC697B26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6" name="Rectangle 25">
            <a:extLst>
              <a:ext uri="{FF2B5EF4-FFF2-40B4-BE49-F238E27FC236}">
                <a16:creationId xmlns:a16="http://schemas.microsoft.com/office/drawing/2014/main" id="{310E06F9-9F12-4D1B-92C0-4B30818D09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7DA29CF3-8B8B-4DDF-A19B-72E0059DD5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CDC57656-A01F-4B32-B5C4-D171EDC97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51485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CDEA49F7-1946-40FE-ACF9-81D0AC97CA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9" y="-7281"/>
            <a:ext cx="12191999" cy="3522134"/>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F7E740-29DE-45A6-BE35-30953874A63C}"/>
              </a:ext>
            </a:extLst>
          </p:cNvPr>
          <p:cNvSpPr>
            <a:spLocks noGrp="1"/>
          </p:cNvSpPr>
          <p:nvPr>
            <p:ph type="title"/>
          </p:nvPr>
        </p:nvSpPr>
        <p:spPr>
          <a:xfrm>
            <a:off x="838200" y="744909"/>
            <a:ext cx="5562600" cy="2379291"/>
          </a:xfrm>
        </p:spPr>
        <p:txBody>
          <a:bodyPr vert="horz" lIns="91440" tIns="45720" rIns="91440" bIns="45720" rtlCol="0" anchor="b">
            <a:normAutofit/>
          </a:bodyPr>
          <a:lstStyle/>
          <a:p>
            <a:r>
              <a:rPr lang="en-US"/>
              <a:t>Technology Used for Development</a:t>
            </a:r>
          </a:p>
        </p:txBody>
      </p:sp>
      <p:sp>
        <p:nvSpPr>
          <p:cNvPr id="3" name="Content Placeholder 2">
            <a:extLst>
              <a:ext uri="{FF2B5EF4-FFF2-40B4-BE49-F238E27FC236}">
                <a16:creationId xmlns:a16="http://schemas.microsoft.com/office/drawing/2014/main" id="{7EE37079-746B-4C75-B9C9-CD77D0CDCB42}"/>
              </a:ext>
            </a:extLst>
          </p:cNvPr>
          <p:cNvSpPr>
            <a:spLocks noGrp="1"/>
          </p:cNvSpPr>
          <p:nvPr>
            <p:ph idx="1"/>
          </p:nvPr>
        </p:nvSpPr>
        <p:spPr>
          <a:xfrm>
            <a:off x="838200" y="3869109"/>
            <a:ext cx="5562599" cy="2350716"/>
          </a:xfrm>
        </p:spPr>
        <p:txBody>
          <a:bodyPr vert="horz" lIns="91440" tIns="45720" rIns="91440" bIns="45720" rtlCol="0" anchor="t">
            <a:normAutofit/>
          </a:bodyPr>
          <a:lstStyle/>
          <a:p>
            <a:pPr marL="0" indent="0">
              <a:buNone/>
            </a:pPr>
            <a:r>
              <a:rPr lang="en-US" sz="2200" b="1">
                <a:solidFill>
                  <a:schemeClr val="tx2">
                    <a:alpha val="80000"/>
                  </a:schemeClr>
                </a:solidFill>
              </a:rPr>
              <a:t>Any Web server that supports Django</a:t>
            </a:r>
          </a:p>
        </p:txBody>
      </p:sp>
      <p:pic>
        <p:nvPicPr>
          <p:cNvPr id="8" name="Graphic 7" descr="DJ">
            <a:extLst>
              <a:ext uri="{FF2B5EF4-FFF2-40B4-BE49-F238E27FC236}">
                <a16:creationId xmlns:a16="http://schemas.microsoft.com/office/drawing/2014/main" id="{FDC02EF4-ABA4-49CC-AD18-95A9D59FA1A9}"/>
              </a:ext>
            </a:extLst>
          </p:cNvPr>
          <p:cNvPicPr>
            <a:picLocks noChangeAspect="1"/>
          </p:cNvPicPr>
          <p:nvPr/>
        </p:nvPicPr>
        <p:blipFill>
          <a:blip r:embed="rId4">
            <a:alphaModFix/>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29400" y="1020923"/>
            <a:ext cx="4817466" cy="4817466"/>
          </a:xfrm>
          <a:prstGeom prst="rect">
            <a:avLst/>
          </a:prstGeom>
        </p:spPr>
      </p:pic>
      <p:sp>
        <p:nvSpPr>
          <p:cNvPr id="4" name="Slide Number Placeholder 3">
            <a:extLst>
              <a:ext uri="{FF2B5EF4-FFF2-40B4-BE49-F238E27FC236}">
                <a16:creationId xmlns:a16="http://schemas.microsoft.com/office/drawing/2014/main" id="{D75CF8A0-4E95-4803-B8D4-5BCCF1912C36}"/>
              </a:ext>
            </a:extLst>
          </p:cNvPr>
          <p:cNvSpPr>
            <a:spLocks noGrp="1"/>
          </p:cNvSpPr>
          <p:nvPr>
            <p:ph type="sldNum" sz="quarter" idx="12"/>
          </p:nvPr>
        </p:nvSpPr>
        <p:spPr>
          <a:xfrm>
            <a:off x="10361676" y="6327648"/>
            <a:ext cx="992124" cy="365125"/>
          </a:xfrm>
        </p:spPr>
        <p:txBody>
          <a:bodyPr vert="horz" lIns="91440" tIns="45720" rIns="91440" bIns="45720" rtlCol="0" anchor="ctr">
            <a:normAutofit/>
          </a:bodyPr>
          <a:lstStyle/>
          <a:p>
            <a:pPr>
              <a:spcAft>
                <a:spcPts val="600"/>
              </a:spcAft>
            </a:pPr>
            <a:fld id="{73B850FF-6169-4056-8077-06FFA93A5366}" type="slidenum">
              <a:rPr lang="en-US">
                <a:solidFill>
                  <a:schemeClr val="tx1">
                    <a:alpha val="60000"/>
                  </a:schemeClr>
                </a:solidFill>
              </a:rPr>
              <a:pPr>
                <a:spcAft>
                  <a:spcPts val="600"/>
                </a:spcAft>
              </a:pPr>
              <a:t>18</a:t>
            </a:fld>
            <a:endParaRPr lang="en-US">
              <a:solidFill>
                <a:schemeClr val="tx1">
                  <a:alpha val="60000"/>
                </a:schemeClr>
              </a:solidFill>
            </a:endParaRPr>
          </a:p>
        </p:txBody>
      </p:sp>
    </p:spTree>
    <p:extLst>
      <p:ext uri="{BB962C8B-B14F-4D97-AF65-F5344CB8AC3E}">
        <p14:creationId xmlns:p14="http://schemas.microsoft.com/office/powerpoint/2010/main" val="359632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9" name="Picture 13">
            <a:extLst>
              <a:ext uri="{FF2B5EF4-FFF2-40B4-BE49-F238E27FC236}">
                <a16:creationId xmlns:a16="http://schemas.microsoft.com/office/drawing/2014/main" id="{18CBEC9D-9F9B-4383-B986-DE5B184A9A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45F8D9B0-41B0-42C3-9CFE-DDFEFB72FB76}"/>
              </a:ext>
            </a:extLst>
          </p:cNvPr>
          <p:cNvSpPr>
            <a:spLocks noGrp="1"/>
          </p:cNvSpPr>
          <p:nvPr>
            <p:ph type="title"/>
          </p:nvPr>
        </p:nvSpPr>
        <p:spPr>
          <a:xfrm>
            <a:off x="838200" y="461339"/>
            <a:ext cx="4648200" cy="2831136"/>
          </a:xfrm>
        </p:spPr>
        <p:txBody>
          <a:bodyPr>
            <a:normAutofit/>
          </a:bodyPr>
          <a:lstStyle/>
          <a:p>
            <a:r>
              <a:rPr lang="en-US">
                <a:solidFill>
                  <a:schemeClr val="tx2"/>
                </a:solidFill>
              </a:rPr>
              <a:t>Testing</a:t>
            </a:r>
          </a:p>
        </p:txBody>
      </p:sp>
      <p:sp>
        <p:nvSpPr>
          <p:cNvPr id="3" name="Content Placeholder 2">
            <a:extLst>
              <a:ext uri="{FF2B5EF4-FFF2-40B4-BE49-F238E27FC236}">
                <a16:creationId xmlns:a16="http://schemas.microsoft.com/office/drawing/2014/main" id="{4D2ED8AC-0F73-45C0-A23F-F46C1572320D}"/>
              </a:ext>
            </a:extLst>
          </p:cNvPr>
          <p:cNvSpPr>
            <a:spLocks noGrp="1"/>
          </p:cNvSpPr>
          <p:nvPr>
            <p:ph idx="1"/>
          </p:nvPr>
        </p:nvSpPr>
        <p:spPr>
          <a:xfrm>
            <a:off x="838200" y="3429000"/>
            <a:ext cx="4647901" cy="2585613"/>
          </a:xfrm>
        </p:spPr>
        <p:txBody>
          <a:bodyPr vert="horz" lIns="91440" tIns="45720" rIns="91440" bIns="45720" rtlCol="0" anchor="t">
            <a:normAutofit/>
          </a:bodyPr>
          <a:lstStyle/>
          <a:p>
            <a:r>
              <a:rPr lang="en-US" sz="1800" b="1" dirty="0">
                <a:solidFill>
                  <a:schemeClr val="tx2"/>
                </a:solidFill>
              </a:rPr>
              <a:t>Process of evaluating a system or its component(s) with the intent to find whether it satisfies the specified requirements or not.</a:t>
            </a:r>
          </a:p>
          <a:p>
            <a:r>
              <a:rPr lang="en-US" sz="1800" b="1" dirty="0">
                <a:solidFill>
                  <a:schemeClr val="tx2"/>
                </a:solidFill>
              </a:rPr>
              <a:t>We are testing algorithms  based on NPCR and UACI.</a:t>
            </a:r>
          </a:p>
          <a:p>
            <a:endParaRPr lang="en-US" sz="1800">
              <a:solidFill>
                <a:schemeClr val="tx2"/>
              </a:solidFill>
            </a:endParaRPr>
          </a:p>
        </p:txBody>
      </p:sp>
      <p:pic>
        <p:nvPicPr>
          <p:cNvPr id="5" name="Picture 5" descr="A picture containing diagram&#10;&#10;Description automatically generated">
            <a:extLst>
              <a:ext uri="{FF2B5EF4-FFF2-40B4-BE49-F238E27FC236}">
                <a16:creationId xmlns:a16="http://schemas.microsoft.com/office/drawing/2014/main" id="{4962FA69-AEB8-4F0D-BA3B-2C6F1AC14771}"/>
              </a:ext>
            </a:extLst>
          </p:cNvPr>
          <p:cNvPicPr>
            <a:picLocks noChangeAspect="1"/>
          </p:cNvPicPr>
          <p:nvPr/>
        </p:nvPicPr>
        <p:blipFill>
          <a:blip r:embed="rId3"/>
          <a:stretch>
            <a:fillRect/>
          </a:stretch>
        </p:blipFill>
        <p:spPr>
          <a:xfrm>
            <a:off x="6626806" y="2092153"/>
            <a:ext cx="4817466" cy="2673693"/>
          </a:xfrm>
          <a:prstGeom prst="rect">
            <a:avLst/>
          </a:prstGeom>
        </p:spPr>
      </p:pic>
      <p:pic>
        <p:nvPicPr>
          <p:cNvPr id="16" name="Picture 15">
            <a:extLst>
              <a:ext uri="{FF2B5EF4-FFF2-40B4-BE49-F238E27FC236}">
                <a16:creationId xmlns:a16="http://schemas.microsoft.com/office/drawing/2014/main" id="{AFE52FC7-B3EF-46A4-B8CE-292164EC928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
        <p:nvSpPr>
          <p:cNvPr id="4" name="Slide Number Placeholder 3">
            <a:extLst>
              <a:ext uri="{FF2B5EF4-FFF2-40B4-BE49-F238E27FC236}">
                <a16:creationId xmlns:a16="http://schemas.microsoft.com/office/drawing/2014/main" id="{C415C2DE-ACBC-450B-9843-F8FB2BD2C084}"/>
              </a:ext>
            </a:extLst>
          </p:cNvPr>
          <p:cNvSpPr>
            <a:spLocks noGrp="1"/>
          </p:cNvSpPr>
          <p:nvPr>
            <p:ph type="sldNum" sz="quarter" idx="12"/>
          </p:nvPr>
        </p:nvSpPr>
        <p:spPr>
          <a:xfrm>
            <a:off x="10820400" y="6327648"/>
            <a:ext cx="533400" cy="365125"/>
          </a:xfrm>
        </p:spPr>
        <p:txBody>
          <a:bodyPr>
            <a:normAutofit/>
          </a:bodyPr>
          <a:lstStyle/>
          <a:p>
            <a:pPr>
              <a:spcAft>
                <a:spcPts val="600"/>
              </a:spcAft>
            </a:pPr>
            <a:fld id="{73B850FF-6169-4056-8077-06FFA93A5366}" type="slidenum">
              <a:rPr lang="en-US">
                <a:solidFill>
                  <a:schemeClr val="tx1">
                    <a:alpha val="60000"/>
                  </a:schemeClr>
                </a:solidFill>
              </a:rPr>
              <a:pPr>
                <a:spcAft>
                  <a:spcPts val="600"/>
                </a:spcAft>
              </a:pPr>
              <a:t>19</a:t>
            </a:fld>
            <a:endParaRPr lang="en-US">
              <a:solidFill>
                <a:schemeClr val="tx1">
                  <a:alpha val="60000"/>
                </a:schemeClr>
              </a:solidFill>
            </a:endParaRPr>
          </a:p>
        </p:txBody>
      </p:sp>
    </p:spTree>
    <p:extLst>
      <p:ext uri="{BB962C8B-B14F-4D97-AF65-F5344CB8AC3E}">
        <p14:creationId xmlns:p14="http://schemas.microsoft.com/office/powerpoint/2010/main" val="297840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of project</a:t>
            </a:r>
          </a:p>
          <a:p>
            <a:r>
              <a:rPr lang="en-US" dirty="0" smtClean="0"/>
              <a:t>Problem statement and objectives</a:t>
            </a:r>
          </a:p>
          <a:p>
            <a:r>
              <a:rPr lang="en-US" dirty="0" smtClean="0"/>
              <a:t>Existing Algorithms</a:t>
            </a:r>
          </a:p>
          <a:p>
            <a:r>
              <a:rPr lang="en-US" dirty="0" smtClean="0"/>
              <a:t>Methodology</a:t>
            </a:r>
          </a:p>
          <a:p>
            <a:r>
              <a:rPr lang="en-US" dirty="0" smtClean="0"/>
              <a:t>Implementation and Testing</a:t>
            </a:r>
          </a:p>
          <a:p>
            <a:r>
              <a:rPr lang="en-US" dirty="0" smtClean="0"/>
              <a:t>Conclusion</a:t>
            </a:r>
            <a:endParaRPr lang="en-US" dirty="0"/>
          </a:p>
        </p:txBody>
      </p:sp>
      <p:sp>
        <p:nvSpPr>
          <p:cNvPr id="4" name="Slide Number Placeholder 3"/>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1515162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82050544-4F9D-4B81-9D27-7F230C7A2343}"/>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NPCR</a:t>
            </a: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FFCAC80D-8BFD-4A00-824F-7DEC85988A2A}"/>
              </a:ext>
            </a:extLst>
          </p:cNvPr>
          <p:cNvSpPr>
            <a:spLocks noGrp="1"/>
          </p:cNvSpPr>
          <p:nvPr>
            <p:ph idx="1"/>
          </p:nvPr>
        </p:nvSpPr>
        <p:spPr>
          <a:xfrm>
            <a:off x="1552012" y="1494960"/>
            <a:ext cx="9642142" cy="4137963"/>
          </a:xfrm>
        </p:spPr>
        <p:txBody>
          <a:bodyPr vert="horz" lIns="91440" tIns="45720" rIns="91440" bIns="45720" rtlCol="0" anchor="ctr">
            <a:normAutofit/>
          </a:bodyPr>
          <a:lstStyle/>
          <a:p>
            <a:r>
              <a:rPr lang="en-US" sz="1800" b="1" dirty="0">
                <a:solidFill>
                  <a:schemeClr val="tx2"/>
                </a:solidFill>
                <a:ea typeface="+mn-lt"/>
                <a:cs typeface="+mn-lt"/>
              </a:rPr>
              <a:t>NPCR stands for Number of Pixel Change Rate.</a:t>
            </a:r>
            <a:endParaRPr lang="en-US" sz="1800" b="1" dirty="0">
              <a:solidFill>
                <a:schemeClr val="tx2"/>
              </a:solidFill>
            </a:endParaRPr>
          </a:p>
          <a:p>
            <a:r>
              <a:rPr lang="en-US" sz="1800" b="1" dirty="0">
                <a:solidFill>
                  <a:schemeClr val="tx2"/>
                </a:solidFill>
                <a:ea typeface="+mn-lt"/>
                <a:cs typeface="+mn-lt"/>
              </a:rPr>
              <a:t>The NPCR measures the percentage of different pixel numbers between original images with the shares image.</a:t>
            </a:r>
            <a:endParaRPr lang="en-US" sz="1800" b="1" dirty="0">
              <a:solidFill>
                <a:schemeClr val="tx2"/>
              </a:solidFill>
            </a:endParaRPr>
          </a:p>
          <a:p>
            <a:r>
              <a:rPr lang="en-US" sz="1800" b="1" dirty="0">
                <a:solidFill>
                  <a:schemeClr val="tx2"/>
                </a:solidFill>
                <a:ea typeface="+mn-lt"/>
                <a:cs typeface="+mn-lt"/>
              </a:rPr>
              <a:t>Higher the NPCR, Stronger will be the algorithm. </a:t>
            </a:r>
            <a:endParaRPr lang="en-US" sz="1800" b="1" dirty="0">
              <a:solidFill>
                <a:schemeClr val="tx2"/>
              </a:solidFill>
            </a:endParaRPr>
          </a:p>
          <a:p>
            <a:r>
              <a:rPr lang="en-US" sz="1800" b="1" dirty="0">
                <a:solidFill>
                  <a:schemeClr val="tx2"/>
                </a:solidFill>
                <a:ea typeface="+mn-lt"/>
                <a:cs typeface="+mn-lt"/>
              </a:rPr>
              <a:t>Mathematically, NPCR is defined as:</a:t>
            </a:r>
            <a:endParaRPr lang="en-US" sz="1800" b="1" dirty="0">
              <a:solidFill>
                <a:schemeClr val="tx2"/>
              </a:solidFill>
            </a:endParaRPr>
          </a:p>
          <a:p>
            <a:endParaRPr lang="en-US" sz="1800">
              <a:solidFill>
                <a:schemeClr val="tx2"/>
              </a:solidFill>
            </a:endParaRPr>
          </a:p>
        </p:txBody>
      </p:sp>
      <p:sp>
        <p:nvSpPr>
          <p:cNvPr id="4" name="Slide Number Placeholder 3">
            <a:extLst>
              <a:ext uri="{FF2B5EF4-FFF2-40B4-BE49-F238E27FC236}">
                <a16:creationId xmlns:a16="http://schemas.microsoft.com/office/drawing/2014/main" id="{1D6292F8-C444-43F9-9350-96F86604F4D3}"/>
              </a:ext>
            </a:extLst>
          </p:cNvPr>
          <p:cNvSpPr>
            <a:spLocks noGrp="1"/>
          </p:cNvSpPr>
          <p:nvPr>
            <p:ph type="sldNum" sz="quarter" idx="12"/>
          </p:nvPr>
        </p:nvSpPr>
        <p:spPr>
          <a:xfrm>
            <a:off x="8610600" y="6324600"/>
            <a:ext cx="2743200" cy="365125"/>
          </a:xfrm>
        </p:spPr>
        <p:txBody>
          <a:bodyPr>
            <a:normAutofit/>
          </a:bodyPr>
          <a:lstStyle/>
          <a:p>
            <a:pPr>
              <a:spcAft>
                <a:spcPts val="600"/>
              </a:spcAft>
            </a:pPr>
            <a:fld id="{73B850FF-6169-4056-8077-06FFA93A5366}" type="slidenum">
              <a:rPr lang="en-US">
                <a:solidFill>
                  <a:schemeClr val="tx1">
                    <a:alpha val="60000"/>
                  </a:schemeClr>
                </a:solidFill>
              </a:rPr>
              <a:pPr>
                <a:spcAft>
                  <a:spcPts val="600"/>
                </a:spcAft>
              </a:pPr>
              <a:t>20</a:t>
            </a:fld>
            <a:endParaRPr lang="en-US">
              <a:solidFill>
                <a:schemeClr val="tx1">
                  <a:alpha val="60000"/>
                </a:schemeClr>
              </a:solidFill>
            </a:endParaRPr>
          </a:p>
        </p:txBody>
      </p:sp>
      <p:pic>
        <p:nvPicPr>
          <p:cNvPr id="5" name="Picture 5" descr="A picture containing application&#10;&#10;Description automatically generated">
            <a:extLst>
              <a:ext uri="{FF2B5EF4-FFF2-40B4-BE49-F238E27FC236}">
                <a16:creationId xmlns:a16="http://schemas.microsoft.com/office/drawing/2014/main" id="{9C6021F0-BC88-4DF8-85D4-C551FEF86654}"/>
              </a:ext>
            </a:extLst>
          </p:cNvPr>
          <p:cNvPicPr>
            <a:picLocks noChangeAspect="1"/>
          </p:cNvPicPr>
          <p:nvPr/>
        </p:nvPicPr>
        <p:blipFill>
          <a:blip r:embed="rId4"/>
          <a:stretch>
            <a:fillRect/>
          </a:stretch>
        </p:blipFill>
        <p:spPr>
          <a:xfrm>
            <a:off x="1801660" y="4844685"/>
            <a:ext cx="6991609" cy="1187397"/>
          </a:xfrm>
          <a:prstGeom prst="rect">
            <a:avLst/>
          </a:prstGeom>
        </p:spPr>
      </p:pic>
    </p:spTree>
    <p:extLst>
      <p:ext uri="{BB962C8B-B14F-4D97-AF65-F5344CB8AC3E}">
        <p14:creationId xmlns:p14="http://schemas.microsoft.com/office/powerpoint/2010/main" val="54097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26B0FCFA-8A2E-4F10-87BD-34565BD7C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32DA72A5-2775-4FE6-9A97-1C8DEE0E06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7" name="Picture 16">
            <a:extLst>
              <a:ext uri="{FF2B5EF4-FFF2-40B4-BE49-F238E27FC236}">
                <a16:creationId xmlns:a16="http://schemas.microsoft.com/office/drawing/2014/main" id="{1B904E70-C32C-4D17-A3F8-E9179288956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9" name="Picture 18">
            <a:extLst>
              <a:ext uri="{FF2B5EF4-FFF2-40B4-BE49-F238E27FC236}">
                <a16:creationId xmlns:a16="http://schemas.microsoft.com/office/drawing/2014/main" id="{D732B43B-AEE0-4B1A-93E5-EDA309A23F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3048000"/>
            <a:ext cx="1371600" cy="2548349"/>
          </a:xfrm>
          <a:prstGeom prst="rect">
            <a:avLst/>
          </a:prstGeom>
        </p:spPr>
      </p:pic>
      <p:sp>
        <p:nvSpPr>
          <p:cNvPr id="2" name="Title 1">
            <a:extLst>
              <a:ext uri="{FF2B5EF4-FFF2-40B4-BE49-F238E27FC236}">
                <a16:creationId xmlns:a16="http://schemas.microsoft.com/office/drawing/2014/main" id="{4FCF7BC5-4D30-4C82-B02B-D76C854E0CE4}"/>
              </a:ext>
            </a:extLst>
          </p:cNvPr>
          <p:cNvSpPr>
            <a:spLocks noGrp="1"/>
          </p:cNvSpPr>
          <p:nvPr>
            <p:ph type="title"/>
          </p:nvPr>
        </p:nvSpPr>
        <p:spPr>
          <a:xfrm>
            <a:off x="996275" y="775412"/>
            <a:ext cx="5996619" cy="2805988"/>
          </a:xfrm>
        </p:spPr>
        <p:txBody>
          <a:bodyPr vert="horz" lIns="91440" tIns="45720" rIns="91440" bIns="45720" rtlCol="0" anchor="t">
            <a:normAutofit/>
          </a:bodyPr>
          <a:lstStyle/>
          <a:p>
            <a:r>
              <a:rPr lang="en-US" sz="5200" dirty="0">
                <a:solidFill>
                  <a:schemeClr val="tx2"/>
                </a:solidFill>
              </a:rPr>
              <a:t>NPCR TEST RESULT</a:t>
            </a:r>
          </a:p>
        </p:txBody>
      </p:sp>
      <p:sp>
        <p:nvSpPr>
          <p:cNvPr id="4" name="Slide Number Placeholder 3">
            <a:extLst>
              <a:ext uri="{FF2B5EF4-FFF2-40B4-BE49-F238E27FC236}">
                <a16:creationId xmlns:a16="http://schemas.microsoft.com/office/drawing/2014/main" id="{974648A1-D47F-4043-B9AA-2EEB55776F64}"/>
              </a:ext>
            </a:extLst>
          </p:cNvPr>
          <p:cNvSpPr>
            <a:spLocks noGrp="1"/>
          </p:cNvSpPr>
          <p:nvPr>
            <p:ph type="sldNum" sz="quarter" idx="12"/>
          </p:nvPr>
        </p:nvSpPr>
        <p:spPr>
          <a:xfrm>
            <a:off x="8610600" y="6324600"/>
            <a:ext cx="2743200" cy="365125"/>
          </a:xfrm>
        </p:spPr>
        <p:txBody>
          <a:bodyPr vert="horz" lIns="91440" tIns="45720" rIns="91440" bIns="45720" rtlCol="0" anchor="ctr">
            <a:normAutofit/>
          </a:bodyPr>
          <a:lstStyle/>
          <a:p>
            <a:pPr>
              <a:spcAft>
                <a:spcPts val="600"/>
              </a:spcAft>
            </a:pPr>
            <a:fld id="{73B850FF-6169-4056-8077-06FFA93A5366}" type="slidenum">
              <a:rPr lang="en-US">
                <a:solidFill>
                  <a:schemeClr val="tx1">
                    <a:alpha val="60000"/>
                  </a:schemeClr>
                </a:solidFill>
              </a:rPr>
              <a:pPr>
                <a:spcAft>
                  <a:spcPts val="600"/>
                </a:spcAft>
              </a:pPr>
              <a:t>21</a:t>
            </a:fld>
            <a:endParaRPr lang="en-US">
              <a:solidFill>
                <a:schemeClr val="tx1">
                  <a:alpha val="60000"/>
                </a:schemeClr>
              </a:solidFill>
            </a:endParaRPr>
          </a:p>
        </p:txBody>
      </p:sp>
      <p:graphicFrame>
        <p:nvGraphicFramePr>
          <p:cNvPr id="8" name="Table 7">
            <a:extLst>
              <a:ext uri="{FF2B5EF4-FFF2-40B4-BE49-F238E27FC236}">
                <a16:creationId xmlns:a16="http://schemas.microsoft.com/office/drawing/2014/main" id="{1750C526-582A-47D4-BB9B-F97F6528D369}"/>
              </a:ext>
            </a:extLst>
          </p:cNvPr>
          <p:cNvGraphicFramePr>
            <a:graphicFrameLocks noGrp="1"/>
          </p:cNvGraphicFramePr>
          <p:nvPr>
            <p:extLst>
              <p:ext uri="{D42A27DB-BD31-4B8C-83A1-F6EECF244321}">
                <p14:modId xmlns:p14="http://schemas.microsoft.com/office/powerpoint/2010/main" val="1829605011"/>
              </p:ext>
            </p:extLst>
          </p:nvPr>
        </p:nvGraphicFramePr>
        <p:xfrm>
          <a:off x="5196605" y="44767"/>
          <a:ext cx="6496050" cy="6768465"/>
        </p:xfrm>
        <a:graphic>
          <a:graphicData uri="http://schemas.openxmlformats.org/drawingml/2006/table">
            <a:tbl>
              <a:tblPr firstRow="1" bandRow="1">
                <a:tableStyleId>{F5AB1C69-6EDB-4FF4-983F-18BD219EF322}</a:tableStyleId>
              </a:tblPr>
              <a:tblGrid>
                <a:gridCol w="1095375">
                  <a:extLst>
                    <a:ext uri="{9D8B030D-6E8A-4147-A177-3AD203B41FA5}">
                      <a16:colId xmlns:a16="http://schemas.microsoft.com/office/drawing/2014/main" val="4123130147"/>
                    </a:ext>
                  </a:extLst>
                </a:gridCol>
                <a:gridCol w="2114550">
                  <a:extLst>
                    <a:ext uri="{9D8B030D-6E8A-4147-A177-3AD203B41FA5}">
                      <a16:colId xmlns:a16="http://schemas.microsoft.com/office/drawing/2014/main" val="3293775886"/>
                    </a:ext>
                  </a:extLst>
                </a:gridCol>
                <a:gridCol w="1095375">
                  <a:extLst>
                    <a:ext uri="{9D8B030D-6E8A-4147-A177-3AD203B41FA5}">
                      <a16:colId xmlns:a16="http://schemas.microsoft.com/office/drawing/2014/main" val="3588277409"/>
                    </a:ext>
                  </a:extLst>
                </a:gridCol>
                <a:gridCol w="1095375">
                  <a:extLst>
                    <a:ext uri="{9D8B030D-6E8A-4147-A177-3AD203B41FA5}">
                      <a16:colId xmlns:a16="http://schemas.microsoft.com/office/drawing/2014/main" val="1799841518"/>
                    </a:ext>
                  </a:extLst>
                </a:gridCol>
                <a:gridCol w="1095375">
                  <a:extLst>
                    <a:ext uri="{9D8B030D-6E8A-4147-A177-3AD203B41FA5}">
                      <a16:colId xmlns:a16="http://schemas.microsoft.com/office/drawing/2014/main" val="3137600864"/>
                    </a:ext>
                  </a:extLst>
                </a:gridCol>
              </a:tblGrid>
              <a:tr h="276225">
                <a:tc rowSpan="2">
                  <a:txBody>
                    <a:bodyPr/>
                    <a:lstStyle/>
                    <a:p>
                      <a:pPr rtl="0" fontAlgn="base"/>
                      <a:r>
                        <a:rPr lang="en-US" sz="1200" dirty="0" err="1">
                          <a:effectLst/>
                        </a:rPr>
                        <a:t>S.No</a:t>
                      </a:r>
                      <a:r>
                        <a:rPr lang="en-US" sz="1200" dirty="0">
                          <a:effectLst/>
                        </a:rPr>
                        <a:t> </a:t>
                      </a:r>
                      <a:endParaRPr lang="en-US" dirty="0">
                        <a:effectLst/>
                      </a:endParaRPr>
                    </a:p>
                  </a:txBody>
                  <a:tcPr/>
                </a:tc>
                <a:tc rowSpan="2">
                  <a:txBody>
                    <a:bodyPr/>
                    <a:lstStyle/>
                    <a:p>
                      <a:pPr rtl="0" fontAlgn="base"/>
                      <a:r>
                        <a:rPr lang="en-US" sz="1200" dirty="0">
                          <a:effectLst/>
                        </a:rPr>
                        <a:t>(Threshold(k), Total </a:t>
                      </a:r>
                      <a:endParaRPr lang="en-US" dirty="0">
                        <a:effectLst/>
                      </a:endParaRPr>
                    </a:p>
                    <a:p>
                      <a:pPr rtl="0" fontAlgn="base"/>
                      <a:r>
                        <a:rPr lang="en-US" sz="1200" dirty="0">
                          <a:effectLst/>
                        </a:rPr>
                        <a:t>Shares(n) and p=257) </a:t>
                      </a:r>
                      <a:endParaRPr lang="en-US" dirty="0">
                        <a:effectLst/>
                      </a:endParaRPr>
                    </a:p>
                  </a:txBody>
                  <a:tcPr/>
                </a:tc>
                <a:tc rowSpan="2">
                  <a:txBody>
                    <a:bodyPr/>
                    <a:lstStyle/>
                    <a:p>
                      <a:pPr rtl="0" fontAlgn="base"/>
                      <a:r>
                        <a:rPr lang="en-US" sz="1200" dirty="0">
                          <a:effectLst/>
                        </a:rPr>
                        <a:t>Shares </a:t>
                      </a:r>
                      <a:endParaRPr lang="en-US" dirty="0">
                        <a:effectLst/>
                      </a:endParaRPr>
                    </a:p>
                  </a:txBody>
                  <a:tcPr/>
                </a:tc>
                <a:tc gridSpan="2">
                  <a:txBody>
                    <a:bodyPr/>
                    <a:lstStyle/>
                    <a:p>
                      <a:pPr rtl="0" fontAlgn="base"/>
                      <a:r>
                        <a:rPr lang="en-US" sz="1200" dirty="0">
                          <a:effectLst/>
                        </a:rPr>
                        <a:t>NPCR (%) </a:t>
                      </a:r>
                      <a:endParaRPr lang="en-US" dirty="0">
                        <a:effectLst/>
                      </a:endParaRPr>
                    </a:p>
                  </a:txBody>
                  <a:tcPr/>
                </a:tc>
                <a:tc hMerge="1">
                  <a:txBody>
                    <a:bodyPr/>
                    <a:lstStyle/>
                    <a:p>
                      <a:endParaRPr lang="en-US"/>
                    </a:p>
                  </a:txBody>
                  <a:tcPr/>
                </a:tc>
                <a:extLst>
                  <a:ext uri="{0D108BD9-81ED-4DB2-BD59-A6C34878D82A}">
                    <a16:rowId xmlns:a16="http://schemas.microsoft.com/office/drawing/2014/main" val="109606722"/>
                  </a:ext>
                </a:extLst>
              </a:tr>
              <a:tr h="2762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rtl="0" fontAlgn="base"/>
                      <a:r>
                        <a:rPr lang="en-US" sz="1200" dirty="0">
                          <a:effectLst/>
                        </a:rPr>
                        <a:t>Visual secret Sharing </a:t>
                      </a:r>
                      <a:endParaRPr lang="en-US" dirty="0">
                        <a:effectLst/>
                      </a:endParaRPr>
                    </a:p>
                  </a:txBody>
                  <a:tcPr/>
                </a:tc>
                <a:tc>
                  <a:txBody>
                    <a:bodyPr/>
                    <a:lstStyle/>
                    <a:p>
                      <a:pPr rtl="0" fontAlgn="base"/>
                      <a:r>
                        <a:rPr lang="en-US" sz="1200" dirty="0">
                          <a:effectLst/>
                        </a:rPr>
                        <a:t>Caesar Cipher </a:t>
                      </a:r>
                      <a:endParaRPr lang="en-US" dirty="0">
                        <a:effectLst/>
                      </a:endParaRPr>
                    </a:p>
                  </a:txBody>
                  <a:tcPr/>
                </a:tc>
                <a:extLst>
                  <a:ext uri="{0D108BD9-81ED-4DB2-BD59-A6C34878D82A}">
                    <a16:rowId xmlns:a16="http://schemas.microsoft.com/office/drawing/2014/main" val="1401852761"/>
                  </a:ext>
                </a:extLst>
              </a:tr>
              <a:tr h="190500">
                <a:tc rowSpan="3">
                  <a:txBody>
                    <a:bodyPr/>
                    <a:lstStyle/>
                    <a:p>
                      <a:pPr rtl="0" fontAlgn="base"/>
                      <a:r>
                        <a:rPr lang="en-US" sz="1200">
                          <a:effectLst/>
                        </a:rPr>
                        <a:t>1 </a:t>
                      </a:r>
                      <a:endParaRPr lang="en-US">
                        <a:effectLst/>
                      </a:endParaRPr>
                    </a:p>
                  </a:txBody>
                  <a:tcPr/>
                </a:tc>
                <a:tc rowSpan="3">
                  <a:txBody>
                    <a:bodyPr/>
                    <a:lstStyle/>
                    <a:p>
                      <a:pPr rtl="0" fontAlgn="base"/>
                      <a:r>
                        <a:rPr lang="en-US" sz="1200" dirty="0">
                          <a:effectLst/>
                        </a:rPr>
                        <a:t>(2,3) </a:t>
                      </a:r>
                      <a:endParaRPr lang="en-US" dirty="0">
                        <a:effectLst/>
                      </a:endParaRPr>
                    </a:p>
                  </a:txBody>
                  <a:tcPr/>
                </a:tc>
                <a:tc>
                  <a:txBody>
                    <a:bodyPr/>
                    <a:lstStyle/>
                    <a:p>
                      <a:pPr rtl="0" fontAlgn="base"/>
                      <a:r>
                        <a:rPr lang="en-US" sz="1200">
                          <a:effectLst/>
                        </a:rPr>
                        <a:t>1 </a:t>
                      </a:r>
                      <a:endParaRPr lang="en-US">
                        <a:effectLst/>
                      </a:endParaRPr>
                    </a:p>
                  </a:txBody>
                  <a:tcPr/>
                </a:tc>
                <a:tc>
                  <a:txBody>
                    <a:bodyPr/>
                    <a:lstStyle/>
                    <a:p>
                      <a:pPr rtl="0" fontAlgn="base"/>
                      <a:r>
                        <a:rPr lang="en-US" sz="1200">
                          <a:effectLst/>
                        </a:rPr>
                        <a:t>100 </a:t>
                      </a:r>
                      <a:endParaRPr lang="en-US">
                        <a:effectLst/>
                      </a:endParaRPr>
                    </a:p>
                  </a:txBody>
                  <a:tcPr/>
                </a:tc>
                <a:tc rowSpan="21">
                  <a:txBody>
                    <a:bodyPr/>
                    <a:lstStyle/>
                    <a:p>
                      <a:pPr rtl="0" fontAlgn="base"/>
                      <a:r>
                        <a:rPr lang="en-US" sz="1200">
                          <a:effectLst/>
                        </a:rPr>
                        <a:t>100 </a:t>
                      </a:r>
                      <a:endParaRPr lang="en-US">
                        <a:effectLst/>
                      </a:endParaRPr>
                    </a:p>
                  </a:txBody>
                  <a:tcPr/>
                </a:tc>
                <a:extLst>
                  <a:ext uri="{0D108BD9-81ED-4DB2-BD59-A6C34878D82A}">
                    <a16:rowId xmlns:a16="http://schemas.microsoft.com/office/drawing/2014/main" val="557651530"/>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2 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3478144039"/>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3 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422799665"/>
                  </a:ext>
                </a:extLst>
              </a:tr>
              <a:tr h="190500">
                <a:tc rowSpan="5">
                  <a:txBody>
                    <a:bodyPr/>
                    <a:lstStyle/>
                    <a:p>
                      <a:pPr rtl="0" fontAlgn="base"/>
                      <a:r>
                        <a:rPr lang="en-US" sz="1200">
                          <a:effectLst/>
                        </a:rPr>
                        <a:t>2 </a:t>
                      </a:r>
                      <a:endParaRPr lang="en-US">
                        <a:effectLst/>
                      </a:endParaRPr>
                    </a:p>
                  </a:txBody>
                  <a:tcPr/>
                </a:tc>
                <a:tc rowSpan="5">
                  <a:txBody>
                    <a:bodyPr/>
                    <a:lstStyle/>
                    <a:p>
                      <a:pPr rtl="0" fontAlgn="base"/>
                      <a:r>
                        <a:rPr lang="en-US" sz="1200" dirty="0">
                          <a:effectLst/>
                        </a:rPr>
                        <a:t>(3,5) </a:t>
                      </a:r>
                      <a:endParaRPr lang="en-US" dirty="0">
                        <a:effectLst/>
                      </a:endParaRPr>
                    </a:p>
                  </a:txBody>
                  <a:tcPr/>
                </a:tc>
                <a:tc>
                  <a:txBody>
                    <a:bodyPr/>
                    <a:lstStyle/>
                    <a:p>
                      <a:pPr rtl="0" fontAlgn="base"/>
                      <a:r>
                        <a:rPr lang="en-US" sz="1200">
                          <a:effectLst/>
                        </a:rPr>
                        <a:t>1 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3510576739"/>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2 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3651641275"/>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3 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2607846611"/>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4 </a:t>
                      </a:r>
                      <a:endParaRPr lang="en-US">
                        <a:effectLst/>
                      </a:endParaRPr>
                    </a:p>
                  </a:txBody>
                  <a:tcPr/>
                </a:tc>
                <a:tc>
                  <a:txBody>
                    <a:bodyPr/>
                    <a:lstStyle/>
                    <a:p>
                      <a:pPr rtl="0" fontAlgn="base"/>
                      <a:r>
                        <a:rPr lang="en-US" sz="1200">
                          <a:effectLst/>
                        </a:rPr>
                        <a:t>99.9967 </a:t>
                      </a:r>
                      <a:endParaRPr lang="en-US">
                        <a:effectLst/>
                      </a:endParaRPr>
                    </a:p>
                  </a:txBody>
                  <a:tcPr/>
                </a:tc>
                <a:tc vMerge="1">
                  <a:txBody>
                    <a:bodyPr/>
                    <a:lstStyle/>
                    <a:p>
                      <a:endParaRPr lang="en-US"/>
                    </a:p>
                  </a:txBody>
                  <a:tcPr/>
                </a:tc>
                <a:extLst>
                  <a:ext uri="{0D108BD9-81ED-4DB2-BD59-A6C34878D82A}">
                    <a16:rowId xmlns:a16="http://schemas.microsoft.com/office/drawing/2014/main" val="4147973803"/>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5 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1849842125"/>
                  </a:ext>
                </a:extLst>
              </a:tr>
              <a:tr h="190500">
                <a:tc rowSpan="6">
                  <a:txBody>
                    <a:bodyPr/>
                    <a:lstStyle/>
                    <a:p>
                      <a:pPr rtl="0" fontAlgn="base"/>
                      <a:r>
                        <a:rPr lang="en-US" sz="1200">
                          <a:effectLst/>
                        </a:rPr>
                        <a:t>3 </a:t>
                      </a:r>
                      <a:endParaRPr lang="en-US">
                        <a:effectLst/>
                      </a:endParaRPr>
                    </a:p>
                  </a:txBody>
                  <a:tcPr/>
                </a:tc>
                <a:tc rowSpan="6">
                  <a:txBody>
                    <a:bodyPr/>
                    <a:lstStyle/>
                    <a:p>
                      <a:pPr rtl="0" fontAlgn="base"/>
                      <a:r>
                        <a:rPr lang="en-US" sz="1200" dirty="0">
                          <a:effectLst/>
                        </a:rPr>
                        <a:t>(4,6) </a:t>
                      </a:r>
                      <a:endParaRPr lang="en-US" dirty="0">
                        <a:effectLst/>
                      </a:endParaRPr>
                    </a:p>
                  </a:txBody>
                  <a:tcPr/>
                </a:tc>
                <a:tc>
                  <a:txBody>
                    <a:bodyPr/>
                    <a:lstStyle/>
                    <a:p>
                      <a:pPr rtl="0" fontAlgn="base"/>
                      <a:r>
                        <a:rPr lang="en-US" sz="1200">
                          <a:effectLst/>
                        </a:rPr>
                        <a:t>1 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3557923572"/>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2 </a:t>
                      </a:r>
                      <a:endParaRPr lang="en-US">
                        <a:effectLst/>
                      </a:endParaRPr>
                    </a:p>
                  </a:txBody>
                  <a:tcPr/>
                </a:tc>
                <a:tc>
                  <a:txBody>
                    <a:bodyPr/>
                    <a:lstStyle/>
                    <a:p>
                      <a:pPr rtl="0" fontAlgn="base"/>
                      <a:r>
                        <a:rPr lang="en-US" sz="1200">
                          <a:effectLst/>
                        </a:rPr>
                        <a:t>99.9943 </a:t>
                      </a:r>
                      <a:endParaRPr lang="en-US">
                        <a:effectLst/>
                      </a:endParaRPr>
                    </a:p>
                  </a:txBody>
                  <a:tcPr/>
                </a:tc>
                <a:tc vMerge="1">
                  <a:txBody>
                    <a:bodyPr/>
                    <a:lstStyle/>
                    <a:p>
                      <a:endParaRPr lang="en-US"/>
                    </a:p>
                  </a:txBody>
                  <a:tcPr/>
                </a:tc>
                <a:extLst>
                  <a:ext uri="{0D108BD9-81ED-4DB2-BD59-A6C34878D82A}">
                    <a16:rowId xmlns:a16="http://schemas.microsoft.com/office/drawing/2014/main" val="1261239738"/>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3 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2081086349"/>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4 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1683979502"/>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5 </a:t>
                      </a:r>
                      <a:endParaRPr lang="en-US">
                        <a:effectLst/>
                      </a:endParaRPr>
                    </a:p>
                  </a:txBody>
                  <a:tcPr/>
                </a:tc>
                <a:tc>
                  <a:txBody>
                    <a:bodyPr/>
                    <a:lstStyle/>
                    <a:p>
                      <a:pPr rtl="0" fontAlgn="base"/>
                      <a:r>
                        <a:rPr lang="en-US" sz="1200">
                          <a:effectLst/>
                        </a:rPr>
                        <a:t>99.9943 </a:t>
                      </a:r>
                      <a:endParaRPr lang="en-US">
                        <a:effectLst/>
                      </a:endParaRPr>
                    </a:p>
                  </a:txBody>
                  <a:tcPr/>
                </a:tc>
                <a:tc vMerge="1">
                  <a:txBody>
                    <a:bodyPr/>
                    <a:lstStyle/>
                    <a:p>
                      <a:endParaRPr lang="en-US"/>
                    </a:p>
                  </a:txBody>
                  <a:tcPr/>
                </a:tc>
                <a:extLst>
                  <a:ext uri="{0D108BD9-81ED-4DB2-BD59-A6C34878D82A}">
                    <a16:rowId xmlns:a16="http://schemas.microsoft.com/office/drawing/2014/main" val="3977739772"/>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6 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1772070073"/>
                  </a:ext>
                </a:extLst>
              </a:tr>
              <a:tr h="190500">
                <a:tc rowSpan="7">
                  <a:txBody>
                    <a:bodyPr/>
                    <a:lstStyle/>
                    <a:p>
                      <a:pPr rtl="0" fontAlgn="base"/>
                      <a:r>
                        <a:rPr lang="en-US" sz="1200">
                          <a:effectLst/>
                        </a:rPr>
                        <a:t>4 </a:t>
                      </a:r>
                      <a:endParaRPr lang="en-US">
                        <a:effectLst/>
                      </a:endParaRPr>
                    </a:p>
                  </a:txBody>
                  <a:tcPr/>
                </a:tc>
                <a:tc rowSpan="7">
                  <a:txBody>
                    <a:bodyPr/>
                    <a:lstStyle/>
                    <a:p>
                      <a:pPr rtl="0" fontAlgn="base"/>
                      <a:r>
                        <a:rPr lang="en-US" sz="1200" dirty="0">
                          <a:effectLst/>
                        </a:rPr>
                        <a:t>(7,7) </a:t>
                      </a:r>
                      <a:endParaRPr lang="en-US" dirty="0">
                        <a:effectLst/>
                      </a:endParaRPr>
                    </a:p>
                  </a:txBody>
                  <a:tcPr/>
                </a:tc>
                <a:tc>
                  <a:txBody>
                    <a:bodyPr/>
                    <a:lstStyle/>
                    <a:p>
                      <a:pPr rtl="0" fontAlgn="base"/>
                      <a:r>
                        <a:rPr lang="en-US" sz="1200">
                          <a:effectLst/>
                        </a:rPr>
                        <a:t>1 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1494076028"/>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2 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1251198925"/>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3 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1874949418"/>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4 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4142912479"/>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5 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216275884"/>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6 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156815126"/>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7 </a:t>
                      </a:r>
                      <a:endParaRPr lang="en-US">
                        <a:effectLst/>
                      </a:endParaRPr>
                    </a:p>
                  </a:txBody>
                  <a:tcPr/>
                </a:tc>
                <a:tc>
                  <a:txBody>
                    <a:bodyPr/>
                    <a:lstStyle/>
                    <a:p>
                      <a:pPr rtl="0" fontAlgn="base"/>
                      <a:r>
                        <a:rPr lang="en-US" sz="1200">
                          <a:effectLst/>
                        </a:rPr>
                        <a:t>100 </a:t>
                      </a:r>
                      <a:endParaRPr lang="en-US">
                        <a:effectLst/>
                      </a:endParaRPr>
                    </a:p>
                  </a:txBody>
                  <a:tcPr/>
                </a:tc>
                <a:tc vMerge="1">
                  <a:txBody>
                    <a:bodyPr/>
                    <a:lstStyle/>
                    <a:p>
                      <a:endParaRPr lang="en-US"/>
                    </a:p>
                  </a:txBody>
                  <a:tcPr/>
                </a:tc>
                <a:extLst>
                  <a:ext uri="{0D108BD9-81ED-4DB2-BD59-A6C34878D82A}">
                    <a16:rowId xmlns:a16="http://schemas.microsoft.com/office/drawing/2014/main" val="2583335463"/>
                  </a:ext>
                </a:extLst>
              </a:tr>
              <a:tr h="0">
                <a:tc gridSpan="3">
                  <a:txBody>
                    <a:bodyPr/>
                    <a:lstStyle/>
                    <a:p>
                      <a:pPr rtl="0" fontAlgn="base"/>
                      <a:r>
                        <a:rPr lang="en-US" sz="1200" dirty="0">
                          <a:effectLst/>
                        </a:rPr>
                        <a:t>Average </a:t>
                      </a:r>
                      <a:endParaRPr lang="en-US" dirty="0">
                        <a:effectLst/>
                      </a:endParaRPr>
                    </a:p>
                  </a:txBody>
                  <a:tcPr/>
                </a:tc>
                <a:tc hMerge="1">
                  <a:txBody>
                    <a:bodyPr/>
                    <a:lstStyle/>
                    <a:p>
                      <a:endParaRPr lang="en-US"/>
                    </a:p>
                  </a:txBody>
                  <a:tcPr/>
                </a:tc>
                <a:tc hMerge="1">
                  <a:txBody>
                    <a:bodyPr/>
                    <a:lstStyle/>
                    <a:p>
                      <a:endParaRPr lang="en-US"/>
                    </a:p>
                  </a:txBody>
                  <a:tcPr/>
                </a:tc>
                <a:tc>
                  <a:txBody>
                    <a:bodyPr/>
                    <a:lstStyle/>
                    <a:p>
                      <a:pPr rtl="0" fontAlgn="base"/>
                      <a:r>
                        <a:rPr lang="en-US" sz="1200">
                          <a:effectLst/>
                        </a:rPr>
                        <a:t>99.9993 </a:t>
                      </a:r>
                      <a:endParaRPr lang="en-US">
                        <a:effectLst/>
                      </a:endParaRPr>
                    </a:p>
                  </a:txBody>
                  <a:tcPr/>
                </a:tc>
                <a:tc>
                  <a:txBody>
                    <a:bodyPr/>
                    <a:lstStyle/>
                    <a:p>
                      <a:pPr rtl="0" fontAlgn="base"/>
                      <a:r>
                        <a:rPr lang="en-US" sz="1200">
                          <a:effectLst/>
                        </a:rPr>
                        <a:t>100 </a:t>
                      </a:r>
                      <a:endParaRPr lang="en-US">
                        <a:effectLst/>
                      </a:endParaRPr>
                    </a:p>
                  </a:txBody>
                  <a:tcPr/>
                </a:tc>
                <a:extLst>
                  <a:ext uri="{0D108BD9-81ED-4DB2-BD59-A6C34878D82A}">
                    <a16:rowId xmlns:a16="http://schemas.microsoft.com/office/drawing/2014/main" val="2171865883"/>
                  </a:ext>
                </a:extLst>
              </a:tr>
            </a:tbl>
          </a:graphicData>
        </a:graphic>
      </p:graphicFrame>
    </p:spTree>
    <p:extLst>
      <p:ext uri="{BB962C8B-B14F-4D97-AF65-F5344CB8AC3E}">
        <p14:creationId xmlns:p14="http://schemas.microsoft.com/office/powerpoint/2010/main" val="145388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2F6B-5324-438C-B5C3-96991E96F9C4}"/>
              </a:ext>
            </a:extLst>
          </p:cNvPr>
          <p:cNvSpPr>
            <a:spLocks noGrp="1"/>
          </p:cNvSpPr>
          <p:nvPr>
            <p:ph type="title"/>
          </p:nvPr>
        </p:nvSpPr>
        <p:spPr/>
        <p:txBody>
          <a:bodyPr/>
          <a:lstStyle/>
          <a:p>
            <a:r>
              <a:rPr lang="en-US" dirty="0"/>
              <a:t>UACI</a:t>
            </a:r>
          </a:p>
        </p:txBody>
      </p:sp>
      <p:sp>
        <p:nvSpPr>
          <p:cNvPr id="3" name="Content Placeholder 2">
            <a:extLst>
              <a:ext uri="{FF2B5EF4-FFF2-40B4-BE49-F238E27FC236}">
                <a16:creationId xmlns:a16="http://schemas.microsoft.com/office/drawing/2014/main" id="{0090BC88-ADB0-4E0B-BA2E-8907A4826983}"/>
              </a:ext>
            </a:extLst>
          </p:cNvPr>
          <p:cNvSpPr>
            <a:spLocks noGrp="1"/>
          </p:cNvSpPr>
          <p:nvPr>
            <p:ph idx="1"/>
          </p:nvPr>
        </p:nvSpPr>
        <p:spPr/>
        <p:txBody>
          <a:bodyPr vert="horz" lIns="91440" tIns="45720" rIns="91440" bIns="45720" rtlCol="0" anchor="t">
            <a:normAutofit/>
          </a:bodyPr>
          <a:lstStyle/>
          <a:p>
            <a:r>
              <a:rPr lang="en-US" dirty="0">
                <a:ea typeface="+mn-lt"/>
                <a:cs typeface="+mn-lt"/>
              </a:rPr>
              <a:t>UACI stands for Unified Average Change Intensity.</a:t>
            </a:r>
            <a:endParaRPr lang="en-US" dirty="0"/>
          </a:p>
          <a:p>
            <a:r>
              <a:rPr lang="en-US" dirty="0">
                <a:ea typeface="+mn-lt"/>
                <a:cs typeface="+mn-lt"/>
              </a:rPr>
              <a:t>It determines the average intensity of differences between the two images. </a:t>
            </a:r>
            <a:endParaRPr lang="en-US"/>
          </a:p>
          <a:p>
            <a:r>
              <a:rPr lang="en-US" dirty="0">
                <a:ea typeface="+mn-lt"/>
                <a:cs typeface="+mn-lt"/>
              </a:rPr>
              <a:t>Mathematically UACI is defined as</a:t>
            </a:r>
            <a:endParaRPr lang="en-US" dirty="0"/>
          </a:p>
          <a:p>
            <a:endParaRPr lang="en-US" dirty="0"/>
          </a:p>
        </p:txBody>
      </p:sp>
      <p:sp>
        <p:nvSpPr>
          <p:cNvPr id="4" name="Slide Number Placeholder 3">
            <a:extLst>
              <a:ext uri="{FF2B5EF4-FFF2-40B4-BE49-F238E27FC236}">
                <a16:creationId xmlns:a16="http://schemas.microsoft.com/office/drawing/2014/main" id="{4E5D6E4A-0D97-4295-821B-B63A4219B1EB}"/>
              </a:ext>
            </a:extLst>
          </p:cNvPr>
          <p:cNvSpPr>
            <a:spLocks noGrp="1"/>
          </p:cNvSpPr>
          <p:nvPr>
            <p:ph type="sldNum" sz="quarter" idx="12"/>
          </p:nvPr>
        </p:nvSpPr>
        <p:spPr/>
        <p:txBody>
          <a:bodyPr/>
          <a:lstStyle/>
          <a:p>
            <a:fld id="{73B850FF-6169-4056-8077-06FFA93A5366}" type="slidenum">
              <a:rPr lang="en-US" smtClean="0"/>
              <a:t>22</a:t>
            </a:fld>
            <a:endParaRPr lang="en-US"/>
          </a:p>
        </p:txBody>
      </p:sp>
      <p:pic>
        <p:nvPicPr>
          <p:cNvPr id="5" name="Picture 5" descr="Text&#10;&#10;Description automatically generated">
            <a:extLst>
              <a:ext uri="{FF2B5EF4-FFF2-40B4-BE49-F238E27FC236}">
                <a16:creationId xmlns:a16="http://schemas.microsoft.com/office/drawing/2014/main" id="{AB23F224-40AB-4E28-9698-0E68BC4F2029}"/>
              </a:ext>
            </a:extLst>
          </p:cNvPr>
          <p:cNvPicPr>
            <a:picLocks noChangeAspect="1"/>
          </p:cNvPicPr>
          <p:nvPr/>
        </p:nvPicPr>
        <p:blipFill>
          <a:blip r:embed="rId2"/>
          <a:stretch>
            <a:fillRect/>
          </a:stretch>
        </p:blipFill>
        <p:spPr>
          <a:xfrm>
            <a:off x="1091852" y="4372627"/>
            <a:ext cx="7450897" cy="837155"/>
          </a:xfrm>
          <a:prstGeom prst="rect">
            <a:avLst/>
          </a:prstGeom>
        </p:spPr>
      </p:pic>
      <p:sp>
        <p:nvSpPr>
          <p:cNvPr id="6" name="TextBox 5">
            <a:extLst>
              <a:ext uri="{FF2B5EF4-FFF2-40B4-BE49-F238E27FC236}">
                <a16:creationId xmlns:a16="http://schemas.microsoft.com/office/drawing/2014/main" id="{A0DEFC4E-4EC1-40DB-A02A-5A3C2E425691}"/>
              </a:ext>
            </a:extLst>
          </p:cNvPr>
          <p:cNvSpPr txBox="1"/>
          <p:nvPr/>
        </p:nvSpPr>
        <p:spPr>
          <a:xfrm>
            <a:off x="1091852" y="5308948"/>
            <a:ext cx="745089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entury Gothic"/>
              </a:rPr>
              <a:t>Where T=M*N is the total number of pixels. F is the largest supported pixel value and C is the total number of color component of image</a:t>
            </a:r>
          </a:p>
        </p:txBody>
      </p:sp>
    </p:spTree>
    <p:extLst>
      <p:ext uri="{BB962C8B-B14F-4D97-AF65-F5344CB8AC3E}">
        <p14:creationId xmlns:p14="http://schemas.microsoft.com/office/powerpoint/2010/main" val="365216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26B0FCFA-8A2E-4F10-87BD-34565BD7C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32DA72A5-2775-4FE6-9A97-1C8DEE0E06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7" name="Picture 16">
            <a:extLst>
              <a:ext uri="{FF2B5EF4-FFF2-40B4-BE49-F238E27FC236}">
                <a16:creationId xmlns:a16="http://schemas.microsoft.com/office/drawing/2014/main" id="{1B904E70-C32C-4D17-A3F8-E9179288956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9" name="Picture 18">
            <a:extLst>
              <a:ext uri="{FF2B5EF4-FFF2-40B4-BE49-F238E27FC236}">
                <a16:creationId xmlns:a16="http://schemas.microsoft.com/office/drawing/2014/main" id="{D732B43B-AEE0-4B1A-93E5-EDA309A23F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3048000"/>
            <a:ext cx="1371600" cy="2548349"/>
          </a:xfrm>
          <a:prstGeom prst="rect">
            <a:avLst/>
          </a:prstGeom>
        </p:spPr>
      </p:pic>
      <p:sp>
        <p:nvSpPr>
          <p:cNvPr id="2" name="Title 1">
            <a:extLst>
              <a:ext uri="{FF2B5EF4-FFF2-40B4-BE49-F238E27FC236}">
                <a16:creationId xmlns:a16="http://schemas.microsoft.com/office/drawing/2014/main" id="{FF92075B-FAB6-42AA-B7D3-5A22F0B52DA1}"/>
              </a:ext>
            </a:extLst>
          </p:cNvPr>
          <p:cNvSpPr>
            <a:spLocks noGrp="1"/>
          </p:cNvSpPr>
          <p:nvPr>
            <p:ph type="title"/>
          </p:nvPr>
        </p:nvSpPr>
        <p:spPr>
          <a:xfrm>
            <a:off x="996275" y="775412"/>
            <a:ext cx="5996619" cy="2805988"/>
          </a:xfrm>
        </p:spPr>
        <p:txBody>
          <a:bodyPr vert="horz" lIns="91440" tIns="45720" rIns="91440" bIns="45720" rtlCol="0" anchor="t">
            <a:normAutofit/>
          </a:bodyPr>
          <a:lstStyle/>
          <a:p>
            <a:r>
              <a:rPr lang="en-US" sz="5200" dirty="0">
                <a:solidFill>
                  <a:schemeClr val="tx2"/>
                </a:solidFill>
              </a:rPr>
              <a:t>UACI TEST REPORT</a:t>
            </a:r>
          </a:p>
        </p:txBody>
      </p:sp>
      <p:sp>
        <p:nvSpPr>
          <p:cNvPr id="4" name="Slide Number Placeholder 3">
            <a:extLst>
              <a:ext uri="{FF2B5EF4-FFF2-40B4-BE49-F238E27FC236}">
                <a16:creationId xmlns:a16="http://schemas.microsoft.com/office/drawing/2014/main" id="{134229BF-259C-41C9-8E9A-DDA77324EA9A}"/>
              </a:ext>
            </a:extLst>
          </p:cNvPr>
          <p:cNvSpPr>
            <a:spLocks noGrp="1"/>
          </p:cNvSpPr>
          <p:nvPr>
            <p:ph type="sldNum" sz="quarter" idx="12"/>
          </p:nvPr>
        </p:nvSpPr>
        <p:spPr>
          <a:xfrm>
            <a:off x="8610600" y="6324600"/>
            <a:ext cx="2743200" cy="365125"/>
          </a:xfrm>
        </p:spPr>
        <p:txBody>
          <a:bodyPr vert="horz" lIns="91440" tIns="45720" rIns="91440" bIns="45720" rtlCol="0" anchor="ctr">
            <a:normAutofit/>
          </a:bodyPr>
          <a:lstStyle/>
          <a:p>
            <a:pPr>
              <a:spcAft>
                <a:spcPts val="600"/>
              </a:spcAft>
            </a:pPr>
            <a:fld id="{73B850FF-6169-4056-8077-06FFA93A5366}" type="slidenum">
              <a:rPr lang="en-US">
                <a:solidFill>
                  <a:schemeClr val="tx1">
                    <a:alpha val="60000"/>
                  </a:schemeClr>
                </a:solidFill>
              </a:rPr>
              <a:pPr>
                <a:spcAft>
                  <a:spcPts val="600"/>
                </a:spcAft>
              </a:pPr>
              <a:t>23</a:t>
            </a:fld>
            <a:endParaRPr lang="en-US">
              <a:solidFill>
                <a:schemeClr val="tx1">
                  <a:alpha val="60000"/>
                </a:schemeClr>
              </a:solidFill>
            </a:endParaRPr>
          </a:p>
        </p:txBody>
      </p:sp>
      <p:graphicFrame>
        <p:nvGraphicFramePr>
          <p:cNvPr id="6" name="Table 5">
            <a:extLst>
              <a:ext uri="{FF2B5EF4-FFF2-40B4-BE49-F238E27FC236}">
                <a16:creationId xmlns:a16="http://schemas.microsoft.com/office/drawing/2014/main" id="{C0F5E1DE-414C-45E7-8325-2C152A409888}"/>
              </a:ext>
            </a:extLst>
          </p:cNvPr>
          <p:cNvGraphicFramePr>
            <a:graphicFrameLocks noGrp="1"/>
          </p:cNvGraphicFramePr>
          <p:nvPr>
            <p:extLst>
              <p:ext uri="{D42A27DB-BD31-4B8C-83A1-F6EECF244321}">
                <p14:modId xmlns:p14="http://schemas.microsoft.com/office/powerpoint/2010/main" val="4252797956"/>
              </p:ext>
            </p:extLst>
          </p:nvPr>
        </p:nvGraphicFramePr>
        <p:xfrm>
          <a:off x="5259235" y="55205"/>
          <a:ext cx="6496050" cy="6768465"/>
        </p:xfrm>
        <a:graphic>
          <a:graphicData uri="http://schemas.openxmlformats.org/drawingml/2006/table">
            <a:tbl>
              <a:tblPr firstRow="1" bandRow="1">
                <a:tableStyleId>{F5AB1C69-6EDB-4FF4-983F-18BD219EF322}</a:tableStyleId>
              </a:tblPr>
              <a:tblGrid>
                <a:gridCol w="1095375">
                  <a:extLst>
                    <a:ext uri="{9D8B030D-6E8A-4147-A177-3AD203B41FA5}">
                      <a16:colId xmlns:a16="http://schemas.microsoft.com/office/drawing/2014/main" val="1060343903"/>
                    </a:ext>
                  </a:extLst>
                </a:gridCol>
                <a:gridCol w="2114550">
                  <a:extLst>
                    <a:ext uri="{9D8B030D-6E8A-4147-A177-3AD203B41FA5}">
                      <a16:colId xmlns:a16="http://schemas.microsoft.com/office/drawing/2014/main" val="3635618486"/>
                    </a:ext>
                  </a:extLst>
                </a:gridCol>
                <a:gridCol w="1095375">
                  <a:extLst>
                    <a:ext uri="{9D8B030D-6E8A-4147-A177-3AD203B41FA5}">
                      <a16:colId xmlns:a16="http://schemas.microsoft.com/office/drawing/2014/main" val="1545641138"/>
                    </a:ext>
                  </a:extLst>
                </a:gridCol>
                <a:gridCol w="1095375">
                  <a:extLst>
                    <a:ext uri="{9D8B030D-6E8A-4147-A177-3AD203B41FA5}">
                      <a16:colId xmlns:a16="http://schemas.microsoft.com/office/drawing/2014/main" val="972987145"/>
                    </a:ext>
                  </a:extLst>
                </a:gridCol>
                <a:gridCol w="1095375">
                  <a:extLst>
                    <a:ext uri="{9D8B030D-6E8A-4147-A177-3AD203B41FA5}">
                      <a16:colId xmlns:a16="http://schemas.microsoft.com/office/drawing/2014/main" val="4143962988"/>
                    </a:ext>
                  </a:extLst>
                </a:gridCol>
              </a:tblGrid>
              <a:tr h="276225">
                <a:tc rowSpan="2">
                  <a:txBody>
                    <a:bodyPr/>
                    <a:lstStyle/>
                    <a:p>
                      <a:pPr rtl="0" fontAlgn="base"/>
                      <a:r>
                        <a:rPr lang="en-US" sz="1200">
                          <a:effectLst/>
                        </a:rPr>
                        <a:t>S.No </a:t>
                      </a:r>
                      <a:endParaRPr lang="en-US">
                        <a:effectLst/>
                      </a:endParaRPr>
                    </a:p>
                  </a:txBody>
                  <a:tcPr/>
                </a:tc>
                <a:tc rowSpan="2">
                  <a:txBody>
                    <a:bodyPr/>
                    <a:lstStyle/>
                    <a:p>
                      <a:pPr rtl="0" fontAlgn="base"/>
                      <a:r>
                        <a:rPr lang="en-US" sz="1200">
                          <a:effectLst/>
                        </a:rPr>
                        <a:t>(Threshold(k), Total </a:t>
                      </a:r>
                      <a:endParaRPr lang="en-US">
                        <a:effectLst/>
                      </a:endParaRPr>
                    </a:p>
                    <a:p>
                      <a:pPr rtl="0" fontAlgn="base"/>
                      <a:r>
                        <a:rPr lang="en-US" sz="1200">
                          <a:effectLst/>
                        </a:rPr>
                        <a:t>Shares(n) and p=257) </a:t>
                      </a:r>
                      <a:endParaRPr lang="en-US">
                        <a:effectLst/>
                      </a:endParaRPr>
                    </a:p>
                  </a:txBody>
                  <a:tcPr/>
                </a:tc>
                <a:tc rowSpan="2">
                  <a:txBody>
                    <a:bodyPr/>
                    <a:lstStyle/>
                    <a:p>
                      <a:pPr rtl="0" fontAlgn="base"/>
                      <a:r>
                        <a:rPr lang="en-US" sz="1200">
                          <a:effectLst/>
                        </a:rPr>
                        <a:t>Shares </a:t>
                      </a:r>
                      <a:endParaRPr lang="en-US">
                        <a:effectLst/>
                      </a:endParaRPr>
                    </a:p>
                  </a:txBody>
                  <a:tcPr/>
                </a:tc>
                <a:tc gridSpan="2">
                  <a:txBody>
                    <a:bodyPr/>
                    <a:lstStyle/>
                    <a:p>
                      <a:pPr rtl="0" fontAlgn="base"/>
                      <a:r>
                        <a:rPr lang="en-US" sz="1200">
                          <a:effectLst/>
                        </a:rPr>
                        <a:t>UACI (%) </a:t>
                      </a:r>
                      <a:endParaRPr lang="en-US">
                        <a:effectLst/>
                      </a:endParaRPr>
                    </a:p>
                  </a:txBody>
                  <a:tcPr/>
                </a:tc>
                <a:tc hMerge="1">
                  <a:txBody>
                    <a:bodyPr/>
                    <a:lstStyle/>
                    <a:p>
                      <a:endParaRPr lang="en-US"/>
                    </a:p>
                  </a:txBody>
                  <a:tcPr/>
                </a:tc>
                <a:extLst>
                  <a:ext uri="{0D108BD9-81ED-4DB2-BD59-A6C34878D82A}">
                    <a16:rowId xmlns:a16="http://schemas.microsoft.com/office/drawing/2014/main" val="3119444493"/>
                  </a:ext>
                </a:extLst>
              </a:tr>
              <a:tr h="2762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rtl="0" fontAlgn="base"/>
                      <a:r>
                        <a:rPr lang="en-US" sz="1200">
                          <a:effectLst/>
                        </a:rPr>
                        <a:t>Visual secret Sharing </a:t>
                      </a:r>
                      <a:endParaRPr lang="en-US">
                        <a:effectLst/>
                      </a:endParaRPr>
                    </a:p>
                  </a:txBody>
                  <a:tcPr/>
                </a:tc>
                <a:tc>
                  <a:txBody>
                    <a:bodyPr/>
                    <a:lstStyle/>
                    <a:p>
                      <a:pPr rtl="0" fontAlgn="base"/>
                      <a:r>
                        <a:rPr lang="en-US" sz="1200">
                          <a:effectLst/>
                        </a:rPr>
                        <a:t>Caesar Cipher </a:t>
                      </a:r>
                      <a:endParaRPr lang="en-US">
                        <a:effectLst/>
                      </a:endParaRPr>
                    </a:p>
                  </a:txBody>
                  <a:tcPr/>
                </a:tc>
                <a:extLst>
                  <a:ext uri="{0D108BD9-81ED-4DB2-BD59-A6C34878D82A}">
                    <a16:rowId xmlns:a16="http://schemas.microsoft.com/office/drawing/2014/main" val="2549788163"/>
                  </a:ext>
                </a:extLst>
              </a:tr>
              <a:tr h="190500">
                <a:tc rowSpan="3">
                  <a:txBody>
                    <a:bodyPr/>
                    <a:lstStyle/>
                    <a:p>
                      <a:pPr rtl="0" fontAlgn="base"/>
                      <a:r>
                        <a:rPr lang="en-US" sz="1200">
                          <a:effectLst/>
                        </a:rPr>
                        <a:t>1 </a:t>
                      </a:r>
                      <a:endParaRPr lang="en-US">
                        <a:effectLst/>
                      </a:endParaRPr>
                    </a:p>
                  </a:txBody>
                  <a:tcPr/>
                </a:tc>
                <a:tc rowSpan="3">
                  <a:txBody>
                    <a:bodyPr/>
                    <a:lstStyle/>
                    <a:p>
                      <a:pPr rtl="0" fontAlgn="base"/>
                      <a:r>
                        <a:rPr lang="en-US" sz="1200">
                          <a:effectLst/>
                        </a:rPr>
                        <a:t>(2,3) </a:t>
                      </a:r>
                      <a:endParaRPr lang="en-US">
                        <a:effectLst/>
                      </a:endParaRPr>
                    </a:p>
                  </a:txBody>
                  <a:tcPr/>
                </a:tc>
                <a:tc>
                  <a:txBody>
                    <a:bodyPr/>
                    <a:lstStyle/>
                    <a:p>
                      <a:pPr rtl="0" fontAlgn="base"/>
                      <a:r>
                        <a:rPr lang="en-US" sz="1200">
                          <a:effectLst/>
                        </a:rPr>
                        <a:t>1 </a:t>
                      </a:r>
                      <a:endParaRPr lang="en-US">
                        <a:effectLst/>
                      </a:endParaRPr>
                    </a:p>
                  </a:txBody>
                  <a:tcPr/>
                </a:tc>
                <a:tc>
                  <a:txBody>
                    <a:bodyPr/>
                    <a:lstStyle/>
                    <a:p>
                      <a:pPr rtl="0" fontAlgn="base"/>
                      <a:r>
                        <a:rPr lang="en-US" sz="1200">
                          <a:effectLst/>
                        </a:rPr>
                        <a:t>98.4435 </a:t>
                      </a:r>
                      <a:endParaRPr lang="en-US">
                        <a:effectLst/>
                      </a:endParaRPr>
                    </a:p>
                  </a:txBody>
                  <a:tcPr/>
                </a:tc>
                <a:tc rowSpan="21">
                  <a:txBody>
                    <a:bodyPr/>
                    <a:lstStyle/>
                    <a:p>
                      <a:pPr rtl="0" fontAlgn="base"/>
                      <a:r>
                        <a:rPr lang="en-US" sz="1200">
                          <a:effectLst/>
                        </a:rPr>
                        <a:t>97.66 </a:t>
                      </a:r>
                      <a:endParaRPr lang="en-US">
                        <a:effectLst/>
                      </a:endParaRPr>
                    </a:p>
                  </a:txBody>
                  <a:tcPr/>
                </a:tc>
                <a:extLst>
                  <a:ext uri="{0D108BD9-81ED-4DB2-BD59-A6C34878D82A}">
                    <a16:rowId xmlns:a16="http://schemas.microsoft.com/office/drawing/2014/main" val="431317126"/>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2 </a:t>
                      </a:r>
                      <a:endParaRPr lang="en-US">
                        <a:effectLst/>
                      </a:endParaRPr>
                    </a:p>
                  </a:txBody>
                  <a:tcPr/>
                </a:tc>
                <a:tc>
                  <a:txBody>
                    <a:bodyPr/>
                    <a:lstStyle/>
                    <a:p>
                      <a:pPr rtl="0" fontAlgn="base"/>
                      <a:r>
                        <a:rPr lang="en-US" sz="1200">
                          <a:effectLst/>
                        </a:rPr>
                        <a:t>97.2726 </a:t>
                      </a:r>
                      <a:endParaRPr lang="en-US">
                        <a:effectLst/>
                      </a:endParaRPr>
                    </a:p>
                  </a:txBody>
                  <a:tcPr/>
                </a:tc>
                <a:tc vMerge="1">
                  <a:txBody>
                    <a:bodyPr/>
                    <a:lstStyle/>
                    <a:p>
                      <a:endParaRPr lang="en-US"/>
                    </a:p>
                  </a:txBody>
                  <a:tcPr/>
                </a:tc>
                <a:extLst>
                  <a:ext uri="{0D108BD9-81ED-4DB2-BD59-A6C34878D82A}">
                    <a16:rowId xmlns:a16="http://schemas.microsoft.com/office/drawing/2014/main" val="415083311"/>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3 </a:t>
                      </a:r>
                      <a:endParaRPr lang="en-US">
                        <a:effectLst/>
                      </a:endParaRPr>
                    </a:p>
                  </a:txBody>
                  <a:tcPr/>
                </a:tc>
                <a:tc>
                  <a:txBody>
                    <a:bodyPr/>
                    <a:lstStyle/>
                    <a:p>
                      <a:pPr rtl="0" fontAlgn="base"/>
                      <a:r>
                        <a:rPr lang="en-US" sz="1200">
                          <a:effectLst/>
                        </a:rPr>
                        <a:t>96.1089 </a:t>
                      </a:r>
                      <a:endParaRPr lang="en-US">
                        <a:effectLst/>
                      </a:endParaRPr>
                    </a:p>
                  </a:txBody>
                  <a:tcPr/>
                </a:tc>
                <a:tc vMerge="1">
                  <a:txBody>
                    <a:bodyPr/>
                    <a:lstStyle/>
                    <a:p>
                      <a:endParaRPr lang="en-US"/>
                    </a:p>
                  </a:txBody>
                  <a:tcPr/>
                </a:tc>
                <a:extLst>
                  <a:ext uri="{0D108BD9-81ED-4DB2-BD59-A6C34878D82A}">
                    <a16:rowId xmlns:a16="http://schemas.microsoft.com/office/drawing/2014/main" val="3620772888"/>
                  </a:ext>
                </a:extLst>
              </a:tr>
              <a:tr h="190500">
                <a:tc rowSpan="5">
                  <a:txBody>
                    <a:bodyPr/>
                    <a:lstStyle/>
                    <a:p>
                      <a:pPr rtl="0" fontAlgn="base"/>
                      <a:r>
                        <a:rPr lang="en-US" sz="1200">
                          <a:effectLst/>
                        </a:rPr>
                        <a:t>2 </a:t>
                      </a:r>
                      <a:endParaRPr lang="en-US">
                        <a:effectLst/>
                      </a:endParaRPr>
                    </a:p>
                  </a:txBody>
                  <a:tcPr/>
                </a:tc>
                <a:tc rowSpan="5">
                  <a:txBody>
                    <a:bodyPr/>
                    <a:lstStyle/>
                    <a:p>
                      <a:pPr rtl="0" fontAlgn="base"/>
                      <a:r>
                        <a:rPr lang="en-US" sz="1200">
                          <a:effectLst/>
                        </a:rPr>
                        <a:t>(3,5) </a:t>
                      </a:r>
                      <a:endParaRPr lang="en-US">
                        <a:effectLst/>
                      </a:endParaRPr>
                    </a:p>
                  </a:txBody>
                  <a:tcPr/>
                </a:tc>
                <a:tc>
                  <a:txBody>
                    <a:bodyPr/>
                    <a:lstStyle/>
                    <a:p>
                      <a:pPr rtl="0" fontAlgn="base"/>
                      <a:r>
                        <a:rPr lang="en-US" sz="1200">
                          <a:effectLst/>
                        </a:rPr>
                        <a:t>1 </a:t>
                      </a:r>
                      <a:endParaRPr lang="en-US">
                        <a:effectLst/>
                      </a:endParaRPr>
                    </a:p>
                  </a:txBody>
                  <a:tcPr/>
                </a:tc>
                <a:tc>
                  <a:txBody>
                    <a:bodyPr/>
                    <a:lstStyle/>
                    <a:p>
                      <a:pPr rtl="0" fontAlgn="base"/>
                      <a:r>
                        <a:rPr lang="en-US" sz="1200">
                          <a:effectLst/>
                        </a:rPr>
                        <a:t>96.4980 </a:t>
                      </a:r>
                      <a:endParaRPr lang="en-US">
                        <a:effectLst/>
                      </a:endParaRPr>
                    </a:p>
                  </a:txBody>
                  <a:tcPr/>
                </a:tc>
                <a:tc vMerge="1">
                  <a:txBody>
                    <a:bodyPr/>
                    <a:lstStyle/>
                    <a:p>
                      <a:endParaRPr lang="en-US"/>
                    </a:p>
                  </a:txBody>
                  <a:tcPr/>
                </a:tc>
                <a:extLst>
                  <a:ext uri="{0D108BD9-81ED-4DB2-BD59-A6C34878D82A}">
                    <a16:rowId xmlns:a16="http://schemas.microsoft.com/office/drawing/2014/main" val="716598782"/>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2 </a:t>
                      </a:r>
                      <a:endParaRPr lang="en-US">
                        <a:effectLst/>
                      </a:endParaRPr>
                    </a:p>
                  </a:txBody>
                  <a:tcPr/>
                </a:tc>
                <a:tc>
                  <a:txBody>
                    <a:bodyPr/>
                    <a:lstStyle/>
                    <a:p>
                      <a:pPr rtl="0" fontAlgn="base"/>
                      <a:r>
                        <a:rPr lang="en-US" sz="1200">
                          <a:effectLst/>
                        </a:rPr>
                        <a:t>89.4941 </a:t>
                      </a:r>
                      <a:endParaRPr lang="en-US">
                        <a:effectLst/>
                      </a:endParaRPr>
                    </a:p>
                  </a:txBody>
                  <a:tcPr/>
                </a:tc>
                <a:tc vMerge="1">
                  <a:txBody>
                    <a:bodyPr/>
                    <a:lstStyle/>
                    <a:p>
                      <a:endParaRPr lang="en-US"/>
                    </a:p>
                  </a:txBody>
                  <a:tcPr/>
                </a:tc>
                <a:extLst>
                  <a:ext uri="{0D108BD9-81ED-4DB2-BD59-A6C34878D82A}">
                    <a16:rowId xmlns:a16="http://schemas.microsoft.com/office/drawing/2014/main" val="895307235"/>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3 </a:t>
                      </a:r>
                      <a:endParaRPr lang="en-US">
                        <a:effectLst/>
                      </a:endParaRPr>
                    </a:p>
                  </a:txBody>
                  <a:tcPr/>
                </a:tc>
                <a:tc>
                  <a:txBody>
                    <a:bodyPr/>
                    <a:lstStyle/>
                    <a:p>
                      <a:pPr rtl="0" fontAlgn="base"/>
                      <a:r>
                        <a:rPr lang="en-US" sz="1200">
                          <a:effectLst/>
                        </a:rPr>
                        <a:t>78.5990 </a:t>
                      </a:r>
                      <a:endParaRPr lang="en-US">
                        <a:effectLst/>
                      </a:endParaRPr>
                    </a:p>
                  </a:txBody>
                  <a:tcPr/>
                </a:tc>
                <a:tc vMerge="1">
                  <a:txBody>
                    <a:bodyPr/>
                    <a:lstStyle/>
                    <a:p>
                      <a:endParaRPr lang="en-US"/>
                    </a:p>
                  </a:txBody>
                  <a:tcPr/>
                </a:tc>
                <a:extLst>
                  <a:ext uri="{0D108BD9-81ED-4DB2-BD59-A6C34878D82A}">
                    <a16:rowId xmlns:a16="http://schemas.microsoft.com/office/drawing/2014/main" val="3412073234"/>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4 </a:t>
                      </a:r>
                      <a:endParaRPr lang="en-US">
                        <a:effectLst/>
                      </a:endParaRPr>
                    </a:p>
                  </a:txBody>
                  <a:tcPr/>
                </a:tc>
                <a:tc>
                  <a:txBody>
                    <a:bodyPr/>
                    <a:lstStyle/>
                    <a:p>
                      <a:pPr rtl="0" fontAlgn="base"/>
                      <a:r>
                        <a:rPr lang="en-US" sz="1200">
                          <a:effectLst/>
                        </a:rPr>
                        <a:t>63.8132 </a:t>
                      </a:r>
                      <a:endParaRPr lang="en-US">
                        <a:effectLst/>
                      </a:endParaRPr>
                    </a:p>
                  </a:txBody>
                  <a:tcPr/>
                </a:tc>
                <a:tc vMerge="1">
                  <a:txBody>
                    <a:bodyPr/>
                    <a:lstStyle/>
                    <a:p>
                      <a:endParaRPr lang="en-US"/>
                    </a:p>
                  </a:txBody>
                  <a:tcPr/>
                </a:tc>
                <a:extLst>
                  <a:ext uri="{0D108BD9-81ED-4DB2-BD59-A6C34878D82A}">
                    <a16:rowId xmlns:a16="http://schemas.microsoft.com/office/drawing/2014/main" val="1489950607"/>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5 </a:t>
                      </a:r>
                      <a:endParaRPr lang="en-US">
                        <a:effectLst/>
                      </a:endParaRPr>
                    </a:p>
                  </a:txBody>
                  <a:tcPr/>
                </a:tc>
                <a:tc>
                  <a:txBody>
                    <a:bodyPr/>
                    <a:lstStyle/>
                    <a:p>
                      <a:pPr rtl="0" fontAlgn="base"/>
                      <a:r>
                        <a:rPr lang="en-US" sz="1200">
                          <a:effectLst/>
                        </a:rPr>
                        <a:t>45.1361 </a:t>
                      </a:r>
                      <a:endParaRPr lang="en-US">
                        <a:effectLst/>
                      </a:endParaRPr>
                    </a:p>
                  </a:txBody>
                  <a:tcPr/>
                </a:tc>
                <a:tc vMerge="1">
                  <a:txBody>
                    <a:bodyPr/>
                    <a:lstStyle/>
                    <a:p>
                      <a:endParaRPr lang="en-US"/>
                    </a:p>
                  </a:txBody>
                  <a:tcPr/>
                </a:tc>
                <a:extLst>
                  <a:ext uri="{0D108BD9-81ED-4DB2-BD59-A6C34878D82A}">
                    <a16:rowId xmlns:a16="http://schemas.microsoft.com/office/drawing/2014/main" val="3518406175"/>
                  </a:ext>
                </a:extLst>
              </a:tr>
              <a:tr h="190500">
                <a:tc rowSpan="6">
                  <a:txBody>
                    <a:bodyPr/>
                    <a:lstStyle/>
                    <a:p>
                      <a:pPr rtl="0" fontAlgn="base"/>
                      <a:r>
                        <a:rPr lang="en-US" sz="1200">
                          <a:effectLst/>
                        </a:rPr>
                        <a:t>3 </a:t>
                      </a:r>
                      <a:endParaRPr lang="en-US">
                        <a:effectLst/>
                      </a:endParaRPr>
                    </a:p>
                  </a:txBody>
                  <a:tcPr/>
                </a:tc>
                <a:tc rowSpan="6">
                  <a:txBody>
                    <a:bodyPr/>
                    <a:lstStyle/>
                    <a:p>
                      <a:pPr rtl="0" fontAlgn="base"/>
                      <a:r>
                        <a:rPr lang="en-US" sz="1200">
                          <a:effectLst/>
                        </a:rPr>
                        <a:t>(4,6) </a:t>
                      </a:r>
                      <a:endParaRPr lang="en-US">
                        <a:effectLst/>
                      </a:endParaRPr>
                    </a:p>
                  </a:txBody>
                  <a:tcPr/>
                </a:tc>
                <a:tc>
                  <a:txBody>
                    <a:bodyPr/>
                    <a:lstStyle/>
                    <a:p>
                      <a:pPr rtl="0" fontAlgn="base"/>
                      <a:r>
                        <a:rPr lang="en-US" sz="1200">
                          <a:effectLst/>
                        </a:rPr>
                        <a:t>1 </a:t>
                      </a:r>
                      <a:endParaRPr lang="en-US">
                        <a:effectLst/>
                      </a:endParaRPr>
                    </a:p>
                  </a:txBody>
                  <a:tcPr/>
                </a:tc>
                <a:tc>
                  <a:txBody>
                    <a:bodyPr/>
                    <a:lstStyle/>
                    <a:p>
                      <a:pPr rtl="0" fontAlgn="base"/>
                      <a:r>
                        <a:rPr lang="en-US" sz="1200">
                          <a:effectLst/>
                        </a:rPr>
                        <a:t>93.774 </a:t>
                      </a:r>
                      <a:endParaRPr lang="en-US">
                        <a:effectLst/>
                      </a:endParaRPr>
                    </a:p>
                  </a:txBody>
                  <a:tcPr/>
                </a:tc>
                <a:tc vMerge="1">
                  <a:txBody>
                    <a:bodyPr/>
                    <a:lstStyle/>
                    <a:p>
                      <a:endParaRPr lang="en-US"/>
                    </a:p>
                  </a:txBody>
                  <a:tcPr/>
                </a:tc>
                <a:extLst>
                  <a:ext uri="{0D108BD9-81ED-4DB2-BD59-A6C34878D82A}">
                    <a16:rowId xmlns:a16="http://schemas.microsoft.com/office/drawing/2014/main" val="3152213001"/>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2 </a:t>
                      </a:r>
                      <a:endParaRPr lang="en-US">
                        <a:effectLst/>
                      </a:endParaRPr>
                    </a:p>
                  </a:txBody>
                  <a:tcPr/>
                </a:tc>
                <a:tc>
                  <a:txBody>
                    <a:bodyPr/>
                    <a:lstStyle/>
                    <a:p>
                      <a:pPr rtl="0" fontAlgn="base"/>
                      <a:r>
                        <a:rPr lang="en-US" sz="1200">
                          <a:effectLst/>
                        </a:rPr>
                        <a:t>67.7042 </a:t>
                      </a:r>
                      <a:endParaRPr lang="en-US">
                        <a:effectLst/>
                      </a:endParaRPr>
                    </a:p>
                  </a:txBody>
                  <a:tcPr/>
                </a:tc>
                <a:tc vMerge="1">
                  <a:txBody>
                    <a:bodyPr/>
                    <a:lstStyle/>
                    <a:p>
                      <a:endParaRPr lang="en-US"/>
                    </a:p>
                  </a:txBody>
                  <a:tcPr/>
                </a:tc>
                <a:extLst>
                  <a:ext uri="{0D108BD9-81ED-4DB2-BD59-A6C34878D82A}">
                    <a16:rowId xmlns:a16="http://schemas.microsoft.com/office/drawing/2014/main" val="2797685930"/>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3 </a:t>
                      </a:r>
                      <a:endParaRPr lang="en-US">
                        <a:effectLst/>
                      </a:endParaRPr>
                    </a:p>
                  </a:txBody>
                  <a:tcPr/>
                </a:tc>
                <a:tc>
                  <a:txBody>
                    <a:bodyPr/>
                    <a:lstStyle/>
                    <a:p>
                      <a:pPr rtl="0" fontAlgn="base"/>
                      <a:r>
                        <a:rPr lang="en-US" sz="1200">
                          <a:effectLst/>
                        </a:rPr>
                        <a:t>5.0583 </a:t>
                      </a:r>
                      <a:endParaRPr lang="en-US">
                        <a:effectLst/>
                      </a:endParaRPr>
                    </a:p>
                  </a:txBody>
                  <a:tcPr/>
                </a:tc>
                <a:tc vMerge="1">
                  <a:txBody>
                    <a:bodyPr/>
                    <a:lstStyle/>
                    <a:p>
                      <a:endParaRPr lang="en-US"/>
                    </a:p>
                  </a:txBody>
                  <a:tcPr/>
                </a:tc>
                <a:extLst>
                  <a:ext uri="{0D108BD9-81ED-4DB2-BD59-A6C34878D82A}">
                    <a16:rowId xmlns:a16="http://schemas.microsoft.com/office/drawing/2014/main" val="3418193312"/>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4 </a:t>
                      </a:r>
                      <a:endParaRPr lang="en-US">
                        <a:effectLst/>
                      </a:endParaRPr>
                    </a:p>
                  </a:txBody>
                  <a:tcPr/>
                </a:tc>
                <a:tc>
                  <a:txBody>
                    <a:bodyPr/>
                    <a:lstStyle/>
                    <a:p>
                      <a:pPr rtl="0" fontAlgn="base"/>
                      <a:r>
                        <a:rPr lang="en-US" sz="1200">
                          <a:effectLst/>
                        </a:rPr>
                        <a:t>88.7959 </a:t>
                      </a:r>
                      <a:endParaRPr lang="en-US">
                        <a:effectLst/>
                      </a:endParaRPr>
                    </a:p>
                  </a:txBody>
                  <a:tcPr/>
                </a:tc>
                <a:tc vMerge="1">
                  <a:txBody>
                    <a:bodyPr/>
                    <a:lstStyle/>
                    <a:p>
                      <a:endParaRPr lang="en-US"/>
                    </a:p>
                  </a:txBody>
                  <a:tcPr/>
                </a:tc>
                <a:extLst>
                  <a:ext uri="{0D108BD9-81ED-4DB2-BD59-A6C34878D82A}">
                    <a16:rowId xmlns:a16="http://schemas.microsoft.com/office/drawing/2014/main" val="1449889360"/>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5 </a:t>
                      </a:r>
                      <a:endParaRPr lang="en-US">
                        <a:effectLst/>
                      </a:endParaRPr>
                    </a:p>
                  </a:txBody>
                  <a:tcPr/>
                </a:tc>
                <a:tc>
                  <a:txBody>
                    <a:bodyPr/>
                    <a:lstStyle/>
                    <a:p>
                      <a:pPr rtl="0" fontAlgn="base"/>
                      <a:r>
                        <a:rPr lang="en-US" sz="1200">
                          <a:effectLst/>
                        </a:rPr>
                        <a:t>3.50192 </a:t>
                      </a:r>
                      <a:endParaRPr lang="en-US">
                        <a:effectLst/>
                      </a:endParaRPr>
                    </a:p>
                  </a:txBody>
                  <a:tcPr/>
                </a:tc>
                <a:tc vMerge="1">
                  <a:txBody>
                    <a:bodyPr/>
                    <a:lstStyle/>
                    <a:p>
                      <a:endParaRPr lang="en-US"/>
                    </a:p>
                  </a:txBody>
                  <a:tcPr/>
                </a:tc>
                <a:extLst>
                  <a:ext uri="{0D108BD9-81ED-4DB2-BD59-A6C34878D82A}">
                    <a16:rowId xmlns:a16="http://schemas.microsoft.com/office/drawing/2014/main" val="3833448588"/>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6 </a:t>
                      </a:r>
                      <a:endParaRPr lang="en-US">
                        <a:effectLst/>
                      </a:endParaRPr>
                    </a:p>
                  </a:txBody>
                  <a:tcPr/>
                </a:tc>
                <a:tc>
                  <a:txBody>
                    <a:bodyPr/>
                    <a:lstStyle/>
                    <a:p>
                      <a:pPr rtl="0" fontAlgn="base"/>
                      <a:r>
                        <a:rPr lang="en-US" sz="1200">
                          <a:effectLst/>
                        </a:rPr>
                        <a:t>31.9066 </a:t>
                      </a:r>
                      <a:endParaRPr lang="en-US">
                        <a:effectLst/>
                      </a:endParaRPr>
                    </a:p>
                  </a:txBody>
                  <a:tcPr/>
                </a:tc>
                <a:tc vMerge="1">
                  <a:txBody>
                    <a:bodyPr/>
                    <a:lstStyle/>
                    <a:p>
                      <a:endParaRPr lang="en-US"/>
                    </a:p>
                  </a:txBody>
                  <a:tcPr/>
                </a:tc>
                <a:extLst>
                  <a:ext uri="{0D108BD9-81ED-4DB2-BD59-A6C34878D82A}">
                    <a16:rowId xmlns:a16="http://schemas.microsoft.com/office/drawing/2014/main" val="918155153"/>
                  </a:ext>
                </a:extLst>
              </a:tr>
              <a:tr h="190500">
                <a:tc rowSpan="7">
                  <a:txBody>
                    <a:bodyPr/>
                    <a:lstStyle/>
                    <a:p>
                      <a:pPr rtl="0" fontAlgn="base"/>
                      <a:r>
                        <a:rPr lang="en-US" sz="1200">
                          <a:effectLst/>
                        </a:rPr>
                        <a:t>4 </a:t>
                      </a:r>
                      <a:endParaRPr lang="en-US">
                        <a:effectLst/>
                      </a:endParaRPr>
                    </a:p>
                  </a:txBody>
                  <a:tcPr/>
                </a:tc>
                <a:tc rowSpan="7">
                  <a:txBody>
                    <a:bodyPr/>
                    <a:lstStyle/>
                    <a:p>
                      <a:pPr rtl="0" fontAlgn="base"/>
                      <a:r>
                        <a:rPr lang="en-US" sz="1200">
                          <a:effectLst/>
                        </a:rPr>
                        <a:t>(7,7) </a:t>
                      </a:r>
                      <a:endParaRPr lang="en-US">
                        <a:effectLst/>
                      </a:endParaRPr>
                    </a:p>
                  </a:txBody>
                  <a:tcPr/>
                </a:tc>
                <a:tc>
                  <a:txBody>
                    <a:bodyPr/>
                    <a:lstStyle/>
                    <a:p>
                      <a:pPr rtl="0" fontAlgn="base"/>
                      <a:r>
                        <a:rPr lang="en-US" sz="1200">
                          <a:effectLst/>
                        </a:rPr>
                        <a:t>1 </a:t>
                      </a:r>
                      <a:endParaRPr lang="en-US">
                        <a:effectLst/>
                      </a:endParaRPr>
                    </a:p>
                  </a:txBody>
                  <a:tcPr/>
                </a:tc>
                <a:tc>
                  <a:txBody>
                    <a:bodyPr/>
                    <a:lstStyle/>
                    <a:p>
                      <a:pPr rtl="0" fontAlgn="base"/>
                      <a:r>
                        <a:rPr lang="en-US" sz="1200">
                          <a:effectLst/>
                        </a:rPr>
                        <a:t>77.8210 </a:t>
                      </a:r>
                      <a:endParaRPr lang="en-US">
                        <a:effectLst/>
                      </a:endParaRPr>
                    </a:p>
                  </a:txBody>
                  <a:tcPr/>
                </a:tc>
                <a:tc vMerge="1">
                  <a:txBody>
                    <a:bodyPr/>
                    <a:lstStyle/>
                    <a:p>
                      <a:endParaRPr lang="en-US"/>
                    </a:p>
                  </a:txBody>
                  <a:tcPr/>
                </a:tc>
                <a:extLst>
                  <a:ext uri="{0D108BD9-81ED-4DB2-BD59-A6C34878D82A}">
                    <a16:rowId xmlns:a16="http://schemas.microsoft.com/office/drawing/2014/main" val="1841178745"/>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2 </a:t>
                      </a:r>
                      <a:endParaRPr lang="en-US">
                        <a:effectLst/>
                      </a:endParaRPr>
                    </a:p>
                  </a:txBody>
                  <a:tcPr/>
                </a:tc>
                <a:tc>
                  <a:txBody>
                    <a:bodyPr/>
                    <a:lstStyle/>
                    <a:p>
                      <a:pPr rtl="0" fontAlgn="base"/>
                      <a:r>
                        <a:rPr lang="en-US" sz="1200">
                          <a:effectLst/>
                        </a:rPr>
                        <a:t>11.6731 </a:t>
                      </a:r>
                      <a:endParaRPr lang="en-US">
                        <a:effectLst/>
                      </a:endParaRPr>
                    </a:p>
                  </a:txBody>
                  <a:tcPr/>
                </a:tc>
                <a:tc vMerge="1">
                  <a:txBody>
                    <a:bodyPr/>
                    <a:lstStyle/>
                    <a:p>
                      <a:endParaRPr lang="en-US"/>
                    </a:p>
                  </a:txBody>
                  <a:tcPr/>
                </a:tc>
                <a:extLst>
                  <a:ext uri="{0D108BD9-81ED-4DB2-BD59-A6C34878D82A}">
                    <a16:rowId xmlns:a16="http://schemas.microsoft.com/office/drawing/2014/main" val="2685058967"/>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3 </a:t>
                      </a:r>
                      <a:endParaRPr lang="en-US">
                        <a:effectLst/>
                      </a:endParaRPr>
                    </a:p>
                  </a:txBody>
                  <a:tcPr/>
                </a:tc>
                <a:tc>
                  <a:txBody>
                    <a:bodyPr/>
                    <a:lstStyle/>
                    <a:p>
                      <a:pPr rtl="0" fontAlgn="base"/>
                      <a:r>
                        <a:rPr lang="en-US" sz="1200">
                          <a:effectLst/>
                        </a:rPr>
                        <a:t>81.7120 </a:t>
                      </a:r>
                      <a:endParaRPr lang="en-US">
                        <a:effectLst/>
                      </a:endParaRPr>
                    </a:p>
                  </a:txBody>
                  <a:tcPr/>
                </a:tc>
                <a:tc vMerge="1">
                  <a:txBody>
                    <a:bodyPr/>
                    <a:lstStyle/>
                    <a:p>
                      <a:endParaRPr lang="en-US"/>
                    </a:p>
                  </a:txBody>
                  <a:tcPr/>
                </a:tc>
                <a:extLst>
                  <a:ext uri="{0D108BD9-81ED-4DB2-BD59-A6C34878D82A}">
                    <a16:rowId xmlns:a16="http://schemas.microsoft.com/office/drawing/2014/main" val="1295970737"/>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4 </a:t>
                      </a:r>
                      <a:endParaRPr lang="en-US">
                        <a:effectLst/>
                      </a:endParaRPr>
                    </a:p>
                  </a:txBody>
                  <a:tcPr/>
                </a:tc>
                <a:tc>
                  <a:txBody>
                    <a:bodyPr/>
                    <a:lstStyle/>
                    <a:p>
                      <a:pPr rtl="0" fontAlgn="base"/>
                      <a:r>
                        <a:rPr lang="en-US" sz="1200">
                          <a:effectLst/>
                        </a:rPr>
                        <a:t>88.7959 </a:t>
                      </a:r>
                      <a:endParaRPr lang="en-US">
                        <a:effectLst/>
                      </a:endParaRPr>
                    </a:p>
                  </a:txBody>
                  <a:tcPr/>
                </a:tc>
                <a:tc vMerge="1">
                  <a:txBody>
                    <a:bodyPr/>
                    <a:lstStyle/>
                    <a:p>
                      <a:endParaRPr lang="en-US"/>
                    </a:p>
                  </a:txBody>
                  <a:tcPr/>
                </a:tc>
                <a:extLst>
                  <a:ext uri="{0D108BD9-81ED-4DB2-BD59-A6C34878D82A}">
                    <a16:rowId xmlns:a16="http://schemas.microsoft.com/office/drawing/2014/main" val="1785664450"/>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5 </a:t>
                      </a:r>
                      <a:endParaRPr lang="en-US">
                        <a:effectLst/>
                      </a:endParaRPr>
                    </a:p>
                  </a:txBody>
                  <a:tcPr/>
                </a:tc>
                <a:tc>
                  <a:txBody>
                    <a:bodyPr/>
                    <a:lstStyle/>
                    <a:p>
                      <a:pPr rtl="0" fontAlgn="base"/>
                      <a:r>
                        <a:rPr lang="en-US" sz="1200">
                          <a:effectLst/>
                        </a:rPr>
                        <a:t>88.7959 </a:t>
                      </a:r>
                      <a:endParaRPr lang="en-US">
                        <a:effectLst/>
                      </a:endParaRPr>
                    </a:p>
                  </a:txBody>
                  <a:tcPr/>
                </a:tc>
                <a:tc vMerge="1">
                  <a:txBody>
                    <a:bodyPr/>
                    <a:lstStyle/>
                    <a:p>
                      <a:endParaRPr lang="en-US"/>
                    </a:p>
                  </a:txBody>
                  <a:tcPr/>
                </a:tc>
                <a:extLst>
                  <a:ext uri="{0D108BD9-81ED-4DB2-BD59-A6C34878D82A}">
                    <a16:rowId xmlns:a16="http://schemas.microsoft.com/office/drawing/2014/main" val="956734751"/>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6 </a:t>
                      </a:r>
                      <a:endParaRPr lang="en-US">
                        <a:effectLst/>
                      </a:endParaRPr>
                    </a:p>
                  </a:txBody>
                  <a:tcPr/>
                </a:tc>
                <a:tc>
                  <a:txBody>
                    <a:bodyPr/>
                    <a:lstStyle/>
                    <a:p>
                      <a:pPr rtl="0" fontAlgn="base"/>
                      <a:r>
                        <a:rPr lang="en-US" sz="1200">
                          <a:effectLst/>
                        </a:rPr>
                        <a:t>50.5836 </a:t>
                      </a:r>
                      <a:endParaRPr lang="en-US">
                        <a:effectLst/>
                      </a:endParaRPr>
                    </a:p>
                  </a:txBody>
                  <a:tcPr/>
                </a:tc>
                <a:tc vMerge="1">
                  <a:txBody>
                    <a:bodyPr/>
                    <a:lstStyle/>
                    <a:p>
                      <a:endParaRPr lang="en-US"/>
                    </a:p>
                  </a:txBody>
                  <a:tcPr/>
                </a:tc>
                <a:extLst>
                  <a:ext uri="{0D108BD9-81ED-4DB2-BD59-A6C34878D82A}">
                    <a16:rowId xmlns:a16="http://schemas.microsoft.com/office/drawing/2014/main" val="2789555938"/>
                  </a:ext>
                </a:extLst>
              </a:tr>
              <a:tr h="190500">
                <a:tc vMerge="1">
                  <a:txBody>
                    <a:bodyPr/>
                    <a:lstStyle/>
                    <a:p>
                      <a:endParaRPr lang="en-US"/>
                    </a:p>
                  </a:txBody>
                  <a:tcPr/>
                </a:tc>
                <a:tc vMerge="1">
                  <a:txBody>
                    <a:bodyPr/>
                    <a:lstStyle/>
                    <a:p>
                      <a:endParaRPr lang="en-US"/>
                    </a:p>
                  </a:txBody>
                  <a:tcPr/>
                </a:tc>
                <a:tc>
                  <a:txBody>
                    <a:bodyPr/>
                    <a:lstStyle/>
                    <a:p>
                      <a:pPr rtl="0" fontAlgn="base"/>
                      <a:r>
                        <a:rPr lang="en-US" sz="1200">
                          <a:effectLst/>
                        </a:rPr>
                        <a:t>7 </a:t>
                      </a:r>
                      <a:endParaRPr lang="en-US">
                        <a:effectLst/>
                      </a:endParaRPr>
                    </a:p>
                  </a:txBody>
                  <a:tcPr/>
                </a:tc>
                <a:tc>
                  <a:txBody>
                    <a:bodyPr/>
                    <a:lstStyle/>
                    <a:p>
                      <a:pPr rtl="0" fontAlgn="base"/>
                      <a:r>
                        <a:rPr lang="en-US" sz="1200">
                          <a:effectLst/>
                        </a:rPr>
                        <a:t>30.3501 </a:t>
                      </a:r>
                      <a:endParaRPr lang="en-US">
                        <a:effectLst/>
                      </a:endParaRPr>
                    </a:p>
                  </a:txBody>
                  <a:tcPr/>
                </a:tc>
                <a:tc vMerge="1">
                  <a:txBody>
                    <a:bodyPr/>
                    <a:lstStyle/>
                    <a:p>
                      <a:endParaRPr lang="en-US"/>
                    </a:p>
                  </a:txBody>
                  <a:tcPr/>
                </a:tc>
                <a:extLst>
                  <a:ext uri="{0D108BD9-81ED-4DB2-BD59-A6C34878D82A}">
                    <a16:rowId xmlns:a16="http://schemas.microsoft.com/office/drawing/2014/main" val="1173643864"/>
                  </a:ext>
                </a:extLst>
              </a:tr>
              <a:tr h="0">
                <a:tc gridSpan="3">
                  <a:txBody>
                    <a:bodyPr/>
                    <a:lstStyle/>
                    <a:p>
                      <a:pPr rtl="0" fontAlgn="base"/>
                      <a:r>
                        <a:rPr lang="en-US" sz="1200">
                          <a:effectLst/>
                        </a:rPr>
                        <a:t>Average </a:t>
                      </a:r>
                      <a:endParaRPr lang="en-US">
                        <a:effectLst/>
                      </a:endParaRPr>
                    </a:p>
                  </a:txBody>
                  <a:tcPr/>
                </a:tc>
                <a:tc hMerge="1">
                  <a:txBody>
                    <a:bodyPr/>
                    <a:lstStyle/>
                    <a:p>
                      <a:endParaRPr lang="en-US"/>
                    </a:p>
                  </a:txBody>
                  <a:tcPr/>
                </a:tc>
                <a:tc hMerge="1">
                  <a:txBody>
                    <a:bodyPr/>
                    <a:lstStyle/>
                    <a:p>
                      <a:endParaRPr lang="en-US"/>
                    </a:p>
                  </a:txBody>
                  <a:tcPr/>
                </a:tc>
                <a:tc>
                  <a:txBody>
                    <a:bodyPr/>
                    <a:lstStyle/>
                    <a:p>
                      <a:pPr rtl="0" fontAlgn="base"/>
                      <a:r>
                        <a:rPr lang="en-US" sz="1200">
                          <a:effectLst/>
                        </a:rPr>
                        <a:t>65.9841 </a:t>
                      </a:r>
                      <a:endParaRPr lang="en-US">
                        <a:effectLst/>
                      </a:endParaRPr>
                    </a:p>
                  </a:txBody>
                  <a:tcPr/>
                </a:tc>
                <a:tc>
                  <a:txBody>
                    <a:bodyPr/>
                    <a:lstStyle/>
                    <a:p>
                      <a:pPr rtl="0" fontAlgn="base"/>
                      <a:r>
                        <a:rPr lang="en-US" sz="1200">
                          <a:effectLst/>
                        </a:rPr>
                        <a:t>97.66 </a:t>
                      </a:r>
                      <a:endParaRPr lang="en-US">
                        <a:effectLst/>
                      </a:endParaRPr>
                    </a:p>
                  </a:txBody>
                  <a:tcPr/>
                </a:tc>
                <a:extLst>
                  <a:ext uri="{0D108BD9-81ED-4DB2-BD59-A6C34878D82A}">
                    <a16:rowId xmlns:a16="http://schemas.microsoft.com/office/drawing/2014/main" val="3125965023"/>
                  </a:ext>
                </a:extLst>
              </a:tr>
            </a:tbl>
          </a:graphicData>
        </a:graphic>
      </p:graphicFrame>
    </p:spTree>
    <p:extLst>
      <p:ext uri="{BB962C8B-B14F-4D97-AF65-F5344CB8AC3E}">
        <p14:creationId xmlns:p14="http://schemas.microsoft.com/office/powerpoint/2010/main" val="393069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26B0FCFA-8A2E-4F10-87BD-34565BD7C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32DA72A5-2775-4FE6-9A97-1C8DEE0E06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7" name="Picture 16">
            <a:extLst>
              <a:ext uri="{FF2B5EF4-FFF2-40B4-BE49-F238E27FC236}">
                <a16:creationId xmlns:a16="http://schemas.microsoft.com/office/drawing/2014/main" id="{1B904E70-C32C-4D17-A3F8-E9179288956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9" name="Picture 18">
            <a:extLst>
              <a:ext uri="{FF2B5EF4-FFF2-40B4-BE49-F238E27FC236}">
                <a16:creationId xmlns:a16="http://schemas.microsoft.com/office/drawing/2014/main" id="{D732B43B-AEE0-4B1A-93E5-EDA309A23F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3048000"/>
            <a:ext cx="1371600" cy="2548349"/>
          </a:xfrm>
          <a:prstGeom prst="rect">
            <a:avLst/>
          </a:prstGeom>
        </p:spPr>
      </p:pic>
      <p:sp>
        <p:nvSpPr>
          <p:cNvPr id="2" name="Title 1">
            <a:extLst>
              <a:ext uri="{FF2B5EF4-FFF2-40B4-BE49-F238E27FC236}">
                <a16:creationId xmlns:a16="http://schemas.microsoft.com/office/drawing/2014/main" id="{3EE48DB3-BB18-4158-8286-5634BAED0A27}"/>
              </a:ext>
            </a:extLst>
          </p:cNvPr>
          <p:cNvSpPr>
            <a:spLocks noGrp="1"/>
          </p:cNvSpPr>
          <p:nvPr>
            <p:ph type="title"/>
          </p:nvPr>
        </p:nvSpPr>
        <p:spPr>
          <a:xfrm>
            <a:off x="996275" y="764974"/>
            <a:ext cx="10248510" cy="1461760"/>
          </a:xfrm>
        </p:spPr>
        <p:txBody>
          <a:bodyPr vert="horz" lIns="91440" tIns="45720" rIns="91440" bIns="45720" rtlCol="0" anchor="t">
            <a:normAutofit fontScale="90000"/>
          </a:bodyPr>
          <a:lstStyle/>
          <a:p>
            <a:r>
              <a:rPr lang="en-US" sz="5200" dirty="0">
                <a:solidFill>
                  <a:schemeClr val="tx2"/>
                </a:solidFill>
              </a:rPr>
              <a:t>Execution Time of Adi Shamir's VSS Scheme</a:t>
            </a:r>
          </a:p>
        </p:txBody>
      </p:sp>
      <p:sp>
        <p:nvSpPr>
          <p:cNvPr id="4" name="Slide Number Placeholder 3">
            <a:extLst>
              <a:ext uri="{FF2B5EF4-FFF2-40B4-BE49-F238E27FC236}">
                <a16:creationId xmlns:a16="http://schemas.microsoft.com/office/drawing/2014/main" id="{DAA49CC4-A65A-48C2-B44B-E7BD6468A1A6}"/>
              </a:ext>
            </a:extLst>
          </p:cNvPr>
          <p:cNvSpPr>
            <a:spLocks noGrp="1"/>
          </p:cNvSpPr>
          <p:nvPr>
            <p:ph type="sldNum" sz="quarter" idx="12"/>
          </p:nvPr>
        </p:nvSpPr>
        <p:spPr>
          <a:xfrm>
            <a:off x="8610600" y="6324600"/>
            <a:ext cx="2743200" cy="365125"/>
          </a:xfrm>
        </p:spPr>
        <p:txBody>
          <a:bodyPr vert="horz" lIns="91440" tIns="45720" rIns="91440" bIns="45720" rtlCol="0" anchor="ctr">
            <a:normAutofit/>
          </a:bodyPr>
          <a:lstStyle/>
          <a:p>
            <a:pPr>
              <a:spcAft>
                <a:spcPts val="600"/>
              </a:spcAft>
            </a:pPr>
            <a:fld id="{73B850FF-6169-4056-8077-06FFA93A5366}" type="slidenum">
              <a:rPr lang="en-US">
                <a:solidFill>
                  <a:schemeClr val="tx1">
                    <a:alpha val="60000"/>
                  </a:schemeClr>
                </a:solidFill>
              </a:rPr>
              <a:pPr>
                <a:spcAft>
                  <a:spcPts val="600"/>
                </a:spcAft>
              </a:pPr>
              <a:t>24</a:t>
            </a:fld>
            <a:endParaRPr lang="en-US">
              <a:solidFill>
                <a:schemeClr val="tx1">
                  <a:alpha val="60000"/>
                </a:schemeClr>
              </a:solidFill>
            </a:endParaRPr>
          </a:p>
        </p:txBody>
      </p:sp>
      <p:graphicFrame>
        <p:nvGraphicFramePr>
          <p:cNvPr id="6" name="Table 5">
            <a:extLst>
              <a:ext uri="{FF2B5EF4-FFF2-40B4-BE49-F238E27FC236}">
                <a16:creationId xmlns:a16="http://schemas.microsoft.com/office/drawing/2014/main" id="{3C1AA87C-D315-46D6-856F-D2FEEC7802F5}"/>
              </a:ext>
            </a:extLst>
          </p:cNvPr>
          <p:cNvGraphicFramePr>
            <a:graphicFrameLocks noGrp="1"/>
          </p:cNvGraphicFramePr>
          <p:nvPr>
            <p:extLst>
              <p:ext uri="{D42A27DB-BD31-4B8C-83A1-F6EECF244321}">
                <p14:modId xmlns:p14="http://schemas.microsoft.com/office/powerpoint/2010/main" val="3091812537"/>
              </p:ext>
            </p:extLst>
          </p:nvPr>
        </p:nvGraphicFramePr>
        <p:xfrm>
          <a:off x="1175925" y="2568222"/>
          <a:ext cx="8410460" cy="3312253"/>
        </p:xfrm>
        <a:graphic>
          <a:graphicData uri="http://schemas.openxmlformats.org/drawingml/2006/table">
            <a:tbl>
              <a:tblPr firstRow="1" bandRow="1">
                <a:tableStyleId>{F5AB1C69-6EDB-4FF4-983F-18BD219EF322}</a:tableStyleId>
              </a:tblPr>
              <a:tblGrid>
                <a:gridCol w="953469">
                  <a:extLst>
                    <a:ext uri="{9D8B030D-6E8A-4147-A177-3AD203B41FA5}">
                      <a16:colId xmlns:a16="http://schemas.microsoft.com/office/drawing/2014/main" val="1144932257"/>
                    </a:ext>
                  </a:extLst>
                </a:gridCol>
                <a:gridCol w="2476176">
                  <a:extLst>
                    <a:ext uri="{9D8B030D-6E8A-4147-A177-3AD203B41FA5}">
                      <a16:colId xmlns:a16="http://schemas.microsoft.com/office/drawing/2014/main" val="2840416665"/>
                    </a:ext>
                  </a:extLst>
                </a:gridCol>
                <a:gridCol w="2390791">
                  <a:extLst>
                    <a:ext uri="{9D8B030D-6E8A-4147-A177-3AD203B41FA5}">
                      <a16:colId xmlns:a16="http://schemas.microsoft.com/office/drawing/2014/main" val="2864024092"/>
                    </a:ext>
                  </a:extLst>
                </a:gridCol>
                <a:gridCol w="2590024">
                  <a:extLst>
                    <a:ext uri="{9D8B030D-6E8A-4147-A177-3AD203B41FA5}">
                      <a16:colId xmlns:a16="http://schemas.microsoft.com/office/drawing/2014/main" val="559276329"/>
                    </a:ext>
                  </a:extLst>
                </a:gridCol>
              </a:tblGrid>
              <a:tr h="1231829">
                <a:tc>
                  <a:txBody>
                    <a:bodyPr/>
                    <a:lstStyle/>
                    <a:p>
                      <a:pPr algn="just" rtl="0" fontAlgn="base"/>
                      <a:r>
                        <a:rPr lang="en-US" sz="1200">
                          <a:effectLst/>
                        </a:rPr>
                        <a:t>S.No. </a:t>
                      </a:r>
                      <a:endParaRPr lang="en-US">
                        <a:effectLst/>
                      </a:endParaRPr>
                    </a:p>
                  </a:txBody>
                  <a:tcPr/>
                </a:tc>
                <a:tc>
                  <a:txBody>
                    <a:bodyPr/>
                    <a:lstStyle/>
                    <a:p>
                      <a:pPr algn="just" rtl="0" fontAlgn="base"/>
                      <a:r>
                        <a:rPr lang="en-US" sz="1200">
                          <a:effectLst/>
                        </a:rPr>
                        <a:t>(Threshold, participants) </a:t>
                      </a:r>
                      <a:endParaRPr lang="en-US">
                        <a:effectLst/>
                      </a:endParaRPr>
                    </a:p>
                  </a:txBody>
                  <a:tcPr/>
                </a:tc>
                <a:tc>
                  <a:txBody>
                    <a:bodyPr/>
                    <a:lstStyle/>
                    <a:p>
                      <a:pPr rtl="0" fontAlgn="base"/>
                      <a:r>
                        <a:rPr lang="en-US" sz="1200">
                          <a:effectLst/>
                        </a:rPr>
                        <a:t>Share generation time in microseconds </a:t>
                      </a:r>
                      <a:endParaRPr lang="en-US">
                        <a:effectLst/>
                      </a:endParaRPr>
                    </a:p>
                  </a:txBody>
                  <a:tcPr/>
                </a:tc>
                <a:tc>
                  <a:txBody>
                    <a:bodyPr/>
                    <a:lstStyle/>
                    <a:p>
                      <a:pPr rtl="0" fontAlgn="base"/>
                      <a:r>
                        <a:rPr lang="en-US" sz="1200">
                          <a:effectLst/>
                        </a:rPr>
                        <a:t>Shares reconstruction time in microseconds </a:t>
                      </a:r>
                      <a:endParaRPr lang="en-US">
                        <a:effectLst/>
                      </a:endParaRPr>
                    </a:p>
                  </a:txBody>
                  <a:tcPr/>
                </a:tc>
                <a:extLst>
                  <a:ext uri="{0D108BD9-81ED-4DB2-BD59-A6C34878D82A}">
                    <a16:rowId xmlns:a16="http://schemas.microsoft.com/office/drawing/2014/main" val="3394426162"/>
                  </a:ext>
                </a:extLst>
              </a:tr>
              <a:tr h="520106">
                <a:tc>
                  <a:txBody>
                    <a:bodyPr/>
                    <a:lstStyle/>
                    <a:p>
                      <a:pPr algn="just" rtl="0" fontAlgn="base"/>
                      <a:r>
                        <a:rPr lang="en-US" sz="1200">
                          <a:effectLst/>
                        </a:rPr>
                        <a:t>1 </a:t>
                      </a:r>
                      <a:endParaRPr lang="en-US">
                        <a:effectLst/>
                      </a:endParaRPr>
                    </a:p>
                  </a:txBody>
                  <a:tcPr/>
                </a:tc>
                <a:tc>
                  <a:txBody>
                    <a:bodyPr/>
                    <a:lstStyle/>
                    <a:p>
                      <a:pPr algn="just" rtl="0" fontAlgn="base"/>
                      <a:r>
                        <a:rPr lang="en-US" sz="1200">
                          <a:effectLst/>
                        </a:rPr>
                        <a:t>(2,3) </a:t>
                      </a:r>
                      <a:endParaRPr lang="en-US">
                        <a:effectLst/>
                      </a:endParaRPr>
                    </a:p>
                  </a:txBody>
                  <a:tcPr/>
                </a:tc>
                <a:tc>
                  <a:txBody>
                    <a:bodyPr/>
                    <a:lstStyle/>
                    <a:p>
                      <a:pPr algn="just" rtl="0" fontAlgn="base"/>
                      <a:r>
                        <a:rPr lang="en-US" sz="1200">
                          <a:effectLst/>
                        </a:rPr>
                        <a:t>811756 </a:t>
                      </a:r>
                      <a:endParaRPr lang="en-US">
                        <a:effectLst/>
                      </a:endParaRPr>
                    </a:p>
                  </a:txBody>
                  <a:tcPr/>
                </a:tc>
                <a:tc>
                  <a:txBody>
                    <a:bodyPr/>
                    <a:lstStyle/>
                    <a:p>
                      <a:pPr algn="just" rtl="0" fontAlgn="base"/>
                      <a:r>
                        <a:rPr lang="en-US" sz="1200">
                          <a:effectLst/>
                        </a:rPr>
                        <a:t>536379 </a:t>
                      </a:r>
                      <a:endParaRPr lang="en-US">
                        <a:effectLst/>
                      </a:endParaRPr>
                    </a:p>
                  </a:txBody>
                  <a:tcPr/>
                </a:tc>
                <a:extLst>
                  <a:ext uri="{0D108BD9-81ED-4DB2-BD59-A6C34878D82A}">
                    <a16:rowId xmlns:a16="http://schemas.microsoft.com/office/drawing/2014/main" val="2093802110"/>
                  </a:ext>
                </a:extLst>
              </a:tr>
              <a:tr h="520106">
                <a:tc>
                  <a:txBody>
                    <a:bodyPr/>
                    <a:lstStyle/>
                    <a:p>
                      <a:pPr algn="just" rtl="0" fontAlgn="base"/>
                      <a:r>
                        <a:rPr lang="en-US" sz="1200">
                          <a:effectLst/>
                        </a:rPr>
                        <a:t>2 </a:t>
                      </a:r>
                      <a:endParaRPr lang="en-US">
                        <a:effectLst/>
                      </a:endParaRPr>
                    </a:p>
                  </a:txBody>
                  <a:tcPr/>
                </a:tc>
                <a:tc>
                  <a:txBody>
                    <a:bodyPr/>
                    <a:lstStyle/>
                    <a:p>
                      <a:pPr algn="just" rtl="0" fontAlgn="base"/>
                      <a:r>
                        <a:rPr lang="en-US" sz="1200">
                          <a:effectLst/>
                        </a:rPr>
                        <a:t>(3,5) </a:t>
                      </a:r>
                      <a:endParaRPr lang="en-US">
                        <a:effectLst/>
                      </a:endParaRPr>
                    </a:p>
                  </a:txBody>
                  <a:tcPr/>
                </a:tc>
                <a:tc>
                  <a:txBody>
                    <a:bodyPr/>
                    <a:lstStyle/>
                    <a:p>
                      <a:pPr algn="just" rtl="0" fontAlgn="base"/>
                      <a:r>
                        <a:rPr lang="en-US" sz="1200">
                          <a:effectLst/>
                        </a:rPr>
                        <a:t>390484 </a:t>
                      </a:r>
                      <a:endParaRPr lang="en-US">
                        <a:effectLst/>
                      </a:endParaRPr>
                    </a:p>
                  </a:txBody>
                  <a:tcPr/>
                </a:tc>
                <a:tc>
                  <a:txBody>
                    <a:bodyPr/>
                    <a:lstStyle/>
                    <a:p>
                      <a:pPr algn="just" rtl="0" fontAlgn="base"/>
                      <a:r>
                        <a:rPr lang="en-US" sz="1200">
                          <a:effectLst/>
                        </a:rPr>
                        <a:t>21839 </a:t>
                      </a:r>
                      <a:endParaRPr lang="en-US">
                        <a:effectLst/>
                      </a:endParaRPr>
                    </a:p>
                  </a:txBody>
                  <a:tcPr/>
                </a:tc>
                <a:extLst>
                  <a:ext uri="{0D108BD9-81ED-4DB2-BD59-A6C34878D82A}">
                    <a16:rowId xmlns:a16="http://schemas.microsoft.com/office/drawing/2014/main" val="3448318381"/>
                  </a:ext>
                </a:extLst>
              </a:tr>
              <a:tr h="520106">
                <a:tc>
                  <a:txBody>
                    <a:bodyPr/>
                    <a:lstStyle/>
                    <a:p>
                      <a:pPr algn="just" rtl="0" fontAlgn="base"/>
                      <a:r>
                        <a:rPr lang="en-US" sz="1200">
                          <a:effectLst/>
                        </a:rPr>
                        <a:t>3 </a:t>
                      </a:r>
                      <a:endParaRPr lang="en-US">
                        <a:effectLst/>
                      </a:endParaRPr>
                    </a:p>
                  </a:txBody>
                  <a:tcPr/>
                </a:tc>
                <a:tc>
                  <a:txBody>
                    <a:bodyPr/>
                    <a:lstStyle/>
                    <a:p>
                      <a:pPr algn="just" rtl="0" fontAlgn="base"/>
                      <a:r>
                        <a:rPr lang="en-US" sz="1200">
                          <a:effectLst/>
                        </a:rPr>
                        <a:t>(4,6) </a:t>
                      </a:r>
                      <a:endParaRPr lang="en-US">
                        <a:effectLst/>
                      </a:endParaRPr>
                    </a:p>
                  </a:txBody>
                  <a:tcPr/>
                </a:tc>
                <a:tc>
                  <a:txBody>
                    <a:bodyPr/>
                    <a:lstStyle/>
                    <a:p>
                      <a:pPr algn="just" rtl="0" fontAlgn="base"/>
                      <a:r>
                        <a:rPr lang="en-US" sz="1200">
                          <a:effectLst/>
                        </a:rPr>
                        <a:t>719020 </a:t>
                      </a:r>
                      <a:endParaRPr lang="en-US">
                        <a:effectLst/>
                      </a:endParaRPr>
                    </a:p>
                  </a:txBody>
                  <a:tcPr/>
                </a:tc>
                <a:tc>
                  <a:txBody>
                    <a:bodyPr/>
                    <a:lstStyle/>
                    <a:p>
                      <a:pPr algn="just" rtl="0" fontAlgn="base"/>
                      <a:r>
                        <a:rPr lang="en-US" sz="1200">
                          <a:effectLst/>
                        </a:rPr>
                        <a:t>782960 </a:t>
                      </a:r>
                      <a:endParaRPr lang="en-US">
                        <a:effectLst/>
                      </a:endParaRPr>
                    </a:p>
                  </a:txBody>
                  <a:tcPr/>
                </a:tc>
                <a:extLst>
                  <a:ext uri="{0D108BD9-81ED-4DB2-BD59-A6C34878D82A}">
                    <a16:rowId xmlns:a16="http://schemas.microsoft.com/office/drawing/2014/main" val="893027089"/>
                  </a:ext>
                </a:extLst>
              </a:tr>
              <a:tr h="520106">
                <a:tc>
                  <a:txBody>
                    <a:bodyPr/>
                    <a:lstStyle/>
                    <a:p>
                      <a:pPr algn="just" rtl="0" fontAlgn="base"/>
                      <a:r>
                        <a:rPr lang="en-US" sz="1200">
                          <a:effectLst/>
                        </a:rPr>
                        <a:t>4 </a:t>
                      </a:r>
                      <a:endParaRPr lang="en-US">
                        <a:effectLst/>
                      </a:endParaRPr>
                    </a:p>
                  </a:txBody>
                  <a:tcPr/>
                </a:tc>
                <a:tc>
                  <a:txBody>
                    <a:bodyPr/>
                    <a:lstStyle/>
                    <a:p>
                      <a:pPr algn="just" rtl="0" fontAlgn="base"/>
                      <a:r>
                        <a:rPr lang="en-US" sz="1200">
                          <a:effectLst/>
                        </a:rPr>
                        <a:t>(7,7) </a:t>
                      </a:r>
                      <a:endParaRPr lang="en-US">
                        <a:effectLst/>
                      </a:endParaRPr>
                    </a:p>
                  </a:txBody>
                  <a:tcPr/>
                </a:tc>
                <a:tc>
                  <a:txBody>
                    <a:bodyPr/>
                    <a:lstStyle/>
                    <a:p>
                      <a:pPr algn="just" rtl="0" fontAlgn="base"/>
                      <a:r>
                        <a:rPr lang="en-US" sz="1200">
                          <a:effectLst/>
                        </a:rPr>
                        <a:t>862300 </a:t>
                      </a:r>
                      <a:endParaRPr lang="en-US">
                        <a:effectLst/>
                      </a:endParaRPr>
                    </a:p>
                  </a:txBody>
                  <a:tcPr/>
                </a:tc>
                <a:tc>
                  <a:txBody>
                    <a:bodyPr/>
                    <a:lstStyle/>
                    <a:p>
                      <a:pPr algn="just" rtl="0" fontAlgn="base"/>
                      <a:r>
                        <a:rPr lang="en-US" sz="1200">
                          <a:effectLst/>
                        </a:rPr>
                        <a:t>880284 </a:t>
                      </a:r>
                      <a:endParaRPr lang="en-US">
                        <a:effectLst/>
                      </a:endParaRPr>
                    </a:p>
                  </a:txBody>
                  <a:tcPr/>
                </a:tc>
                <a:extLst>
                  <a:ext uri="{0D108BD9-81ED-4DB2-BD59-A6C34878D82A}">
                    <a16:rowId xmlns:a16="http://schemas.microsoft.com/office/drawing/2014/main" val="2904278091"/>
                  </a:ext>
                </a:extLst>
              </a:tr>
            </a:tbl>
          </a:graphicData>
        </a:graphic>
      </p:graphicFrame>
      <p:sp>
        <p:nvSpPr>
          <p:cNvPr id="7" name="TextBox 6">
            <a:extLst>
              <a:ext uri="{FF2B5EF4-FFF2-40B4-BE49-F238E27FC236}">
                <a16:creationId xmlns:a16="http://schemas.microsoft.com/office/drawing/2014/main" id="{7A21B8A0-A6BE-4360-A9AD-C2D85C00315C}"/>
              </a:ext>
            </a:extLst>
          </p:cNvPr>
          <p:cNvSpPr txBox="1"/>
          <p:nvPr/>
        </p:nvSpPr>
        <p:spPr>
          <a:xfrm>
            <a:off x="4724400" y="3200400"/>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egoe UI"/>
              <a:cs typeface="Segoe UI"/>
            </a:endParaRPr>
          </a:p>
          <a:p>
            <a:pPr algn="just"/>
            <a:endParaRPr lang="en-US" sz="1200">
              <a:latin typeface="Times New Roman"/>
              <a:cs typeface="Times New Roman"/>
            </a:endParaRPr>
          </a:p>
        </p:txBody>
      </p:sp>
    </p:spTree>
    <p:extLst>
      <p:ext uri="{BB962C8B-B14F-4D97-AF65-F5344CB8AC3E}">
        <p14:creationId xmlns:p14="http://schemas.microsoft.com/office/powerpoint/2010/main" val="3021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FD4F-E945-47FA-8C54-8920BE97051D}"/>
              </a:ext>
            </a:extLst>
          </p:cNvPr>
          <p:cNvSpPr>
            <a:spLocks noGrp="1"/>
          </p:cNvSpPr>
          <p:nvPr>
            <p:ph type="title"/>
          </p:nvPr>
        </p:nvSpPr>
        <p:spPr/>
        <p:txBody>
          <a:bodyPr/>
          <a:lstStyle/>
          <a:p>
            <a:r>
              <a:rPr lang="en-US"/>
              <a:t>Application of Visual Secret Sharing</a:t>
            </a:r>
          </a:p>
        </p:txBody>
      </p:sp>
      <p:sp>
        <p:nvSpPr>
          <p:cNvPr id="3" name="Content Placeholder 2">
            <a:extLst>
              <a:ext uri="{FF2B5EF4-FFF2-40B4-BE49-F238E27FC236}">
                <a16:creationId xmlns:a16="http://schemas.microsoft.com/office/drawing/2014/main" id="{A7F62258-9291-40E1-9568-54C7B797C767}"/>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t>Authentication</a:t>
            </a:r>
          </a:p>
          <a:p>
            <a:pPr marL="514350" indent="-514350">
              <a:buAutoNum type="arabicPeriod"/>
            </a:pPr>
            <a:r>
              <a:rPr lang="en-US" dirty="0"/>
              <a:t>Saving and secured confidential visual data</a:t>
            </a:r>
          </a:p>
          <a:p>
            <a:pPr marL="514350" indent="-514350">
              <a:buAutoNum type="arabicPeriod"/>
            </a:pPr>
            <a:r>
              <a:rPr lang="en-US" dirty="0"/>
              <a:t>Military (such as missile Launching)</a:t>
            </a:r>
          </a:p>
          <a:p>
            <a:pPr marL="514350" indent="-514350">
              <a:buAutoNum type="arabicPeriod"/>
            </a:pPr>
            <a:r>
              <a:rPr lang="en-US" dirty="0"/>
              <a:t>Banking (shared accounts)</a:t>
            </a:r>
          </a:p>
        </p:txBody>
      </p:sp>
      <p:sp>
        <p:nvSpPr>
          <p:cNvPr id="4" name="Slide Number Placeholder 3">
            <a:extLst>
              <a:ext uri="{FF2B5EF4-FFF2-40B4-BE49-F238E27FC236}">
                <a16:creationId xmlns:a16="http://schemas.microsoft.com/office/drawing/2014/main" id="{E21129F4-17D5-484B-AE92-9D40EB2B6D29}"/>
              </a:ext>
            </a:extLst>
          </p:cNvPr>
          <p:cNvSpPr>
            <a:spLocks noGrp="1"/>
          </p:cNvSpPr>
          <p:nvPr>
            <p:ph type="sldNum" sz="quarter" idx="12"/>
          </p:nvPr>
        </p:nvSpPr>
        <p:spPr/>
        <p:txBody>
          <a:bodyPr/>
          <a:lstStyle/>
          <a:p>
            <a:fld id="{73B850FF-6169-4056-8077-06FFA93A5366}" type="slidenum">
              <a:rPr lang="en-US" sz="1800" smtClean="0"/>
              <a:t>25</a:t>
            </a:fld>
            <a:endParaRPr lang="en-US" sz="1800" dirty="0"/>
          </a:p>
        </p:txBody>
      </p:sp>
    </p:spTree>
    <p:extLst>
      <p:ext uri="{BB962C8B-B14F-4D97-AF65-F5344CB8AC3E}">
        <p14:creationId xmlns:p14="http://schemas.microsoft.com/office/powerpoint/2010/main" val="1344631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3283-3D01-444F-968F-F1D95B17A97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C762271-22A1-4FC2-B7C7-C4F72CE98B3B}"/>
              </a:ext>
            </a:extLst>
          </p:cNvPr>
          <p:cNvSpPr>
            <a:spLocks noGrp="1"/>
          </p:cNvSpPr>
          <p:nvPr>
            <p:ph idx="1"/>
          </p:nvPr>
        </p:nvSpPr>
        <p:spPr/>
        <p:txBody>
          <a:bodyPr vert="horz" lIns="91440" tIns="45720" rIns="91440" bIns="45720" rtlCol="0" anchor="t">
            <a:normAutofit/>
          </a:bodyPr>
          <a:lstStyle/>
          <a:p>
            <a:r>
              <a:rPr lang="en-US" dirty="0">
                <a:ea typeface="+mn-lt"/>
                <a:cs typeface="+mn-lt"/>
              </a:rPr>
              <a:t>During analysis of the two algorithm, we got high NPCR and UACI rate of the Caesar cipher. Caesar cipher can be braked easily by guessing the key.</a:t>
            </a:r>
            <a:endParaRPr lang="en-US" dirty="0"/>
          </a:p>
          <a:p>
            <a:r>
              <a:rPr lang="en-US" dirty="0"/>
              <a:t>Due to low overhead the Caesar Cipher is faster than Adi Shamir's Algorithm. Encryption in Adi Shamir's VSS costs O(n3) and decryption takes (O4). In contrast the encryption and decryption using Caesar cipher takes O(n3)  only.</a:t>
            </a:r>
          </a:p>
          <a:p>
            <a:endParaRPr lang="en-US" dirty="0"/>
          </a:p>
        </p:txBody>
      </p:sp>
      <p:sp>
        <p:nvSpPr>
          <p:cNvPr id="4" name="Slide Number Placeholder 3">
            <a:extLst>
              <a:ext uri="{FF2B5EF4-FFF2-40B4-BE49-F238E27FC236}">
                <a16:creationId xmlns:a16="http://schemas.microsoft.com/office/drawing/2014/main" id="{5C9CC699-1353-493E-9401-90DD7246A691}"/>
              </a:ext>
            </a:extLst>
          </p:cNvPr>
          <p:cNvSpPr>
            <a:spLocks noGrp="1"/>
          </p:cNvSpPr>
          <p:nvPr>
            <p:ph type="sldNum" sz="quarter" idx="12"/>
          </p:nvPr>
        </p:nvSpPr>
        <p:spPr/>
        <p:txBody>
          <a:bodyPr/>
          <a:lstStyle/>
          <a:p>
            <a:fld id="{73B850FF-6169-4056-8077-06FFA93A5366}" type="slidenum">
              <a:rPr lang="en-US" smtClean="0"/>
              <a:t>26</a:t>
            </a:fld>
            <a:endParaRPr lang="en-US"/>
          </a:p>
        </p:txBody>
      </p:sp>
    </p:spTree>
    <p:extLst>
      <p:ext uri="{BB962C8B-B14F-4D97-AF65-F5344CB8AC3E}">
        <p14:creationId xmlns:p14="http://schemas.microsoft.com/office/powerpoint/2010/main" val="184233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8">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40">
            <a:extLst>
              <a:ext uri="{FF2B5EF4-FFF2-40B4-BE49-F238E27FC236}">
                <a16:creationId xmlns:a16="http://schemas.microsoft.com/office/drawing/2014/main" id="{5A8C81AE-8F0D-49F3-9FB4-334B0DCDF1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7" name="Picture 42">
            <a:extLst>
              <a:ext uri="{FF2B5EF4-FFF2-40B4-BE49-F238E27FC236}">
                <a16:creationId xmlns:a16="http://schemas.microsoft.com/office/drawing/2014/main" id="{29DA4B2B-B54E-43B4-A1A4-EB704F7F3D4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7B77F010-490B-4853-8FDD-57CEFA6AF250}"/>
              </a:ext>
            </a:extLst>
          </p:cNvPr>
          <p:cNvSpPr>
            <a:spLocks noGrp="1"/>
          </p:cNvSpPr>
          <p:nvPr>
            <p:ph type="title"/>
          </p:nvPr>
        </p:nvSpPr>
        <p:spPr>
          <a:xfrm>
            <a:off x="838200" y="559813"/>
            <a:ext cx="5638800" cy="1573786"/>
          </a:xfrm>
        </p:spPr>
        <p:txBody>
          <a:bodyPr vert="horz" lIns="91440" tIns="45720" rIns="91440" bIns="45720" rtlCol="0">
            <a:normAutofit/>
          </a:bodyPr>
          <a:lstStyle/>
          <a:p>
            <a:r>
              <a:rPr lang="en-US">
                <a:solidFill>
                  <a:schemeClr val="tx2"/>
                </a:solidFill>
              </a:rPr>
              <a:t>Gantt Chart</a:t>
            </a:r>
          </a:p>
        </p:txBody>
      </p:sp>
      <p:pic>
        <p:nvPicPr>
          <p:cNvPr id="5" name="Picture 17" descr="Chart&#10;&#10;Description automatically generated">
            <a:extLst>
              <a:ext uri="{FF2B5EF4-FFF2-40B4-BE49-F238E27FC236}">
                <a16:creationId xmlns:a16="http://schemas.microsoft.com/office/drawing/2014/main" id="{446B1D4E-C76F-45FE-BB99-BB0C1E22CB53}"/>
              </a:ext>
            </a:extLst>
          </p:cNvPr>
          <p:cNvPicPr>
            <a:picLocks noChangeAspect="1"/>
          </p:cNvPicPr>
          <p:nvPr/>
        </p:nvPicPr>
        <p:blipFill>
          <a:blip r:embed="rId3"/>
          <a:stretch>
            <a:fillRect/>
          </a:stretch>
        </p:blipFill>
        <p:spPr>
          <a:xfrm>
            <a:off x="2914569" y="1769853"/>
            <a:ext cx="7469327" cy="4702569"/>
          </a:xfrm>
          <a:prstGeom prst="rect">
            <a:avLst/>
          </a:prstGeom>
        </p:spPr>
      </p:pic>
      <p:pic>
        <p:nvPicPr>
          <p:cNvPr id="40" name="Picture 44">
            <a:extLst>
              <a:ext uri="{FF2B5EF4-FFF2-40B4-BE49-F238E27FC236}">
                <a16:creationId xmlns:a16="http://schemas.microsoft.com/office/drawing/2014/main" id="{1C32610F-5445-4E12-87F6-F0591ABE7A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
        <p:nvSpPr>
          <p:cNvPr id="4" name="Slide Number Placeholder 3">
            <a:extLst>
              <a:ext uri="{FF2B5EF4-FFF2-40B4-BE49-F238E27FC236}">
                <a16:creationId xmlns:a16="http://schemas.microsoft.com/office/drawing/2014/main" id="{ED37AE7D-1E33-4B32-B3C5-82145C252AD6}"/>
              </a:ext>
            </a:extLst>
          </p:cNvPr>
          <p:cNvSpPr>
            <a:spLocks noGrp="1"/>
          </p:cNvSpPr>
          <p:nvPr>
            <p:ph type="sldNum" sz="quarter" idx="12"/>
          </p:nvPr>
        </p:nvSpPr>
        <p:spPr>
          <a:xfrm>
            <a:off x="8610600" y="6324600"/>
            <a:ext cx="2743200" cy="365125"/>
          </a:xfrm>
        </p:spPr>
        <p:txBody>
          <a:bodyPr vert="horz" lIns="91440" tIns="45720" rIns="91440" bIns="45720" rtlCol="0">
            <a:normAutofit/>
          </a:bodyPr>
          <a:lstStyle/>
          <a:p>
            <a:pPr>
              <a:spcAft>
                <a:spcPts val="600"/>
              </a:spcAft>
            </a:pPr>
            <a:fld id="{73B850FF-6169-4056-8077-06FFA93A5366}" type="slidenum">
              <a:rPr lang="en-US">
                <a:solidFill>
                  <a:schemeClr val="tx1">
                    <a:alpha val="60000"/>
                  </a:schemeClr>
                </a:solidFill>
              </a:rPr>
              <a:pPr>
                <a:spcAft>
                  <a:spcPts val="600"/>
                </a:spcAft>
              </a:pPr>
              <a:t>27</a:t>
            </a:fld>
            <a:endParaRPr lang="en-US">
              <a:solidFill>
                <a:schemeClr val="tx1">
                  <a:alpha val="60000"/>
                </a:schemeClr>
              </a:solidFill>
            </a:endParaRPr>
          </a:p>
        </p:txBody>
      </p:sp>
    </p:spTree>
    <p:extLst>
      <p:ext uri="{BB962C8B-B14F-4D97-AF65-F5344CB8AC3E}">
        <p14:creationId xmlns:p14="http://schemas.microsoft.com/office/powerpoint/2010/main" val="1302899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A8C5-99D1-4F27-85E1-6C35711FA1C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7AED3E5-7C6F-4F45-97F5-40650385650E}"/>
              </a:ext>
            </a:extLst>
          </p:cNvPr>
          <p:cNvSpPr>
            <a:spLocks noGrp="1"/>
          </p:cNvSpPr>
          <p:nvPr>
            <p:ph idx="1"/>
          </p:nvPr>
        </p:nvSpPr>
        <p:spPr/>
        <p:txBody>
          <a:bodyPr vert="horz" lIns="91440" tIns="45720" rIns="91440" bIns="45720" rtlCol="0" anchor="t">
            <a:normAutofit fontScale="47500" lnSpcReduction="20000"/>
          </a:bodyPr>
          <a:lstStyle/>
          <a:p>
            <a:endParaRPr lang="en-US"/>
          </a:p>
          <a:p>
            <a:r>
              <a:rPr lang="en-US" dirty="0">
                <a:ea typeface="+mn-lt"/>
                <a:cs typeface="+mn-lt"/>
              </a:rPr>
              <a:t>[1]  A. D. B. a. A. D. Santis, "Secret Sharing and Visual cryptography schemes," </a:t>
            </a:r>
            <a:r>
              <a:rPr lang="en-US" dirty="0" err="1">
                <a:ea typeface="+mn-lt"/>
                <a:cs typeface="+mn-lt"/>
              </a:rPr>
              <a:t>Dipartimento</a:t>
            </a:r>
            <a:r>
              <a:rPr lang="en-US" dirty="0">
                <a:ea typeface="+mn-lt"/>
                <a:cs typeface="+mn-lt"/>
              </a:rPr>
              <a:t> di Informatica ed </a:t>
            </a:r>
            <a:r>
              <a:rPr lang="en-US" dirty="0" err="1">
                <a:ea typeface="+mn-lt"/>
                <a:cs typeface="+mn-lt"/>
              </a:rPr>
              <a:t>Applicazioni</a:t>
            </a:r>
            <a:r>
              <a:rPr lang="en-US" dirty="0">
                <a:ea typeface="+mn-lt"/>
                <a:cs typeface="+mn-lt"/>
              </a:rPr>
              <a:t>, </a:t>
            </a:r>
            <a:r>
              <a:rPr lang="en-US" dirty="0" err="1">
                <a:ea typeface="+mn-lt"/>
                <a:cs typeface="+mn-lt"/>
              </a:rPr>
              <a:t>Università</a:t>
            </a:r>
            <a:r>
              <a:rPr lang="en-US" dirty="0">
                <a:ea typeface="+mn-lt"/>
                <a:cs typeface="+mn-lt"/>
              </a:rPr>
              <a:t> di Salerno,, 84081 </a:t>
            </a:r>
            <a:r>
              <a:rPr lang="en-US" dirty="0" err="1">
                <a:ea typeface="+mn-lt"/>
                <a:cs typeface="+mn-lt"/>
              </a:rPr>
              <a:t>Baronissi</a:t>
            </a:r>
            <a:r>
              <a:rPr lang="en-US" dirty="0">
                <a:ea typeface="+mn-lt"/>
                <a:cs typeface="+mn-lt"/>
              </a:rPr>
              <a:t> (SA), Italy.</a:t>
            </a:r>
          </a:p>
          <a:p>
            <a:r>
              <a:rPr lang="en-US" dirty="0">
                <a:ea typeface="+mn-lt"/>
                <a:cs typeface="+mn-lt"/>
              </a:rPr>
              <a:t>[2] M. N. A. Shamir, "Visual Cryptography," Department of Applied Math and Computer Science, </a:t>
            </a:r>
            <a:r>
              <a:rPr lang="en-US" dirty="0" err="1">
                <a:ea typeface="+mn-lt"/>
                <a:cs typeface="+mn-lt"/>
              </a:rPr>
              <a:t>Weizmanu</a:t>
            </a:r>
            <a:r>
              <a:rPr lang="en-US" dirty="0">
                <a:ea typeface="+mn-lt"/>
                <a:cs typeface="+mn-lt"/>
              </a:rPr>
              <a:t> Institute, Rehovot, 1995. </a:t>
            </a:r>
            <a:endParaRPr lang="en-US" dirty="0"/>
          </a:p>
          <a:p>
            <a:r>
              <a:rPr lang="en-US" dirty="0">
                <a:ea typeface="+mn-lt"/>
                <a:cs typeface="+mn-lt"/>
              </a:rPr>
              <a:t>[3]  M. Quist-</a:t>
            </a:r>
            <a:r>
              <a:rPr lang="en-US" dirty="0" err="1">
                <a:ea typeface="+mn-lt"/>
                <a:cs typeface="+mn-lt"/>
              </a:rPr>
              <a:t>Aphetsi</a:t>
            </a:r>
            <a:r>
              <a:rPr lang="en-US" dirty="0">
                <a:ea typeface="+mn-lt"/>
                <a:cs typeface="+mn-lt"/>
              </a:rPr>
              <a:t> Kester, "A cryptographic Image Encryption technique," International Journal of Advanced Research in Computer Engineering &amp; Technology (IJARCET), Vols. Volume 2,, no. Issue 2,, ,January 2013.  </a:t>
            </a:r>
            <a:endParaRPr lang="en-US" dirty="0"/>
          </a:p>
          <a:p>
            <a:r>
              <a:rPr lang="en-US" dirty="0">
                <a:ea typeface="+mn-lt"/>
                <a:cs typeface="+mn-lt"/>
              </a:rPr>
              <a:t>[4]  D. K. S. Ashish Sharma, "A Comprehensive View on Encryption Techniques of Visual," International Journal of Recent Research and Review, Vols. , Vol. VII,, no. Issue 2,, June 2014. </a:t>
            </a:r>
          </a:p>
          <a:p>
            <a:r>
              <a:rPr lang="en-US" dirty="0">
                <a:ea typeface="+mn-lt"/>
                <a:cs typeface="+mn-lt"/>
              </a:rPr>
              <a:t>[5]  V. V. T. R. J. Tamilarasi, "Improving Image Quality In Extended Visual," INTERNATIONAL JOURNAL OF SCIENTIFIC &amp; TECHNOLOGY RESEARCH, Vols. VOLUME 3, , no. ISSUE 4,, APRIL 2014.  </a:t>
            </a:r>
            <a:endParaRPr lang="en-US" dirty="0"/>
          </a:p>
          <a:p>
            <a:r>
              <a:rPr lang="en-US" dirty="0">
                <a:ea typeface="+mn-lt"/>
                <a:cs typeface="+mn-lt"/>
              </a:rPr>
              <a:t>[6]  M. I. G. R. A. F. I. a. G. D. C. Zhi Zhou, "Halftone Visual Cryptography," AUGUST 2006. </a:t>
            </a:r>
            <a:endParaRPr lang="en-US"/>
          </a:p>
          <a:p>
            <a:r>
              <a:rPr lang="en-US" dirty="0">
                <a:ea typeface="+mn-lt"/>
                <a:cs typeface="+mn-lt"/>
              </a:rPr>
              <a:t>[7]  Z.-Y. Q. a. C.-F. T. Young-Chang Hou1, "Progressive Visual Cryptography with Friendly and size invariant shares," The International Arab Journal of Information Technology, </a:t>
            </a:r>
            <a:r>
              <a:rPr lang="en-US" dirty="0" err="1">
                <a:ea typeface="+mn-lt"/>
                <a:cs typeface="+mn-lt"/>
              </a:rPr>
              <a:t>Tamkang</a:t>
            </a:r>
            <a:r>
              <a:rPr lang="en-US" dirty="0">
                <a:ea typeface="+mn-lt"/>
                <a:cs typeface="+mn-lt"/>
              </a:rPr>
              <a:t>, Tiwan, March 2018. </a:t>
            </a:r>
            <a:endParaRPr lang="en-US" dirty="0"/>
          </a:p>
          <a:p>
            <a:r>
              <a:rPr lang="en-US" dirty="0">
                <a:ea typeface="+mn-lt"/>
                <a:cs typeface="+mn-lt"/>
              </a:rPr>
              <a:t>[8]  Y.-C. Hou∗, "Visual cryptography for color images," </a:t>
            </a:r>
            <a:r>
              <a:rPr lang="en-US" dirty="0" err="1">
                <a:ea typeface="+mn-lt"/>
                <a:cs typeface="+mn-lt"/>
              </a:rPr>
              <a:t>pergamon</a:t>
            </a:r>
            <a:r>
              <a:rPr lang="en-US" dirty="0">
                <a:ea typeface="+mn-lt"/>
                <a:cs typeface="+mn-lt"/>
              </a:rPr>
              <a:t>, Jung Li, Taiwan, Received 6 June 2002; accepted 26 August 2002. </a:t>
            </a:r>
            <a:endParaRPr lang="en-US" dirty="0"/>
          </a:p>
          <a:p>
            <a:r>
              <a:rPr lang="en-US" dirty="0">
                <a:ea typeface="+mn-lt"/>
                <a:cs typeface="+mn-lt"/>
              </a:rPr>
              <a:t>[9]  S. J. H. k. a. M. y. Amir </a:t>
            </a:r>
            <a:r>
              <a:rPr lang="en-US" dirty="0" err="1">
                <a:ea typeface="+mn-lt"/>
                <a:cs typeface="+mn-lt"/>
              </a:rPr>
              <a:t>hergberg</a:t>
            </a:r>
            <a:r>
              <a:rPr lang="en-US" dirty="0">
                <a:ea typeface="+mn-lt"/>
                <a:cs typeface="+mn-lt"/>
              </a:rPr>
              <a:t>, "Proactive </a:t>
            </a:r>
            <a:r>
              <a:rPr lang="en-US" dirty="0" err="1">
                <a:ea typeface="+mn-lt"/>
                <a:cs typeface="+mn-lt"/>
              </a:rPr>
              <a:t>secreat</a:t>
            </a:r>
            <a:r>
              <a:rPr lang="en-US" dirty="0">
                <a:ea typeface="+mn-lt"/>
                <a:cs typeface="+mn-lt"/>
              </a:rPr>
              <a:t> sharing or how to cope with perpetual leakage," IBM TJ Watson Research Center, York Town Heights, New York. </a:t>
            </a:r>
            <a:endParaRPr lang="en-US"/>
          </a:p>
          <a:p>
            <a:endParaRPr lang="en-US"/>
          </a:p>
          <a:p>
            <a:endParaRPr lang="en-US" dirty="0"/>
          </a:p>
          <a:p>
            <a:endParaRPr lang="en-US" dirty="0"/>
          </a:p>
          <a:p>
            <a:endParaRPr lang="en-US"/>
          </a:p>
          <a:p>
            <a:endParaRPr lang="en-US" dirty="0"/>
          </a:p>
          <a:p>
            <a:endParaRPr lang="en-US" dirty="0"/>
          </a:p>
        </p:txBody>
      </p:sp>
      <p:sp>
        <p:nvSpPr>
          <p:cNvPr id="4" name="Slide Number Placeholder 3">
            <a:extLst>
              <a:ext uri="{FF2B5EF4-FFF2-40B4-BE49-F238E27FC236}">
                <a16:creationId xmlns:a16="http://schemas.microsoft.com/office/drawing/2014/main" id="{927A92D0-2D5A-49D1-A7DF-B9EC2714C870}"/>
              </a:ext>
            </a:extLst>
          </p:cNvPr>
          <p:cNvSpPr>
            <a:spLocks noGrp="1"/>
          </p:cNvSpPr>
          <p:nvPr>
            <p:ph type="sldNum" sz="quarter" idx="12"/>
          </p:nvPr>
        </p:nvSpPr>
        <p:spPr/>
        <p:txBody>
          <a:bodyPr/>
          <a:lstStyle/>
          <a:p>
            <a:fld id="{73B850FF-6169-4056-8077-06FFA93A5366}" type="slidenum">
              <a:rPr lang="en-US" smtClean="0"/>
              <a:t>28</a:t>
            </a:fld>
            <a:endParaRPr lang="en-US"/>
          </a:p>
        </p:txBody>
      </p:sp>
    </p:spTree>
    <p:extLst>
      <p:ext uri="{BB962C8B-B14F-4D97-AF65-F5344CB8AC3E}">
        <p14:creationId xmlns:p14="http://schemas.microsoft.com/office/powerpoint/2010/main" val="2319146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 name="Picture 12">
            <a:extLst>
              <a:ext uri="{FF2B5EF4-FFF2-40B4-BE49-F238E27FC236}">
                <a16:creationId xmlns:a16="http://schemas.microsoft.com/office/drawing/2014/main" id="{1CB7E8AE-A3AC-4BB7-A5C6-F00EC697B26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9" name="Rectangle 14">
            <a:extLst>
              <a:ext uri="{FF2B5EF4-FFF2-40B4-BE49-F238E27FC236}">
                <a16:creationId xmlns:a16="http://schemas.microsoft.com/office/drawing/2014/main" id="{DE61FBD7-E37C-4B38-BE44-A6D4978D7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16">
            <a:extLst>
              <a:ext uri="{FF2B5EF4-FFF2-40B4-BE49-F238E27FC236}">
                <a16:creationId xmlns:a16="http://schemas.microsoft.com/office/drawing/2014/main" id="{34F8020C-60BB-4357-8207-13221A99AE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8">
            <a:extLst>
              <a:ext uri="{FF2B5EF4-FFF2-40B4-BE49-F238E27FC236}">
                <a16:creationId xmlns:a16="http://schemas.microsoft.com/office/drawing/2014/main" id="{392BFCFE-FD78-4EDF-BEFE-CC444DC5F3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20">
            <a:extLst>
              <a:ext uri="{FF2B5EF4-FFF2-40B4-BE49-F238E27FC236}">
                <a16:creationId xmlns:a16="http://schemas.microsoft.com/office/drawing/2014/main" id="{3A02D46F-C48E-4461-A19B-D244194F54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AA6453C-5851-46D8-A790-031DA34DB8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0A837-108B-400B-B937-AF4E1240BA02}"/>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a:solidFill>
                  <a:schemeClr val="tx2"/>
                </a:solidFill>
              </a:rPr>
              <a:t>Thank you</a:t>
            </a:r>
          </a:p>
        </p:txBody>
      </p:sp>
      <p:pic>
        <p:nvPicPr>
          <p:cNvPr id="16" name="Graphic 7" descr="Handshake">
            <a:extLst>
              <a:ext uri="{FF2B5EF4-FFF2-40B4-BE49-F238E27FC236}">
                <a16:creationId xmlns:a16="http://schemas.microsoft.com/office/drawing/2014/main" id="{A955B809-56D7-4890-8D85-3E268700C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66800" y="1360539"/>
            <a:ext cx="4209625" cy="4209625"/>
          </a:xfrm>
          <a:prstGeom prst="rect">
            <a:avLst/>
          </a:prstGeom>
        </p:spPr>
      </p:pic>
      <p:sp>
        <p:nvSpPr>
          <p:cNvPr id="4" name="Slide Number Placeholder 3">
            <a:extLst>
              <a:ext uri="{FF2B5EF4-FFF2-40B4-BE49-F238E27FC236}">
                <a16:creationId xmlns:a16="http://schemas.microsoft.com/office/drawing/2014/main" id="{70A48F80-675C-4980-BD8E-7196204AAD81}"/>
              </a:ext>
            </a:extLst>
          </p:cNvPr>
          <p:cNvSpPr>
            <a:spLocks noGrp="1"/>
          </p:cNvSpPr>
          <p:nvPr>
            <p:ph type="sldNum" sz="quarter" idx="12"/>
          </p:nvPr>
        </p:nvSpPr>
        <p:spPr>
          <a:xfrm>
            <a:off x="10058400" y="6327648"/>
            <a:ext cx="1295400" cy="365125"/>
          </a:xfrm>
        </p:spPr>
        <p:txBody>
          <a:bodyPr vert="horz" lIns="91440" tIns="45720" rIns="91440" bIns="45720" rtlCol="0" anchor="ctr">
            <a:normAutofit/>
          </a:bodyPr>
          <a:lstStyle/>
          <a:p>
            <a:pPr>
              <a:spcAft>
                <a:spcPts val="600"/>
              </a:spcAft>
            </a:pPr>
            <a:fld id="{73B850FF-6169-4056-8077-06FFA93A5366}" type="slidenum">
              <a:rPr lang="en-US" smtClean="0"/>
              <a:pPr>
                <a:spcAft>
                  <a:spcPts val="600"/>
                </a:spcAft>
              </a:pPr>
              <a:t>29</a:t>
            </a:fld>
            <a:endParaRPr lang="en-US"/>
          </a:p>
        </p:txBody>
      </p:sp>
    </p:spTree>
    <p:extLst>
      <p:ext uri="{BB962C8B-B14F-4D97-AF65-F5344CB8AC3E}">
        <p14:creationId xmlns:p14="http://schemas.microsoft.com/office/powerpoint/2010/main" val="279822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 name="Rectangle 13">
            <a:extLst>
              <a:ext uri="{FF2B5EF4-FFF2-40B4-BE49-F238E27FC236}">
                <a16:creationId xmlns:a16="http://schemas.microsoft.com/office/drawing/2014/main" id="{027CAEDE-D92D-4745-8749-71019415A7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5">
            <a:extLst>
              <a:ext uri="{FF2B5EF4-FFF2-40B4-BE49-F238E27FC236}">
                <a16:creationId xmlns:a16="http://schemas.microsoft.com/office/drawing/2014/main" id="{00C96CB6-3880-40E6-A4BF-F64E7D1E42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64207A-48CB-491D-87D2-11F4F8B8A0B6}"/>
              </a:ext>
            </a:extLst>
          </p:cNvPr>
          <p:cNvSpPr>
            <a:spLocks noGrp="1"/>
          </p:cNvSpPr>
          <p:nvPr>
            <p:ph type="title"/>
          </p:nvPr>
        </p:nvSpPr>
        <p:spPr>
          <a:xfrm>
            <a:off x="838201" y="559813"/>
            <a:ext cx="2819399" cy="5577934"/>
          </a:xfrm>
        </p:spPr>
        <p:txBody>
          <a:bodyPr>
            <a:normAutofit/>
          </a:bodyPr>
          <a:lstStyle/>
          <a:p>
            <a:r>
              <a:rPr lang="en-US" sz="3400" dirty="0"/>
              <a:t>Introduction of the project</a:t>
            </a:r>
          </a:p>
        </p:txBody>
      </p:sp>
      <p:sp>
        <p:nvSpPr>
          <p:cNvPr id="4" name="Slide Number Placeholder 3">
            <a:extLst>
              <a:ext uri="{FF2B5EF4-FFF2-40B4-BE49-F238E27FC236}">
                <a16:creationId xmlns:a16="http://schemas.microsoft.com/office/drawing/2014/main" id="{7DA88E1A-0981-4442-BFF5-704E5D863FE4}"/>
              </a:ext>
            </a:extLst>
          </p:cNvPr>
          <p:cNvSpPr>
            <a:spLocks noGrp="1"/>
          </p:cNvSpPr>
          <p:nvPr>
            <p:ph type="sldNum" sz="quarter" idx="12"/>
          </p:nvPr>
        </p:nvSpPr>
        <p:spPr>
          <a:xfrm>
            <a:off x="10668000" y="6327648"/>
            <a:ext cx="685800" cy="365125"/>
          </a:xfrm>
        </p:spPr>
        <p:txBody>
          <a:bodyPr>
            <a:normAutofit lnSpcReduction="10000"/>
          </a:bodyPr>
          <a:lstStyle/>
          <a:p>
            <a:pPr>
              <a:spcAft>
                <a:spcPts val="600"/>
              </a:spcAft>
            </a:pPr>
            <a:fld id="{73B850FF-6169-4056-8077-06FFA93A5366}" type="slidenum">
              <a:rPr lang="en-US" sz="1800" dirty="0">
                <a:solidFill>
                  <a:schemeClr val="tx1">
                    <a:alpha val="60000"/>
                  </a:schemeClr>
                </a:solidFill>
              </a:rPr>
              <a:pPr>
                <a:spcAft>
                  <a:spcPts val="600"/>
                </a:spcAft>
              </a:pPr>
              <a:t>3</a:t>
            </a:fld>
            <a:endParaRPr lang="en-US" sz="1800" dirty="0">
              <a:solidFill>
                <a:schemeClr val="tx1">
                  <a:alpha val="60000"/>
                </a:schemeClr>
              </a:solidFill>
            </a:endParaRPr>
          </a:p>
        </p:txBody>
      </p:sp>
      <p:graphicFrame>
        <p:nvGraphicFramePr>
          <p:cNvPr id="13" name="Content Placeholder 2">
            <a:extLst>
              <a:ext uri="{FF2B5EF4-FFF2-40B4-BE49-F238E27FC236}">
                <a16:creationId xmlns:a16="http://schemas.microsoft.com/office/drawing/2014/main" id="{E99A8E5F-BAD9-493A-8855-42CD1D595D45}"/>
              </a:ext>
            </a:extLst>
          </p:cNvPr>
          <p:cNvGraphicFramePr>
            <a:graphicFrameLocks noGrp="1"/>
          </p:cNvGraphicFramePr>
          <p:nvPr>
            <p:ph idx="1"/>
            <p:extLst>
              <p:ext uri="{D42A27DB-BD31-4B8C-83A1-F6EECF244321}">
                <p14:modId xmlns:p14="http://schemas.microsoft.com/office/powerpoint/2010/main" val="434121519"/>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510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42">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1" name="Rectangle 44">
            <a:extLst>
              <a:ext uri="{FF2B5EF4-FFF2-40B4-BE49-F238E27FC236}">
                <a16:creationId xmlns:a16="http://schemas.microsoft.com/office/drawing/2014/main" id="{FBC8BBE5-981E-4B0B-9654-32B5668BFF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0E04F6D-6176-4AF7-8547-159D0DDB603E}"/>
              </a:ext>
            </a:extLst>
          </p:cNvPr>
          <p:cNvSpPr>
            <a:spLocks noGrp="1"/>
          </p:cNvSpPr>
          <p:nvPr>
            <p:ph type="title"/>
          </p:nvPr>
        </p:nvSpPr>
        <p:spPr>
          <a:xfrm>
            <a:off x="838200" y="586992"/>
            <a:ext cx="4953000" cy="1664573"/>
          </a:xfrm>
        </p:spPr>
        <p:txBody>
          <a:bodyPr>
            <a:normAutofit/>
          </a:bodyPr>
          <a:lstStyle/>
          <a:p>
            <a:r>
              <a:rPr lang="en-US">
                <a:solidFill>
                  <a:schemeClr val="tx2"/>
                </a:solidFill>
              </a:rPr>
              <a:t>Cryptography</a:t>
            </a:r>
          </a:p>
        </p:txBody>
      </p:sp>
      <p:sp>
        <p:nvSpPr>
          <p:cNvPr id="42" name="Rectangle 46">
            <a:extLst>
              <a:ext uri="{FF2B5EF4-FFF2-40B4-BE49-F238E27FC236}">
                <a16:creationId xmlns:a16="http://schemas.microsoft.com/office/drawing/2014/main" id="{094C9708-F6A4-4956-B261-A4A2C4DFEB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4" name="Rectangle 48">
            <a:extLst>
              <a:ext uri="{FF2B5EF4-FFF2-40B4-BE49-F238E27FC236}">
                <a16:creationId xmlns:a16="http://schemas.microsoft.com/office/drawing/2014/main" id="{592DB257-3E16-4A3C-9E28-468282812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6" name="Rectangle 50">
            <a:extLst>
              <a:ext uri="{FF2B5EF4-FFF2-40B4-BE49-F238E27FC236}">
                <a16:creationId xmlns:a16="http://schemas.microsoft.com/office/drawing/2014/main" id="{487685E6-1160-459B-8C70-301404C06C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8" descr="Diagram&#10;&#10;Description automatically generated">
            <a:extLst>
              <a:ext uri="{FF2B5EF4-FFF2-40B4-BE49-F238E27FC236}">
                <a16:creationId xmlns:a16="http://schemas.microsoft.com/office/drawing/2014/main" id="{F653785F-E0E2-4C17-AB9B-9530E93B75A0}"/>
              </a:ext>
            </a:extLst>
          </p:cNvPr>
          <p:cNvPicPr>
            <a:picLocks noChangeAspect="1"/>
          </p:cNvPicPr>
          <p:nvPr/>
        </p:nvPicPr>
        <p:blipFill>
          <a:blip r:embed="rId3"/>
          <a:stretch>
            <a:fillRect/>
          </a:stretch>
        </p:blipFill>
        <p:spPr>
          <a:xfrm>
            <a:off x="6523974" y="2044486"/>
            <a:ext cx="5371577" cy="3149991"/>
          </a:xfrm>
          <a:prstGeom prst="rect">
            <a:avLst/>
          </a:prstGeom>
        </p:spPr>
      </p:pic>
      <p:graphicFrame>
        <p:nvGraphicFramePr>
          <p:cNvPr id="16" name="Content Placeholder 2">
            <a:extLst>
              <a:ext uri="{FF2B5EF4-FFF2-40B4-BE49-F238E27FC236}">
                <a16:creationId xmlns:a16="http://schemas.microsoft.com/office/drawing/2014/main" id="{9AF97C36-7A9C-4DE4-99A5-C95259FB3170}"/>
              </a:ext>
            </a:extLst>
          </p:cNvPr>
          <p:cNvGraphicFramePr>
            <a:graphicFrameLocks noGrp="1"/>
          </p:cNvGraphicFramePr>
          <p:nvPr>
            <p:ph idx="1"/>
            <p:extLst>
              <p:ext uri="{D42A27DB-BD31-4B8C-83A1-F6EECF244321}">
                <p14:modId xmlns:p14="http://schemas.microsoft.com/office/powerpoint/2010/main" val="42322469"/>
              </p:ext>
            </p:extLst>
          </p:nvPr>
        </p:nvGraphicFramePr>
        <p:xfrm>
          <a:off x="838200" y="2411653"/>
          <a:ext cx="4952681" cy="3728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2" name="Slide Number Placeholder 71">
            <a:extLst>
              <a:ext uri="{FF2B5EF4-FFF2-40B4-BE49-F238E27FC236}">
                <a16:creationId xmlns:a16="http://schemas.microsoft.com/office/drawing/2014/main" id="{4644B911-15A2-4EF1-B678-95D2F1A1D0A3}"/>
              </a:ext>
            </a:extLst>
          </p:cNvPr>
          <p:cNvSpPr>
            <a:spLocks noGrp="1"/>
          </p:cNvSpPr>
          <p:nvPr>
            <p:ph type="sldNum" sz="quarter" idx="12"/>
          </p:nvPr>
        </p:nvSpPr>
        <p:spPr/>
        <p:txBody>
          <a:bodyPr/>
          <a:lstStyle/>
          <a:p>
            <a:fld id="{73B850FF-6169-4056-8077-06FFA93A5366}" type="slidenum">
              <a:rPr lang="en-US" sz="1400" dirty="0" smtClean="0">
                <a:solidFill>
                  <a:srgbClr val="FFFFFF"/>
                </a:solidFill>
              </a:rPr>
              <a:t>4</a:t>
            </a:fld>
            <a:endParaRPr lang="en-US" sz="1400">
              <a:solidFill>
                <a:srgbClr val="FFFFFF"/>
              </a:solidFill>
            </a:endParaRPr>
          </a:p>
        </p:txBody>
      </p:sp>
    </p:spTree>
    <p:extLst>
      <p:ext uri="{BB962C8B-B14F-4D97-AF65-F5344CB8AC3E}">
        <p14:creationId xmlns:p14="http://schemas.microsoft.com/office/powerpoint/2010/main" val="92467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D4479-A4E0-4CF8-9B4B-2FD790B6B04D}"/>
              </a:ext>
            </a:extLst>
          </p:cNvPr>
          <p:cNvSpPr>
            <a:spLocks noGrp="1"/>
          </p:cNvSpPr>
          <p:nvPr>
            <p:ph type="title"/>
          </p:nvPr>
        </p:nvSpPr>
        <p:spPr>
          <a:xfrm>
            <a:off x="838201" y="559813"/>
            <a:ext cx="2819399" cy="5577934"/>
          </a:xfrm>
        </p:spPr>
        <p:txBody>
          <a:bodyPr>
            <a:normAutofit/>
          </a:bodyPr>
          <a:lstStyle/>
          <a:p>
            <a:r>
              <a:rPr lang="en-US"/>
              <a:t>Visual Secret</a:t>
            </a:r>
          </a:p>
        </p:txBody>
      </p:sp>
      <p:graphicFrame>
        <p:nvGraphicFramePr>
          <p:cNvPr id="12" name="Content Placeholder 2">
            <a:extLst>
              <a:ext uri="{FF2B5EF4-FFF2-40B4-BE49-F238E27FC236}">
                <a16:creationId xmlns:a16="http://schemas.microsoft.com/office/drawing/2014/main" id="{0A7CD415-C6E9-4B0B-AA4B-4D8D5D5312C1}"/>
              </a:ext>
            </a:extLst>
          </p:cNvPr>
          <p:cNvGraphicFramePr>
            <a:graphicFrameLocks noGrp="1"/>
          </p:cNvGraphicFramePr>
          <p:nvPr>
            <p:ph idx="1"/>
            <p:extLst>
              <p:ext uri="{D42A27DB-BD31-4B8C-83A1-F6EECF244321}">
                <p14:modId xmlns:p14="http://schemas.microsoft.com/office/powerpoint/2010/main" val="2148752305"/>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Slide Number Placeholder 38">
            <a:extLst>
              <a:ext uri="{FF2B5EF4-FFF2-40B4-BE49-F238E27FC236}">
                <a16:creationId xmlns:a16="http://schemas.microsoft.com/office/drawing/2014/main" id="{0B45D42D-D2BE-4F98-AC43-1F434C5375CB}"/>
              </a:ext>
            </a:extLst>
          </p:cNvPr>
          <p:cNvSpPr>
            <a:spLocks noGrp="1"/>
          </p:cNvSpPr>
          <p:nvPr>
            <p:ph type="sldNum" sz="quarter" idx="12"/>
          </p:nvPr>
        </p:nvSpPr>
        <p:spPr>
          <a:xfrm>
            <a:off x="8714081" y="6390452"/>
            <a:ext cx="2743200" cy="365125"/>
          </a:xfrm>
        </p:spPr>
        <p:txBody>
          <a:bodyPr/>
          <a:lstStyle/>
          <a:p>
            <a:fld id="{73B850FF-6169-4056-8077-06FFA93A5366}" type="slidenum">
              <a:rPr lang="en-US" sz="1400" smtClean="0">
                <a:solidFill>
                  <a:srgbClr val="FF0000"/>
                </a:solidFill>
              </a:rPr>
              <a:t>5</a:t>
            </a:fld>
            <a:endParaRPr lang="en-US" sz="1400">
              <a:solidFill>
                <a:srgbClr val="FF0000"/>
              </a:solidFill>
            </a:endParaRPr>
          </a:p>
        </p:txBody>
      </p:sp>
    </p:spTree>
    <p:extLst>
      <p:ext uri="{BB962C8B-B14F-4D97-AF65-F5344CB8AC3E}">
        <p14:creationId xmlns:p14="http://schemas.microsoft.com/office/powerpoint/2010/main" val="126465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296FBD57-C2F6-4FAD-8C7A-05B5517134C1}"/>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Example of VSS scheme</a:t>
            </a: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7" name="Picture 7" descr="Background pattern&#10;&#10;Description automatically generated">
            <a:extLst>
              <a:ext uri="{FF2B5EF4-FFF2-40B4-BE49-F238E27FC236}">
                <a16:creationId xmlns:a16="http://schemas.microsoft.com/office/drawing/2014/main" id="{F2B83CB5-2769-4DA5-9866-09657D3D05F3}"/>
              </a:ext>
            </a:extLst>
          </p:cNvPr>
          <p:cNvPicPr>
            <a:picLocks noGrp="1" noChangeAspect="1"/>
          </p:cNvPicPr>
          <p:nvPr>
            <p:ph idx="1"/>
          </p:nvPr>
        </p:nvPicPr>
        <p:blipFill>
          <a:blip r:embed="rId4"/>
          <a:stretch>
            <a:fillRect/>
          </a:stretch>
        </p:blipFill>
        <p:spPr>
          <a:xfrm>
            <a:off x="-1738" y="2456548"/>
            <a:ext cx="11005547" cy="3426388"/>
          </a:xfrm>
        </p:spPr>
      </p:pic>
      <p:sp>
        <p:nvSpPr>
          <p:cNvPr id="4" name="Slide Number Placeholder 3">
            <a:extLst>
              <a:ext uri="{FF2B5EF4-FFF2-40B4-BE49-F238E27FC236}">
                <a16:creationId xmlns:a16="http://schemas.microsoft.com/office/drawing/2014/main" id="{6243F884-589F-4948-8EAB-8614AFFDDDCD}"/>
              </a:ext>
            </a:extLst>
          </p:cNvPr>
          <p:cNvSpPr>
            <a:spLocks noGrp="1"/>
          </p:cNvSpPr>
          <p:nvPr>
            <p:ph type="sldNum" sz="quarter" idx="12"/>
          </p:nvPr>
        </p:nvSpPr>
        <p:spPr>
          <a:xfrm>
            <a:off x="8610600" y="6324600"/>
            <a:ext cx="2743200" cy="365125"/>
          </a:xfrm>
        </p:spPr>
        <p:txBody>
          <a:bodyPr>
            <a:normAutofit/>
          </a:bodyPr>
          <a:lstStyle/>
          <a:p>
            <a:pPr>
              <a:spcAft>
                <a:spcPts val="600"/>
              </a:spcAft>
            </a:pPr>
            <a:fld id="{73B850FF-6169-4056-8077-06FFA93A5366}" type="slidenum">
              <a:rPr lang="en-US" sz="1400" dirty="0">
                <a:solidFill>
                  <a:srgbClr val="000000"/>
                </a:solidFill>
              </a:rPr>
              <a:pPr>
                <a:spcAft>
                  <a:spcPts val="600"/>
                </a:spcAft>
              </a:pPr>
              <a:t>6</a:t>
            </a:fld>
            <a:endParaRPr lang="en-US" sz="1400">
              <a:solidFill>
                <a:srgbClr val="000000"/>
              </a:solidFill>
            </a:endParaRPr>
          </a:p>
        </p:txBody>
      </p:sp>
    </p:spTree>
    <p:extLst>
      <p:ext uri="{BB962C8B-B14F-4D97-AF65-F5344CB8AC3E}">
        <p14:creationId xmlns:p14="http://schemas.microsoft.com/office/powerpoint/2010/main" val="330952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6A3E-830F-4872-AACD-BA51A4C6937B}"/>
              </a:ext>
            </a:extLst>
          </p:cNvPr>
          <p:cNvSpPr>
            <a:spLocks noGrp="1"/>
          </p:cNvSpPr>
          <p:nvPr>
            <p:ph type="title"/>
          </p:nvPr>
        </p:nvSpPr>
        <p:spPr/>
        <p:txBody>
          <a:bodyPr>
            <a:normAutofit fontScale="90000"/>
          </a:bodyPr>
          <a:lstStyle/>
          <a:p>
            <a:r>
              <a:rPr lang="en-US"/>
              <a:t>Adi Shamir's Visual Secret Sharing Scheme</a:t>
            </a:r>
          </a:p>
        </p:txBody>
      </p:sp>
      <p:sp>
        <p:nvSpPr>
          <p:cNvPr id="3" name="Content Placeholder 2">
            <a:extLst>
              <a:ext uri="{FF2B5EF4-FFF2-40B4-BE49-F238E27FC236}">
                <a16:creationId xmlns:a16="http://schemas.microsoft.com/office/drawing/2014/main" id="{3EAEAAA1-29F9-4718-ABAF-2B9998E60C51}"/>
              </a:ext>
            </a:extLst>
          </p:cNvPr>
          <p:cNvSpPr>
            <a:spLocks noGrp="1"/>
          </p:cNvSpPr>
          <p:nvPr>
            <p:ph idx="1"/>
          </p:nvPr>
        </p:nvSpPr>
        <p:spPr/>
        <p:txBody>
          <a:bodyPr vert="horz" lIns="91440" tIns="45720" rIns="91440" bIns="45720" rtlCol="0" anchor="t">
            <a:normAutofit/>
          </a:bodyPr>
          <a:lstStyle/>
          <a:p>
            <a:r>
              <a:rPr lang="en-US"/>
              <a:t>Data is portioned into multiple shares.</a:t>
            </a:r>
          </a:p>
          <a:p>
            <a:r>
              <a:rPr lang="en-US"/>
              <a:t>Define minimum threshold number of shares.</a:t>
            </a:r>
          </a:p>
          <a:p>
            <a:r>
              <a:rPr lang="en-US"/>
              <a:t>When gathered from shared participants can reveal the secret.</a:t>
            </a:r>
          </a:p>
        </p:txBody>
      </p:sp>
      <p:sp>
        <p:nvSpPr>
          <p:cNvPr id="4" name="Slide Number Placeholder 3">
            <a:extLst>
              <a:ext uri="{FF2B5EF4-FFF2-40B4-BE49-F238E27FC236}">
                <a16:creationId xmlns:a16="http://schemas.microsoft.com/office/drawing/2014/main" id="{76C8B6D4-3B14-4096-836E-1B75D66CB0B0}"/>
              </a:ext>
            </a:extLst>
          </p:cNvPr>
          <p:cNvSpPr>
            <a:spLocks noGrp="1"/>
          </p:cNvSpPr>
          <p:nvPr>
            <p:ph type="sldNum" sz="quarter" idx="12"/>
          </p:nvPr>
        </p:nvSpPr>
        <p:spPr/>
        <p:txBody>
          <a:bodyPr/>
          <a:lstStyle/>
          <a:p>
            <a:fld id="{73B850FF-6169-4056-8077-06FFA93A5366}" type="slidenum">
              <a:rPr lang="en-US" smtClean="0"/>
              <a:t>7</a:t>
            </a:fld>
            <a:endParaRPr lang="en-US"/>
          </a:p>
        </p:txBody>
      </p:sp>
    </p:spTree>
    <p:extLst>
      <p:ext uri="{BB962C8B-B14F-4D97-AF65-F5344CB8AC3E}">
        <p14:creationId xmlns:p14="http://schemas.microsoft.com/office/powerpoint/2010/main" val="389960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22">
            <a:extLst>
              <a:ext uri="{FF2B5EF4-FFF2-40B4-BE49-F238E27FC236}">
                <a16:creationId xmlns:a16="http://schemas.microsoft.com/office/drawing/2014/main" id="{37962AE0-6A1C-4B76-9D52-10E5E6D7D3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24">
            <a:extLst>
              <a:ext uri="{FF2B5EF4-FFF2-40B4-BE49-F238E27FC236}">
                <a16:creationId xmlns:a16="http://schemas.microsoft.com/office/drawing/2014/main" id="{027CAEDE-D92D-4745-8749-71019415A7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00C96CB6-3880-40E6-A4BF-F64E7D1E42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19A39-2BF4-434B-A198-E0BB26341E36}"/>
              </a:ext>
            </a:extLst>
          </p:cNvPr>
          <p:cNvSpPr>
            <a:spLocks noGrp="1"/>
          </p:cNvSpPr>
          <p:nvPr>
            <p:ph type="title"/>
          </p:nvPr>
        </p:nvSpPr>
        <p:spPr>
          <a:xfrm>
            <a:off x="838201" y="559813"/>
            <a:ext cx="2819399" cy="5577934"/>
          </a:xfrm>
        </p:spPr>
        <p:txBody>
          <a:bodyPr>
            <a:normAutofit/>
          </a:bodyPr>
          <a:lstStyle/>
          <a:p>
            <a:r>
              <a:rPr lang="en-US" sz="3700"/>
              <a:t>Encryption</a:t>
            </a:r>
          </a:p>
        </p:txBody>
      </p:sp>
      <p:sp>
        <p:nvSpPr>
          <p:cNvPr id="4" name="Slide Number Placeholder 3">
            <a:extLst>
              <a:ext uri="{FF2B5EF4-FFF2-40B4-BE49-F238E27FC236}">
                <a16:creationId xmlns:a16="http://schemas.microsoft.com/office/drawing/2014/main" id="{710A5BFF-FDFA-4E6E-B76B-946941C1B23D}"/>
              </a:ext>
            </a:extLst>
          </p:cNvPr>
          <p:cNvSpPr>
            <a:spLocks noGrp="1"/>
          </p:cNvSpPr>
          <p:nvPr>
            <p:ph type="sldNum" sz="quarter" idx="12"/>
          </p:nvPr>
        </p:nvSpPr>
        <p:spPr>
          <a:xfrm>
            <a:off x="10668000" y="6327648"/>
            <a:ext cx="685800" cy="365125"/>
          </a:xfrm>
        </p:spPr>
        <p:txBody>
          <a:bodyPr>
            <a:normAutofit/>
          </a:bodyPr>
          <a:lstStyle/>
          <a:p>
            <a:pPr>
              <a:spcAft>
                <a:spcPts val="600"/>
              </a:spcAft>
            </a:pPr>
            <a:fld id="{73B850FF-6169-4056-8077-06FFA93A5366}" type="slidenum">
              <a:rPr lang="en-US">
                <a:solidFill>
                  <a:schemeClr val="tx1">
                    <a:alpha val="60000"/>
                  </a:schemeClr>
                </a:solidFill>
              </a:rPr>
              <a:pPr>
                <a:spcAft>
                  <a:spcPts val="600"/>
                </a:spcAft>
              </a:pPr>
              <a:t>8</a:t>
            </a:fld>
            <a:endParaRPr lang="en-US">
              <a:solidFill>
                <a:schemeClr val="tx1">
                  <a:alpha val="60000"/>
                </a:schemeClr>
              </a:solidFill>
            </a:endParaRPr>
          </a:p>
        </p:txBody>
      </p:sp>
      <p:graphicFrame>
        <p:nvGraphicFramePr>
          <p:cNvPr id="24" name="Content Placeholder 2">
            <a:extLst>
              <a:ext uri="{FF2B5EF4-FFF2-40B4-BE49-F238E27FC236}">
                <a16:creationId xmlns:a16="http://schemas.microsoft.com/office/drawing/2014/main" id="{B1E9A92E-F57C-43F1-B4C3-C35A195F60DE}"/>
              </a:ext>
            </a:extLst>
          </p:cNvPr>
          <p:cNvGraphicFramePr>
            <a:graphicFrameLocks noGrp="1"/>
          </p:cNvGraphicFramePr>
          <p:nvPr>
            <p:ph idx="1"/>
            <p:extLst>
              <p:ext uri="{D42A27DB-BD31-4B8C-83A1-F6EECF244321}">
                <p14:modId xmlns:p14="http://schemas.microsoft.com/office/powerpoint/2010/main" val="144356423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54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D2166EC-9313-4BE6-97EA-73C8DBAE6E63}"/>
              </a:ext>
            </a:extLst>
          </p:cNvPr>
          <p:cNvSpPr>
            <a:spLocks noGrp="1"/>
          </p:cNvSpPr>
          <p:nvPr>
            <p:ph type="title"/>
          </p:nvPr>
        </p:nvSpPr>
        <p:spPr>
          <a:xfrm>
            <a:off x="838201" y="559813"/>
            <a:ext cx="8763000" cy="1664573"/>
          </a:xfrm>
        </p:spPr>
        <p:txBody>
          <a:bodyPr>
            <a:normAutofit/>
          </a:bodyPr>
          <a:lstStyle/>
          <a:p>
            <a:r>
              <a:rPr lang="en-US">
                <a:solidFill>
                  <a:schemeClr val="tx2"/>
                </a:solidFill>
              </a:rPr>
              <a:t>Decryption</a:t>
            </a:r>
          </a:p>
        </p:txBody>
      </p:sp>
      <p:sp>
        <p:nvSpPr>
          <p:cNvPr id="3" name="Content Placeholder 2">
            <a:extLst>
              <a:ext uri="{FF2B5EF4-FFF2-40B4-BE49-F238E27FC236}">
                <a16:creationId xmlns:a16="http://schemas.microsoft.com/office/drawing/2014/main" id="{8616F346-787F-478E-A9B3-5A1BA7FA5D1A}"/>
              </a:ext>
            </a:extLst>
          </p:cNvPr>
          <p:cNvSpPr>
            <a:spLocks noGrp="1"/>
          </p:cNvSpPr>
          <p:nvPr>
            <p:ph idx="1"/>
          </p:nvPr>
        </p:nvSpPr>
        <p:spPr>
          <a:xfrm>
            <a:off x="825797" y="2384474"/>
            <a:ext cx="8762436" cy="3728613"/>
          </a:xfrm>
        </p:spPr>
        <p:txBody>
          <a:bodyPr vert="horz" lIns="91440" tIns="45720" rIns="91440" bIns="45720" rtlCol="0" anchor="t">
            <a:normAutofit/>
          </a:bodyPr>
          <a:lstStyle/>
          <a:p>
            <a:r>
              <a:rPr lang="en-US" sz="1800">
                <a:solidFill>
                  <a:schemeClr val="tx2"/>
                </a:solidFill>
              </a:rPr>
              <a:t>Apply Lagrange's Interpolation with minimum required threshold shares as:</a:t>
            </a:r>
          </a:p>
          <a:p>
            <a:endParaRPr lang="en-US" sz="1800">
              <a:solidFill>
                <a:schemeClr val="tx2"/>
              </a:solidFill>
            </a:endParaRPr>
          </a:p>
          <a:p>
            <a:pPr marL="0" indent="0">
              <a:buNone/>
            </a:pPr>
            <a:endParaRPr lang="en-US" sz="1800">
              <a:solidFill>
                <a:schemeClr val="tx2"/>
              </a:solidFill>
            </a:endParaRPr>
          </a:p>
          <a:p>
            <a:pPr marL="0" indent="0">
              <a:buNone/>
            </a:pPr>
            <a:endParaRPr lang="en-US" sz="1800">
              <a:solidFill>
                <a:schemeClr val="tx2"/>
              </a:solidFill>
            </a:endParaRPr>
          </a:p>
          <a:p>
            <a:pPr marL="0" indent="0">
              <a:buNone/>
            </a:pPr>
            <a:r>
              <a:rPr lang="en-US" sz="1800">
                <a:solidFill>
                  <a:schemeClr val="tx2"/>
                </a:solidFill>
              </a:rPr>
              <a:t>  </a:t>
            </a:r>
            <a:endParaRPr lang="en-US">
              <a:solidFill>
                <a:schemeClr val="tx2"/>
              </a:solidFill>
            </a:endParaRPr>
          </a:p>
          <a:p>
            <a:pPr marL="0" indent="0">
              <a:buNone/>
            </a:pPr>
            <a:r>
              <a:rPr lang="en-US" sz="1800">
                <a:solidFill>
                  <a:schemeClr val="tx2"/>
                </a:solidFill>
              </a:rPr>
              <a:t>Where  n = total shares, fi(x) = shares value</a:t>
            </a:r>
            <a:endParaRPr lang="en-US">
              <a:solidFill>
                <a:schemeClr val="tx2"/>
              </a:solidFill>
            </a:endParaRP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9C82BB6-F33A-4490-AEE3-FC37DBFBF8C7}"/>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9</a:t>
            </a:fld>
            <a:endParaRPr lang="en-US"/>
          </a:p>
        </p:txBody>
      </p:sp>
      <p:pic>
        <p:nvPicPr>
          <p:cNvPr id="5" name="Picture 5">
            <a:extLst>
              <a:ext uri="{FF2B5EF4-FFF2-40B4-BE49-F238E27FC236}">
                <a16:creationId xmlns:a16="http://schemas.microsoft.com/office/drawing/2014/main" id="{240F6F56-85E9-4B7E-9245-921377A7A816}"/>
              </a:ext>
            </a:extLst>
          </p:cNvPr>
          <p:cNvPicPr>
            <a:picLocks noChangeAspect="1"/>
          </p:cNvPicPr>
          <p:nvPr/>
        </p:nvPicPr>
        <p:blipFill>
          <a:blip r:embed="rId3"/>
          <a:stretch>
            <a:fillRect/>
          </a:stretch>
        </p:blipFill>
        <p:spPr>
          <a:xfrm>
            <a:off x="1002539" y="3008791"/>
            <a:ext cx="2650429" cy="1070061"/>
          </a:xfrm>
          <a:prstGeom prst="rect">
            <a:avLst/>
          </a:prstGeom>
        </p:spPr>
      </p:pic>
    </p:spTree>
    <p:extLst>
      <p:ext uri="{BB962C8B-B14F-4D97-AF65-F5344CB8AC3E}">
        <p14:creationId xmlns:p14="http://schemas.microsoft.com/office/powerpoint/2010/main" val="2493912089"/>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B302A"/>
      </a:dk2>
      <a:lt2>
        <a:srgbClr val="F0F3F0"/>
      </a:lt2>
      <a:accent1>
        <a:srgbClr val="BF45CA"/>
      </a:accent1>
      <a:accent2>
        <a:srgbClr val="7937BA"/>
      </a:accent2>
      <a:accent3>
        <a:srgbClr val="5145CA"/>
      </a:accent3>
      <a:accent4>
        <a:srgbClr val="3460B9"/>
      </a:accent4>
      <a:accent5>
        <a:srgbClr val="45A9CA"/>
      </a:accent5>
      <a:accent6>
        <a:srgbClr val="34B9A2"/>
      </a:accent6>
      <a:hlink>
        <a:srgbClr val="3F8A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3374BC-E25E-4BAE-AD72-418F94B7FFDC}">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0B2A3E7-B135-4E1F-BCE7-FDF1A002465B}">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A8F2BFE-8BB5-4138-9232-B12804F47F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TotalTime>
  <Words>843</Words>
  <Application>Microsoft Office PowerPoint</Application>
  <PresentationFormat>Widescreen</PresentationFormat>
  <Paragraphs>288</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Avenir Next LT Pro</vt:lpstr>
      <vt:lpstr>AvenirNext LT Pro Medium</vt:lpstr>
      <vt:lpstr>Calibri</vt:lpstr>
      <vt:lpstr>Calibri Light</vt:lpstr>
      <vt:lpstr>Century Gothic</vt:lpstr>
      <vt:lpstr>Segoe Print</vt:lpstr>
      <vt:lpstr>Segoe UI</vt:lpstr>
      <vt:lpstr>Times New Roman</vt:lpstr>
      <vt:lpstr>BlockprintVTI</vt:lpstr>
      <vt:lpstr>Visual Secret Sharing And Its Comparison with Caesar Cipher</vt:lpstr>
      <vt:lpstr>Agenda</vt:lpstr>
      <vt:lpstr>Introduction of the project</vt:lpstr>
      <vt:lpstr>Cryptography</vt:lpstr>
      <vt:lpstr>Visual Secret</vt:lpstr>
      <vt:lpstr>Example of VSS scheme</vt:lpstr>
      <vt:lpstr>Adi Shamir's Visual Secret Sharing Scheme</vt:lpstr>
      <vt:lpstr>Encryption</vt:lpstr>
      <vt:lpstr>Decryption</vt:lpstr>
      <vt:lpstr>LaGrange Equation implementation on VSS</vt:lpstr>
      <vt:lpstr>Caesar Cipher</vt:lpstr>
      <vt:lpstr>Existing Algorithm on Visual Secret</vt:lpstr>
      <vt:lpstr>Problem Statement</vt:lpstr>
      <vt:lpstr>Objectives of project</vt:lpstr>
      <vt:lpstr>System Design</vt:lpstr>
      <vt:lpstr>System Design (Cont...)</vt:lpstr>
      <vt:lpstr>Technology Used for Development</vt:lpstr>
      <vt:lpstr>Technology Used for Development</vt:lpstr>
      <vt:lpstr>Testing</vt:lpstr>
      <vt:lpstr>NPCR</vt:lpstr>
      <vt:lpstr>NPCR TEST RESULT</vt:lpstr>
      <vt:lpstr>UACI</vt:lpstr>
      <vt:lpstr>UACI TEST REPORT</vt:lpstr>
      <vt:lpstr>Execution Time of Adi Shamir's VSS Scheme</vt:lpstr>
      <vt:lpstr>Application of Visual Secret Sharing</vt:lpstr>
      <vt:lpstr>Conclusion</vt:lpstr>
      <vt:lpstr>Gantt Chart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sachin maharjan</cp:lastModifiedBy>
  <cp:revision>263</cp:revision>
  <dcterms:created xsi:type="dcterms:W3CDTF">2021-02-06T08:54:53Z</dcterms:created>
  <dcterms:modified xsi:type="dcterms:W3CDTF">2021-04-09T09:29:47Z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