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64" r:id="rId2"/>
    <p:sldId id="293" r:id="rId3"/>
    <p:sldId id="286" r:id="rId4"/>
    <p:sldId id="271" r:id="rId5"/>
    <p:sldId id="294" r:id="rId6"/>
    <p:sldId id="288" r:id="rId7"/>
    <p:sldId id="304" r:id="rId8"/>
    <p:sldId id="307" r:id="rId9"/>
    <p:sldId id="295" r:id="rId10"/>
    <p:sldId id="305" r:id="rId11"/>
    <p:sldId id="296" r:id="rId12"/>
    <p:sldId id="306" r:id="rId13"/>
    <p:sldId id="310" r:id="rId14"/>
    <p:sldId id="309" r:id="rId15"/>
    <p:sldId id="308" r:id="rId16"/>
    <p:sldId id="265" r:id="rId17"/>
    <p:sldId id="303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89D6-1A82-47AE-A578-1D1A039685D3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23973-5792-4D5F-97D1-DBC7772BF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914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39E5-95CC-490D-B635-3A3CA495F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3D8AC-B49E-4E7A-9D7A-2C5DD9CD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45C0B-014B-4982-9047-7F70895E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804D-2281-49B7-9479-79291B2ABE7D}" type="datetime1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FCF7-4702-425B-A6A3-6350BB33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EE8B-231B-4433-B32D-0110B69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21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1A8F-C5CE-4C78-A8FB-E34E7B67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57E8A-07B0-4BE4-AE42-FE9F8F042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337A-D236-4402-85D7-29BCFC19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3-46E2-4B16-83EA-EF244089F705}" type="datetime1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AD02-83B3-4BC9-8498-C34447FB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86DB-2E28-4D5B-A4E7-679AE075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62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E1B01-89D0-4D51-9A9C-12A84C53B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48A15-0A86-4EDD-9BB5-9DA6628B8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6CE7-4208-477D-955D-C866FE74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A2CB-AF4C-46F3-8849-027EC5C34E44}" type="datetime1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28227-E2C3-4153-ABF2-738D795D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FB07-3CDA-4FDE-AB56-CD650610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57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85EA-2E27-42C0-A050-ADC3F72A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E8F1-F862-4D07-B6D9-9110CAC3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F43C-6E5D-4355-92E7-02027A6F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5C6-0C92-4362-9CCD-3B35D08D8278}" type="datetime1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4111B-6388-4006-AF5E-169B6A34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E1BF-60BA-4E35-8E8F-AB53A755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18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0BA4-142E-4E9B-B778-2939133C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3C571-715E-41B6-B862-550E739E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D3D6-6AD1-4AAC-B697-05D8D6A4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6647-B0FC-40A7-878A-D3075E09A60D}" type="datetime1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5F30-0574-4DBF-8E4F-44D699DB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37A83-4A7F-406C-87FE-87AD5AE4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80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3C04-94F2-4878-A0FA-CAE85569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E4F9-36E3-4599-98E6-2CD90561C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558DB-26B0-4C68-8958-240F97A91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950B-CE7C-4B22-A20D-9A5EA23E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F6F5-2D9F-4C4F-B94C-19209C993E1B}" type="datetime1">
              <a:rPr lang="en-CA" smtClean="0"/>
              <a:t>2020-03-18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65EE2-8E22-4F53-AC76-4529EEFA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A9EBD-AEEE-4C4B-8C68-C15D86E3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10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CD3A-5CD0-48E9-ABCA-AAB2F533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941CD-255C-402F-8F6C-6F887881C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B8A11-9A00-449F-8E9B-E38589D67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10F38-8975-457A-8287-FBFC2617A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C24C7-F9C5-4455-8E92-8DD00BB33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90C0F-58CC-44AE-B9A8-78704541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0FA-3A7F-4A4A-AA2B-E3236E85837B}" type="datetime1">
              <a:rPr lang="en-CA" smtClean="0"/>
              <a:t>2020-03-18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2C27B-9D90-4C08-B090-B608BDDB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D38F5-74A4-4429-9D98-27DA92A5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44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CD0A-63D4-4B44-A797-29BC4752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10DD6-3E82-4A0C-A748-9E477C71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CE1A-9461-409D-A2B4-CBBFE4D19036}" type="datetime1">
              <a:rPr lang="en-CA" smtClean="0"/>
              <a:t>2020-03-18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9A159-3DBF-4B51-8574-33E243F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20073-3AF5-412E-9E82-F9002AB8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43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6E3A1-A035-42E8-B85B-3D01B6DF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69F0-839D-4D14-8248-B37405F6506A}" type="datetime1">
              <a:rPr lang="en-CA" smtClean="0"/>
              <a:t>2020-03-18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61EF5-8188-4DD1-B632-7FF52F9D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0F3DE-5C78-4977-BDFA-A042859A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00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8C2A-BCB9-40E0-8394-B7AFEBA6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50A9-3037-49BD-AFB6-35EBD0F01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46F11-971B-495D-97F1-A1AE3A331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DE666-029F-46E6-946C-55ACC541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E1AD-6E80-40AA-836C-783706E2FB77}" type="datetime1">
              <a:rPr lang="en-CA" smtClean="0"/>
              <a:t>2020-03-18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EBAE7-DFAF-4806-BB73-94782546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650A1-B05F-4DDB-98D2-6ABC5944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3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9391-955B-4A6B-A48C-285C5A61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FA884-115B-4F06-94D1-4D3CF15DA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68286-7157-4DE2-8E26-DA9AE746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4E155-6FD5-4C86-8C5A-86A2B0F7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A19C-7551-44DF-9F73-2C7240120CF0}" type="datetime1">
              <a:rPr lang="en-CA" smtClean="0"/>
              <a:t>2020-03-18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CD2E-32EB-4138-BEF1-908CC2FA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EB233-3D36-4B08-94B9-BC61CF5F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90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499D4-0832-41B6-8314-A9865937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DC8E5-6689-41A4-81D1-3A38B67F7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24C4F-A5CC-4244-AFBF-9AACA7C25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54C8C-1A85-4367-9836-6487B2863912}" type="datetime1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4428-5173-409E-9C7B-C5B979D02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02CA-69F0-4955-9F97-5FCC633B7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8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/maheepmahat/data-of-usage-of-social-media-by-students-between-age-17-22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0" y="1152144"/>
            <a:ext cx="3904488" cy="30723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b="1" dirty="0">
                <a:solidFill>
                  <a:schemeClr val="bg1"/>
                </a:solidFill>
              </a:rPr>
              <a:t>How does social media impact our lives?</a:t>
            </a:r>
          </a:p>
        </p:txBody>
      </p:sp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3" r="-2" b="4365"/>
          <a:stretch/>
        </p:blipFill>
        <p:spPr>
          <a:xfrm>
            <a:off x="603503" y="10"/>
            <a:ext cx="6772102" cy="32339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2CA250BA-A906-49B0-A11C-FAF24B26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64424" y="73152"/>
            <a:ext cx="1178966" cy="232963"/>
            <a:chOff x="7763256" y="73152"/>
            <a:chExt cx="1178966" cy="232963"/>
          </a:xfrm>
        </p:grpSpPr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0FEF01B6-42D7-440D-ADA4-324E49BF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F0BFC92-F414-4674-9D61-48B33AFB6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9B1983FD-B68E-4A72-8FBF-9C97E43BB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D400BC47-91D9-41B5-B3A3-122217E0C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99580FD-8155-4BE6-B032-7AFEF8F64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38D1E4E3-596E-4D5B-ADA8-27B2BCCE1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246A362C-45AB-4534-ADBA-2511DACCF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0CA022E1-7D81-4B07-916A-FF2FFD60B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356898-7D69-4786-9C52-02EF77527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0EEBA71-4347-4D40-A22C-E36FB91C2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D8F7C5DE-468E-40F7-B316-5732EE134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F2CC8CB2-74FA-40B4-B407-1610DC99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25F663FB-6A62-4832-AF0C-CABA9ABC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FC6F5D0-11C0-4FEE-95CD-D0CC6CCC7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ED2E80A-9838-4A1C-8FDD-07B71C710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225A746-51DA-48A5-A239-444465283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D6A625D-42C7-43D6-AC09-30D526F92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61AEB114-8DE5-4552-AB2B-C33622E08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D5B7FA7F-071D-4A49-9A8E-F5BCDFB2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3A36A1A-48EB-4033-8B7C-A77385075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8" r="-2" b="-2"/>
          <a:stretch/>
        </p:blipFill>
        <p:spPr>
          <a:xfrm>
            <a:off x="603504" y="3233984"/>
            <a:ext cx="6772102" cy="362401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1C233-83F2-408D-913B-6512963F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</a:t>
            </a:fld>
            <a:endParaRPr lang="en-CA"/>
          </a:p>
        </p:txBody>
      </p:sp>
      <p:sp>
        <p:nvSpPr>
          <p:cNvPr id="38" name="Title 4">
            <a:extLst>
              <a:ext uri="{FF2B5EF4-FFF2-40B4-BE49-F238E27FC236}">
                <a16:creationId xmlns:a16="http://schemas.microsoft.com/office/drawing/2014/main" id="{972CDDB5-2217-4E42-B29D-B422D4D66F02}"/>
              </a:ext>
            </a:extLst>
          </p:cNvPr>
          <p:cNvSpPr txBox="1">
            <a:spLocks/>
          </p:cNvSpPr>
          <p:nvPr/>
        </p:nvSpPr>
        <p:spPr>
          <a:xfrm>
            <a:off x="7901669" y="4670612"/>
            <a:ext cx="3904488" cy="1837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Team members: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Anna Wrobel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Latyr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Thiao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Lujane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Abdelgadir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Prajakta </a:t>
            </a:r>
            <a:r>
              <a:rPr lang="en-US" sz="1600" dirty="0" err="1">
                <a:solidFill>
                  <a:schemeClr val="bg1"/>
                </a:solidFill>
              </a:rPr>
              <a:t>Galvankar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Stephen Zhang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Data Analysis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10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</a:rPr>
              <a:t>We have applied a number of methods to </a:t>
            </a:r>
            <a:r>
              <a:rPr lang="en-US" sz="2400" b="1" dirty="0" err="1">
                <a:solidFill>
                  <a:srgbClr val="0070C0"/>
                </a:solidFill>
              </a:rPr>
              <a:t>analyse</a:t>
            </a:r>
            <a:r>
              <a:rPr lang="en-US" sz="2400" b="1" dirty="0">
                <a:solidFill>
                  <a:srgbClr val="0070C0"/>
                </a:solidFill>
              </a:rPr>
              <a:t> the responses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8A950FA-DC04-4281-91F7-5BA75FF91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Analyzing the responses</a:t>
            </a:r>
          </a:p>
          <a:p>
            <a:r>
              <a:rPr lang="en-US" sz="2000" dirty="0"/>
              <a:t>Count / tally the responses for each question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For example: which social media platform is preferred by the respondents?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r>
              <a:rPr lang="en-US" sz="2000" dirty="0" err="1"/>
              <a:t>Groupby</a:t>
            </a:r>
            <a:r>
              <a:rPr lang="en-US" sz="2000" dirty="0"/>
              <a:t> responses in order to understand the dynamic relationships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For example: relationship between platform preferences and time spent on social media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39409-8A44-4253-AFA3-5598ACCA41DE}"/>
              </a:ext>
            </a:extLst>
          </p:cNvPr>
          <p:cNvSpPr txBox="1">
            <a:spLocks/>
          </p:cNvSpPr>
          <p:nvPr/>
        </p:nvSpPr>
        <p:spPr>
          <a:xfrm>
            <a:off x="6172202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Visualising</a:t>
            </a:r>
            <a:r>
              <a:rPr lang="en-US" sz="2000" b="1" dirty="0"/>
              <a:t> the findings</a:t>
            </a:r>
          </a:p>
          <a:p>
            <a:r>
              <a:rPr lang="en-US" sz="2000" dirty="0"/>
              <a:t>Pie charts</a:t>
            </a:r>
            <a:endParaRPr lang="en-US" sz="1600" dirty="0"/>
          </a:p>
          <a:p>
            <a:r>
              <a:rPr lang="en-US" sz="2000" dirty="0"/>
              <a:t>Bar charts</a:t>
            </a:r>
          </a:p>
          <a:p>
            <a:r>
              <a:rPr lang="en-US" sz="2000" dirty="0"/>
              <a:t>Stacked bar chart</a:t>
            </a:r>
          </a:p>
          <a:p>
            <a:r>
              <a:rPr lang="en-US" sz="2000" dirty="0"/>
              <a:t>Line regression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/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983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Questions &amp; Findings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28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Which social media platform/s do you prefer and how often do you use social media?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12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711138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70C0"/>
                </a:solidFill>
                <a:latin typeface="+mn-lt"/>
              </a:rPr>
              <a:t>41% of respondents use social media for 1-2.5 hours per day</a:t>
            </a:r>
          </a:p>
          <a:p>
            <a:r>
              <a:rPr lang="en-CA" sz="2000" dirty="0" err="1">
                <a:solidFill>
                  <a:srgbClr val="0070C0"/>
                </a:solidFill>
                <a:latin typeface="+mn-lt"/>
              </a:rPr>
              <a:t>Whatsapp</a:t>
            </a:r>
            <a:r>
              <a:rPr lang="en-CA" sz="2000" dirty="0">
                <a:solidFill>
                  <a:srgbClr val="0070C0"/>
                </a:solidFill>
                <a:latin typeface="+mn-lt"/>
              </a:rPr>
              <a:t>, </a:t>
            </a:r>
            <a:r>
              <a:rPr lang="en-CA" sz="2000" dirty="0" err="1">
                <a:solidFill>
                  <a:srgbClr val="0070C0"/>
                </a:solidFill>
                <a:latin typeface="+mn-lt"/>
              </a:rPr>
              <a:t>Youtube</a:t>
            </a:r>
            <a:r>
              <a:rPr lang="en-CA" sz="2000" dirty="0">
                <a:solidFill>
                  <a:srgbClr val="0070C0"/>
                </a:solidFill>
                <a:latin typeface="+mn-lt"/>
              </a:rPr>
              <a:t> and Instagram are the most used social media platforms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BFF7C3-CE5A-4B43-9FD3-25EB65229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671" y="3417302"/>
            <a:ext cx="3657599" cy="3121609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DBAC7E-67BD-4371-928F-3409A384D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93" y="2186416"/>
            <a:ext cx="5693501" cy="3230731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C5AF071-C741-461E-AF85-9A54BC2B3628}"/>
              </a:ext>
            </a:extLst>
          </p:cNvPr>
          <p:cNvCxnSpPr>
            <a:cxnSpLocks/>
          </p:cNvCxnSpPr>
          <p:nvPr/>
        </p:nvCxnSpPr>
        <p:spPr>
          <a:xfrm>
            <a:off x="3971365" y="5092698"/>
            <a:ext cx="3377341" cy="648897"/>
          </a:xfrm>
          <a:prstGeom prst="bentConnector3">
            <a:avLst>
              <a:gd name="adj1" fmla="val 98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18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How much time is spent on social media vs physical activities?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13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711138"/>
            <a:ext cx="10515600" cy="6917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70C0"/>
                </a:solidFill>
                <a:latin typeface="+mn-lt"/>
              </a:rPr>
              <a:t>41% of respondents spend less than 1 hour per day on physical activities</a:t>
            </a:r>
          </a:p>
          <a:p>
            <a:r>
              <a:rPr lang="en-US" sz="2000" dirty="0">
                <a:solidFill>
                  <a:srgbClr val="0070C0"/>
                </a:solidFill>
                <a:latin typeface="+mn-lt"/>
              </a:rPr>
              <a:t>Majority of respondents spend more time on social media vs. physical activities</a:t>
            </a:r>
          </a:p>
          <a:p>
            <a:endParaRPr lang="en-CA" sz="20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C2334-C947-4A60-8587-DFA7C4328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164" y="2965637"/>
            <a:ext cx="4815532" cy="2619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967FD0-9DF6-4DE8-9A80-39D23ECC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4198"/>
            <a:ext cx="4854388" cy="275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Have you ever been a victim of cyber crime?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14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711138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70C0"/>
                </a:solidFill>
                <a:latin typeface="+mn-lt"/>
              </a:rPr>
              <a:t>Majority of respondents have not experienced the listed types of cyber crimes</a:t>
            </a:r>
          </a:p>
          <a:p>
            <a:r>
              <a:rPr lang="en-CA" sz="2000" dirty="0">
                <a:solidFill>
                  <a:srgbClr val="0070C0"/>
                </a:solidFill>
                <a:latin typeface="+mn-lt"/>
              </a:rPr>
              <a:t>The correlation between time spent online and exposure to cyber crime is insignificant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0A639-21B9-4655-AA4A-AC31C61E6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82" y="2250954"/>
            <a:ext cx="4872318" cy="4140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D8445-D758-4F0E-8FC0-BE2EBB079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328" y="2250954"/>
            <a:ext cx="5970544" cy="30384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D85F36-27FD-4919-8F28-90BEFF9419F2}"/>
              </a:ext>
            </a:extLst>
          </p:cNvPr>
          <p:cNvSpPr/>
          <p:nvPr/>
        </p:nvSpPr>
        <p:spPr>
          <a:xfrm>
            <a:off x="6096000" y="5522259"/>
            <a:ext cx="4231341" cy="10040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p-value </a:t>
            </a:r>
          </a:p>
        </p:txBody>
      </p:sp>
    </p:spTree>
    <p:extLst>
      <p:ext uri="{BB962C8B-B14F-4D97-AF65-F5344CB8AC3E}">
        <p14:creationId xmlns:p14="http://schemas.microsoft.com/office/powerpoint/2010/main" val="394267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What type of communication is preferred?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15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711138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Despite the increasing amount of time spent on social media, the majority of respondents still prefer face to face communication 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175E2-AA17-46C9-9357-C58FEED5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8718"/>
            <a:ext cx="3695700" cy="304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0E97E1-A02D-45D1-9B38-8E96897C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8718"/>
            <a:ext cx="4324350" cy="25050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071449-A720-4A7D-B25C-DEAFEE88F719}"/>
              </a:ext>
            </a:extLst>
          </p:cNvPr>
          <p:cNvSpPr/>
          <p:nvPr/>
        </p:nvSpPr>
        <p:spPr>
          <a:xfrm>
            <a:off x="9233647" y="4392706"/>
            <a:ext cx="1694329" cy="1766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to a bar chart or stacked bar chart</a:t>
            </a:r>
          </a:p>
        </p:txBody>
      </p:sp>
    </p:spTree>
    <p:extLst>
      <p:ext uri="{BB962C8B-B14F-4D97-AF65-F5344CB8AC3E}">
        <p14:creationId xmlns:p14="http://schemas.microsoft.com/office/powerpoint/2010/main" val="380626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569" y="2434501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Conclusions &amp; Limitations</a:t>
            </a:r>
            <a:br>
              <a:rPr lang="en-US" sz="4100" b="1" dirty="0">
                <a:solidFill>
                  <a:schemeClr val="bg1"/>
                </a:solidFill>
              </a:rPr>
            </a:b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998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5A03-87FA-43C5-B051-C7B36333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Conclusions &amp; Limitations</a:t>
            </a:r>
            <a:br>
              <a:rPr lang="en-US" sz="4000" b="1" dirty="0">
                <a:solidFill>
                  <a:srgbClr val="0070C0"/>
                </a:solidFill>
                <a:latin typeface="+mn-lt"/>
              </a:rPr>
            </a:b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BA8EE-C53B-4587-A080-D715DBDCE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61209"/>
            <a:ext cx="5157787" cy="823912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30EE1-97E1-4384-8FC8-8C837A3F3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85121"/>
            <a:ext cx="5157787" cy="3684588"/>
          </a:xfrm>
        </p:spPr>
        <p:txBody>
          <a:bodyPr>
            <a:normAutofit/>
          </a:bodyPr>
          <a:lstStyle/>
          <a:p>
            <a:r>
              <a:rPr lang="en-US" sz="2000" b="1" dirty="0"/>
              <a:t>How does social media impact our lives?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Which social media platform/s do you like the most or use the most?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How much time is spent on social media vs physical activities?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Have you ever been a victim of cyber crime?</a:t>
            </a:r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What type of communication is preferred?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4D13D-351C-4696-8508-7FA448DB3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89490"/>
            <a:ext cx="5183188" cy="823912"/>
          </a:xfrm>
        </p:spPr>
        <p:txBody>
          <a:bodyPr/>
          <a:lstStyle/>
          <a:p>
            <a:r>
              <a:rPr lang="en-US" dirty="0"/>
              <a:t>Limitations &amp; further research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5B312-3E04-4026-96CC-816602FCB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13402"/>
            <a:ext cx="5183188" cy="3684588"/>
          </a:xfrm>
        </p:spPr>
        <p:txBody>
          <a:bodyPr>
            <a:normAutofit/>
          </a:bodyPr>
          <a:lstStyle/>
          <a:p>
            <a:r>
              <a:rPr lang="en-US" sz="1800" dirty="0"/>
              <a:t>The study did not identify the geographical location of respondents </a:t>
            </a:r>
          </a:p>
          <a:p>
            <a:r>
              <a:rPr lang="en-US" sz="1800" dirty="0"/>
              <a:t>The study did not include significant responses from other age groups</a:t>
            </a:r>
          </a:p>
          <a:p>
            <a:r>
              <a:rPr lang="en-US" sz="1800" dirty="0"/>
              <a:t>Physical activity was vaguely defined in the survey</a:t>
            </a:r>
          </a:p>
          <a:p>
            <a:r>
              <a:rPr lang="en-US" sz="1800" dirty="0"/>
              <a:t>The study did not cover exposure to scams, bullying, fake news..</a:t>
            </a:r>
            <a:r>
              <a:rPr lang="en-US" sz="1800" dirty="0" err="1"/>
              <a:t>etc</a:t>
            </a:r>
            <a:endParaRPr lang="en-US" sz="1800" dirty="0"/>
          </a:p>
          <a:p>
            <a:r>
              <a:rPr lang="en-US" sz="1800" dirty="0"/>
              <a:t>Further research is required to understand the effects of social media by age, geography and by type of effect</a:t>
            </a:r>
          </a:p>
          <a:p>
            <a:endParaRPr lang="en-US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0B080-904F-4D23-9961-4098CA21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17</a:t>
            </a:fld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B190E9-C22F-429A-9781-3B2CEB93C023}"/>
              </a:ext>
            </a:extLst>
          </p:cNvPr>
          <p:cNvSpPr/>
          <p:nvPr/>
        </p:nvSpPr>
        <p:spPr>
          <a:xfrm>
            <a:off x="836612" y="5395912"/>
            <a:ext cx="10515600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Based on the dataset, people are using social media as an additional form of communication however it is not replacing the importance of face to face interaction.</a:t>
            </a:r>
          </a:p>
        </p:txBody>
      </p:sp>
    </p:spTree>
    <p:extLst>
      <p:ext uri="{BB962C8B-B14F-4D97-AF65-F5344CB8AC3E}">
        <p14:creationId xmlns:p14="http://schemas.microsoft.com/office/powerpoint/2010/main" val="137363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470212"/>
            <a:ext cx="4666470" cy="39269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/>
              <a:t>Thank you!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Q &amp; A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D78B8-F885-46C6-8A37-AE5F0FA43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0" r="26568" b="1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6076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104F1-55ED-4DB7-8111-FF219117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2</a:t>
            </a:fld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18526A-D653-4435-93AC-8B29C95A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320859"/>
            <a:ext cx="4666470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/>
              <a:t>Thanks for your attention !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C8558-39E5-4406-9B3F-44141C5F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0" r="26568" b="1"/>
          <a:stretch/>
        </p:blipFill>
        <p:spPr>
          <a:xfrm>
            <a:off x="5576047" y="0"/>
            <a:ext cx="6615953" cy="6858029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458AC8-29B6-41C9-BD4C-FE0F5B32C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14546"/>
              </p:ext>
            </p:extLst>
          </p:nvPr>
        </p:nvGraphicFramePr>
        <p:xfrm>
          <a:off x="559952" y="1105536"/>
          <a:ext cx="4666471" cy="482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71">
                  <a:extLst>
                    <a:ext uri="{9D8B030D-6E8A-4147-A177-3AD203B41FA5}">
                      <a16:colId xmlns:a16="http://schemas.microsoft.com/office/drawing/2014/main" val="1166251982"/>
                    </a:ext>
                  </a:extLst>
                </a:gridCol>
              </a:tblGrid>
              <a:tr h="60278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Table of 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6342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Motivations &amp;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8655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Process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49872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Cleanup &amp; Exploration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8856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54800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Questions &amp; Findings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74819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Conclusions &amp; Limitations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200653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 &amp; 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4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71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Motivation &amp; Summary 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98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Motivation &amp; Summary </a:t>
            </a:r>
            <a:endParaRPr lang="en-CA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0B346C-79BC-48A1-8215-0F84AFC44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en-US" dirty="0"/>
              <a:t>Main question: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How does social media impact our lives?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Social media is becoming increasingly important in our everyday lives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The number of users across all social media platforms is growing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We wanted to understand how much does it actually affect society</a:t>
            </a:r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F2EABA-5EB0-4337-B271-DC912A2F3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/>
          </a:bodyPr>
          <a:lstStyle/>
          <a:p>
            <a:r>
              <a:rPr lang="en-US" dirty="0"/>
              <a:t>Key questions to explore: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Which social media platform/s do you like the most or use the most?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How much time is spent on social media vs physical activities?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Have you ever been a victim of cyber crime?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What type of communication is preferred?</a:t>
            </a:r>
          </a:p>
          <a:p>
            <a:r>
              <a:rPr lang="en-US" dirty="0"/>
              <a:t>Sources of information: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Data World Survey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hlinkClick r:id="rId2"/>
              </a:rPr>
              <a:t>https://data.world/maheepmahat/data-of-usage-of-social-media-by-students-between-age-17-22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4</a:t>
            </a:fld>
            <a:endParaRPr lang="en-C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5072AF-B878-4653-89B8-4CA4845DD0E7}"/>
              </a:ext>
            </a:extLst>
          </p:cNvPr>
          <p:cNvSpPr txBox="1">
            <a:spLocks/>
          </p:cNvSpPr>
          <p:nvPr/>
        </p:nvSpPr>
        <p:spPr>
          <a:xfrm>
            <a:off x="838200" y="937682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 We wanted to understand how much social media affects society</a:t>
            </a:r>
          </a:p>
        </p:txBody>
      </p:sp>
    </p:spTree>
    <p:extLst>
      <p:ext uri="{BB962C8B-B14F-4D97-AF65-F5344CB8AC3E}">
        <p14:creationId xmlns:p14="http://schemas.microsoft.com/office/powerpoint/2010/main" val="28536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 summar</a:t>
            </a:r>
            <a:r>
              <a:rPr lang="en-US" sz="4100" b="1" dirty="0">
                <a:solidFill>
                  <a:schemeClr val="bg1"/>
                </a:solidFill>
              </a:rPr>
              <a:t>y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31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Data Cleanup &amp; Exploration</a:t>
            </a: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35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Data Cleanup &amp; Exploration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CBB8B-946D-4D65-BCE8-9964FA291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1250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Filtered the data to focus on responses of 18 to 21 year </a:t>
            </a:r>
            <a:r>
              <a:rPr lang="en-US" sz="2000" dirty="0" err="1"/>
              <a:t>olds</a:t>
            </a:r>
            <a:r>
              <a:rPr lang="en-US" sz="2000" dirty="0"/>
              <a:t> ( &gt; 4% ) in order to have a more meaningful profile of respondents:</a:t>
            </a:r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7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96706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We have applied a number of methods to clean up and organize the data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94A1EE-DC64-47E4-9155-90E62CDB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4090"/>
            <a:ext cx="4690185" cy="2853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5847DA-8F9D-441D-BC03-3A3F00CE7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83" y="3144090"/>
            <a:ext cx="4464424" cy="280073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538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Data Cleanup &amp; Exploration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CBB8B-946D-4D65-BCE8-9964FA291C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Removed unnecessary columns in order to declutter the data and make it easier to read: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Removed timestamp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Removed empty columns</a:t>
            </a:r>
          </a:p>
          <a:p>
            <a:endParaRPr lang="en-US" sz="2000" dirty="0"/>
          </a:p>
          <a:p>
            <a:r>
              <a:rPr lang="en-US" sz="2000" dirty="0"/>
              <a:t>Looked for and removed unavailable/empty responses</a:t>
            </a:r>
          </a:p>
          <a:p>
            <a:endParaRPr lang="en-US" sz="2000" dirty="0"/>
          </a:p>
          <a:p>
            <a:r>
              <a:rPr lang="en-US" sz="2000" dirty="0"/>
              <a:t>Cleaned responses and streamlined iterations into one value: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One of the responses to </a:t>
            </a:r>
            <a:r>
              <a:rPr lang="en-US" sz="1600" dirty="0">
                <a:solidFill>
                  <a:srgbClr val="1D1C1D"/>
                </a:solidFill>
                <a:latin typeface="Slack-Lato"/>
              </a:rPr>
              <a:t>types of cyber crime experienced was “Fake profile, none of the above”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Changed to “Fake profile”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B31D6-2DBF-4C4B-87D7-F3D796AC9E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Split the responses in order to count/tally the values: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For the responses that allowed for multiple answers, we split the answers using “comma separator” and tallied the results, this was applied for answers to: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Preferred social media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Preferred form of communication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Types of cyber crime experienced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2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8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96706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We have applied a number of methods to clean up and organize the data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698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Data Analysis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03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782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Slack-Lato</vt:lpstr>
      <vt:lpstr>Office Theme</vt:lpstr>
      <vt:lpstr>How does social media impact our lives?</vt:lpstr>
      <vt:lpstr>Thanks for your attention !</vt:lpstr>
      <vt:lpstr>Motivation &amp; Summary </vt:lpstr>
      <vt:lpstr>Motivation &amp; Summary </vt:lpstr>
      <vt:lpstr>Process summary</vt:lpstr>
      <vt:lpstr>Data Cleanup &amp; Exploration</vt:lpstr>
      <vt:lpstr>Data Cleanup &amp; Exploration</vt:lpstr>
      <vt:lpstr>Data Cleanup &amp; Exploration</vt:lpstr>
      <vt:lpstr>Data Analysis</vt:lpstr>
      <vt:lpstr>Data Analysis</vt:lpstr>
      <vt:lpstr>Questions &amp; Findings</vt:lpstr>
      <vt:lpstr>Which social media platform/s do you prefer and how often do you use social media? </vt:lpstr>
      <vt:lpstr>How much time is spent on social media vs physical activities?</vt:lpstr>
      <vt:lpstr>Have you ever been a victim of cyber crime?</vt:lpstr>
      <vt:lpstr>What type of communication is preferred?</vt:lpstr>
      <vt:lpstr>Conclusions &amp; Limitations </vt:lpstr>
      <vt:lpstr>Conclusions &amp; Limitations </vt:lpstr>
      <vt:lpstr>Thank you!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social media dictating our behaviors?</dc:title>
  <dc:creator>L.K.N.T</dc:creator>
  <cp:lastModifiedBy>Nada Ibrahim</cp:lastModifiedBy>
  <cp:revision>58</cp:revision>
  <dcterms:created xsi:type="dcterms:W3CDTF">2020-03-13T04:57:10Z</dcterms:created>
  <dcterms:modified xsi:type="dcterms:W3CDTF">2020-03-18T20:08:54Z</dcterms:modified>
</cp:coreProperties>
</file>