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aGeYf8b53cyH8G7kcGSX57n2W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cad8007d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cad8007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e7a78adb2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e7a78ad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e7a78adb2_3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e7a78adb2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DONE</a:t>
            </a:r>
            <a:endParaRPr sz="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20650" lvl="1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en-US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this project, we wanted to build a weather forecasting model focusing on daily temperature. Given that the data is in a time series format, we decided to run the analysis on two types of models and then compare the results to see which model provides more accurate predictions. </a:t>
            </a:r>
            <a:endParaRPr sz="600">
              <a:solidFill>
                <a:schemeClr val="dk1"/>
              </a:solidFill>
            </a:endParaRPr>
          </a:p>
          <a:p>
            <a:pPr indent="-120650" lvl="1" marL="36576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</a:pPr>
            <a:r>
              <a:rPr lang="en-US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Autoregressive integrated moving average (ARIMA)</a:t>
            </a:r>
            <a:endParaRPr sz="600">
              <a:solidFill>
                <a:schemeClr val="dk1"/>
              </a:solidFill>
            </a:endParaRPr>
          </a:p>
          <a:p>
            <a:pPr indent="-120650" lvl="1" marL="36576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Char char="o"/>
            </a:pPr>
            <a:r>
              <a:rPr lang="en-US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Long short-term memory (LSTM) neural network model</a:t>
            </a:r>
            <a:endParaRPr sz="300"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ca8e87ad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ca8e87a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ADDED TO TABLEAU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ca8e87adb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ca8e87ad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ADDED TO TABLEAU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ca8e87adb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ca8e87ad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TO TABLEAU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ADDED TO TABLEAU</a:t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cad8007d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cad800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5F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111556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54049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576072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86968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2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BBE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558211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5F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/>
          <p:nvPr/>
        </p:nvSpPr>
        <p:spPr>
          <a:xfrm>
            <a:off x="498835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3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5F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4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4"/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111556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54049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5F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5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5"/>
          <p:cNvSpPr txBox="1"/>
          <p:nvPr>
            <p:ph idx="4" type="body"/>
          </p:nvPr>
        </p:nvSpPr>
        <p:spPr>
          <a:xfrm>
            <a:off x="6345936" y="3203689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111556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4049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665854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5F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71A6F4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5F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6868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5F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86868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0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hyperlink" Target="https://www.ncdc.noaa.gov/cdo-web/" TargetMode="External"/><Relationship Id="rId10" Type="http://schemas.openxmlformats.org/officeDocument/2006/relationships/hyperlink" Target="https://pdfs.semanticscholar.org/2761/8afb77c5081d942640333528943149a66edd.pdf" TargetMode="External"/><Relationship Id="rId9" Type="http://schemas.openxmlformats.org/officeDocument/2006/relationships/hyperlink" Target="https://www.wunderground.com/" TargetMode="External"/><Relationship Id="rId5" Type="http://schemas.openxmlformats.org/officeDocument/2006/relationships/hyperlink" Target="https://www.ncdc.noaa.gov/cdo-web/" TargetMode="External"/><Relationship Id="rId6" Type="http://schemas.openxmlformats.org/officeDocument/2006/relationships/hyperlink" Target="https://machinelearningmastery.com/arima-for-time-series-forecasting-with-python/" TargetMode="External"/><Relationship Id="rId7" Type="http://schemas.openxmlformats.org/officeDocument/2006/relationships/hyperlink" Target="https://machinelearningmastery.com/time-series-data-stationary-python/" TargetMode="External"/><Relationship Id="rId8" Type="http://schemas.openxmlformats.org/officeDocument/2006/relationships/hyperlink" Target="https://stackabuse.com/using-machine-learning-to-predict-the-weather-part-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clouds in the background&#10;&#10;Description automatically generated"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1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>
            <a:off x="0" y="5094514"/>
            <a:ext cx="12192000" cy="1763486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</a:t>
            </a:r>
            <a:r>
              <a:rPr b="0" i="0" lang="en-US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Weather Prediction Machine Learning Model</a:t>
            </a:r>
            <a:endParaRPr sz="5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UofT Data Analytics Bootcamp July 2020 -  Final Project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clouds in the sky&#10;&#10;Description automatically generated" id="273" name="Google Shape;273;g8cad8007d3_0_10"/>
          <p:cNvPicPr preferRelativeResize="0"/>
          <p:nvPr/>
        </p:nvPicPr>
        <p:blipFill rotWithShape="1">
          <a:blip r:embed="rId3">
            <a:alphaModFix/>
          </a:blip>
          <a:srcRect b="32198" l="9090" r="0" t="40170"/>
          <a:stretch/>
        </p:blipFill>
        <p:spPr>
          <a:xfrm>
            <a:off x="25" y="-381000"/>
            <a:ext cx="12191975" cy="2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8cad8007d3_0_10"/>
          <p:cNvSpPr txBox="1"/>
          <p:nvPr>
            <p:ph idx="4294967295" type="title"/>
          </p:nvPr>
        </p:nvSpPr>
        <p:spPr>
          <a:xfrm>
            <a:off x="1115568" y="3355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Deep Dive – LSTM Network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5" name="Google Shape;275;g8cad8007d3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725" y="1932050"/>
            <a:ext cx="106299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e7a78adb2_0_13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close up of clouds in the sky&#10;&#10;Description automatically generated" id="281" name="Google Shape;281;g8e7a78adb2_0_13"/>
          <p:cNvPicPr preferRelativeResize="0"/>
          <p:nvPr/>
        </p:nvPicPr>
        <p:blipFill rotWithShape="1">
          <a:blip r:embed="rId3">
            <a:alphaModFix/>
          </a:blip>
          <a:srcRect b="32198" l="9090" r="0" t="40170"/>
          <a:stretch/>
        </p:blipFill>
        <p:spPr>
          <a:xfrm>
            <a:off x="25" y="-76200"/>
            <a:ext cx="12191975" cy="2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8e7a78adb2_0_13"/>
          <p:cNvSpPr txBox="1"/>
          <p:nvPr>
            <p:ph type="title"/>
          </p:nvPr>
        </p:nvSpPr>
        <p:spPr>
          <a:xfrm>
            <a:off x="1115568" y="3355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ARIMA vs LSTM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3" name="Google Shape;283;g8e7a78adb2_0_13"/>
          <p:cNvSpPr txBox="1"/>
          <p:nvPr>
            <p:ph idx="1" type="body"/>
          </p:nvPr>
        </p:nvSpPr>
        <p:spPr>
          <a:xfrm>
            <a:off x="1115568" y="2194075"/>
            <a:ext cx="49377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ARIMA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8e7a78adb2_0_13"/>
          <p:cNvSpPr txBox="1"/>
          <p:nvPr>
            <p:ph idx="2" type="body"/>
          </p:nvPr>
        </p:nvSpPr>
        <p:spPr>
          <a:xfrm>
            <a:off x="833575" y="3017876"/>
            <a:ext cx="4937700" cy="326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 parameter tuning required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Faster run-time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Effectively handles multivariate data.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8e7a78adb2_0_13"/>
          <p:cNvSpPr txBox="1"/>
          <p:nvPr>
            <p:ph idx="3" type="body"/>
          </p:nvPr>
        </p:nvSpPr>
        <p:spPr>
          <a:xfrm>
            <a:off x="6345936" y="2194075"/>
            <a:ext cx="49377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LSTM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8e7a78adb2_0_13"/>
          <p:cNvSpPr txBox="1"/>
          <p:nvPr>
            <p:ph idx="4" type="body"/>
          </p:nvPr>
        </p:nvSpPr>
        <p:spPr>
          <a:xfrm>
            <a:off x="6096000" y="2885176"/>
            <a:ext cx="4937700" cy="326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Better fit for large size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 stationary data requirements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Model non-linear functions within neutral network.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e7a78adb2_3_9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close up of clouds in the sky&#10;&#10;Description automatically generated" id="292" name="Google Shape;292;g8e7a78adb2_3_9"/>
          <p:cNvPicPr preferRelativeResize="0"/>
          <p:nvPr/>
        </p:nvPicPr>
        <p:blipFill rotWithShape="1">
          <a:blip r:embed="rId3">
            <a:alphaModFix/>
          </a:blip>
          <a:srcRect b="32198" l="9090" r="0" t="40170"/>
          <a:stretch/>
        </p:blipFill>
        <p:spPr>
          <a:xfrm>
            <a:off x="25" y="-76200"/>
            <a:ext cx="12191975" cy="2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8e7a78adb2_3_9"/>
          <p:cNvSpPr txBox="1"/>
          <p:nvPr>
            <p:ph type="title"/>
          </p:nvPr>
        </p:nvSpPr>
        <p:spPr>
          <a:xfrm>
            <a:off x="1115568" y="3355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KPIs: </a:t>
            </a:r>
            <a:r>
              <a:rPr lang="en-US">
                <a:solidFill>
                  <a:srgbClr val="FFFFFF"/>
                </a:solidFill>
              </a:rPr>
              <a:t>ARIMA vs LSTM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4" name="Google Shape;294;g8e7a78adb2_3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888" y="2143375"/>
            <a:ext cx="9061126" cy="4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7FB"/>
            </a:gs>
            <a:gs pos="74000">
              <a:srgbClr val="ABB8DB"/>
            </a:gs>
            <a:gs pos="83000">
              <a:srgbClr val="ABB8DB"/>
            </a:gs>
            <a:gs pos="100000">
              <a:srgbClr val="C7CFE6"/>
            </a:gs>
          </a:gsLst>
          <a:lin ang="5400000" scaled="0"/>
        </a:gra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clouds in the sky&#10;&#10;Description automatically generated" id="299" name="Google Shape;299;p8"/>
          <p:cNvPicPr preferRelativeResize="0"/>
          <p:nvPr/>
        </p:nvPicPr>
        <p:blipFill rotWithShape="1">
          <a:blip r:embed="rId3">
            <a:alphaModFix/>
          </a:blip>
          <a:srcRect b="0" l="9091" r="0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32000">
                <a:srgbClr val="000000"/>
              </a:gs>
              <a:gs pos="71000">
                <a:srgbClr val="000000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1767840" y="2560320"/>
            <a:ext cx="957072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Thank you ☺</a:t>
            </a:r>
            <a:endParaRPr b="1" sz="4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clouds in the sky&#10;&#10;Description automatically generated"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" y="0"/>
            <a:ext cx="121811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53356"/>
              </a:gs>
              <a:gs pos="37000">
                <a:srgbClr val="3477B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539541" y="449271"/>
            <a:ext cx="60257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Agenda Style</a:t>
            </a:r>
            <a:endParaRPr sz="5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2" name="Google Shape;112;p2"/>
          <p:cNvGrpSpPr/>
          <p:nvPr/>
        </p:nvGrpSpPr>
        <p:grpSpPr>
          <a:xfrm>
            <a:off x="979668" y="1834919"/>
            <a:ext cx="7427214" cy="812413"/>
            <a:chOff x="5616952" y="2519949"/>
            <a:chExt cx="7427214" cy="812413"/>
          </a:xfrm>
        </p:grpSpPr>
        <p:grpSp>
          <p:nvGrpSpPr>
            <p:cNvPr id="113" name="Google Shape;113;p2"/>
            <p:cNvGrpSpPr/>
            <p:nvPr/>
          </p:nvGrpSpPr>
          <p:grpSpPr>
            <a:xfrm>
              <a:off x="6442238" y="2630866"/>
              <a:ext cx="6601928" cy="701496"/>
              <a:chOff x="6751979" y="1666120"/>
              <a:chExt cx="6601928" cy="701496"/>
            </a:xfrm>
          </p:grpSpPr>
          <p:sp>
            <p:nvSpPr>
              <p:cNvPr id="114" name="Google Shape;114;p2"/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5" name="Google Shape;115;p2"/>
              <p:cNvSpPr txBox="1"/>
              <p:nvPr/>
            </p:nvSpPr>
            <p:spPr>
              <a:xfrm>
                <a:off x="6751979" y="1666120"/>
                <a:ext cx="6601928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Summary &amp; sources of information</a:t>
                </a:r>
                <a:endParaRPr b="1" sz="27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16" name="Google Shape;116;p2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01</a:t>
              </a:r>
              <a:endParaRPr b="1" sz="3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979668" y="2935296"/>
            <a:ext cx="5351450" cy="812413"/>
            <a:chOff x="5616952" y="2519949"/>
            <a:chExt cx="5351450" cy="812413"/>
          </a:xfrm>
        </p:grpSpPr>
        <p:grpSp>
          <p:nvGrpSpPr>
            <p:cNvPr id="118" name="Google Shape;118;p2"/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119" name="Google Shape;119;p2"/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0" name="Google Shape;120;p2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Process Summary</a:t>
                </a:r>
                <a:endParaRPr b="1" sz="27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21" name="Google Shape;121;p2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02</a:t>
              </a:r>
              <a:endParaRPr b="1" sz="3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979668" y="4035673"/>
            <a:ext cx="5351450" cy="812413"/>
            <a:chOff x="5616952" y="2519949"/>
            <a:chExt cx="5351450" cy="812413"/>
          </a:xfrm>
        </p:grpSpPr>
        <p:grpSp>
          <p:nvGrpSpPr>
            <p:cNvPr id="123" name="Google Shape;123;p2"/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124" name="Google Shape;124;p2"/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5" name="Google Shape;125;p2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Contents</a:t>
                </a:r>
                <a:endParaRPr b="1" sz="27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26" name="Google Shape;126;p2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03</a:t>
              </a:r>
              <a:endParaRPr b="1" sz="3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27" name="Google Shape;127;p2"/>
          <p:cNvGrpSpPr/>
          <p:nvPr/>
        </p:nvGrpSpPr>
        <p:grpSpPr>
          <a:xfrm>
            <a:off x="979668" y="5136049"/>
            <a:ext cx="5351450" cy="812413"/>
            <a:chOff x="5616952" y="2519949"/>
            <a:chExt cx="5351450" cy="812413"/>
          </a:xfrm>
        </p:grpSpPr>
        <p:grpSp>
          <p:nvGrpSpPr>
            <p:cNvPr id="128" name="Google Shape;128;p2"/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129" name="Google Shape;129;p2"/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0" name="Google Shape;130;p2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Contents</a:t>
                </a:r>
                <a:endParaRPr b="1" sz="27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31" name="Google Shape;131;p2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04</a:t>
              </a:r>
              <a:endParaRPr b="1" sz="3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clouds in the sky&#10;&#10;Description automatically generated" id="136" name="Google Shape;136;p3"/>
          <p:cNvPicPr preferRelativeResize="0"/>
          <p:nvPr/>
        </p:nvPicPr>
        <p:blipFill rotWithShape="1">
          <a:blip r:embed="rId3">
            <a:alphaModFix/>
          </a:blip>
          <a:srcRect b="39301" l="0" r="0" t="32791"/>
          <a:stretch/>
        </p:blipFill>
        <p:spPr>
          <a:xfrm>
            <a:off x="5425" y="0"/>
            <a:ext cx="12181150" cy="19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03219" y="771213"/>
            <a:ext cx="119856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1" lang="en-US" sz="4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Project </a:t>
            </a:r>
            <a:r>
              <a:rPr b="1" lang="en-US" sz="4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Summary </a:t>
            </a:r>
            <a:endParaRPr/>
          </a:p>
        </p:txBody>
      </p:sp>
      <p:sp>
        <p:nvSpPr>
          <p:cNvPr id="138" name="Google Shape;138;p3"/>
          <p:cNvSpPr txBox="1"/>
          <p:nvPr/>
        </p:nvSpPr>
        <p:spPr>
          <a:xfrm>
            <a:off x="556800" y="1720375"/>
            <a:ext cx="11078400" cy="4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775" lIns="864125" spcFirstLastPara="1" rIns="864125" wrap="square" tIns="520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Build a weather forecasting model using existing daily temperature data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Time is an important factor to be considered when selecting an appropriate model for the data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Some questions we asked: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 the data stationary?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 the data seasonal?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 it auto correlated?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ecided to run the analysis on two types of models and then compare the results to see which model provides more accurate predictions. 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Autoregressive integrated moving average (ARIMA)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Long short-term memory (LSTM) neural network model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Summary &amp; sources of information</a:t>
            </a:r>
            <a:endParaRPr/>
          </a:p>
        </p:txBody>
      </p:sp>
      <p:sp>
        <p:nvSpPr>
          <p:cNvPr id="144" name="Google Shape;14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632550" y="2308803"/>
            <a:ext cx="11078400" cy="4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775" lIns="864125" spcFirstLastPara="1" rIns="864125" wrap="square" tIns="520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Build a weather forecasting model using existing daily temperature data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Time is an important factor to be considered when selecting an appropriate model for the data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Some questions we asked: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 the data stationary?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 the data seasonal?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 it auto correlated?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ecided to run the analysis on two types of models and then compare the results to see which model provides more accurate predictions. 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Autoregressive integrated moving average (ARIMA)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Long short-term memory (LSTM) neural network model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clouds in the sky&#10;&#10;Description automatically generated" id="150" name="Google Shape;150;g8ca8e87adb_0_2"/>
          <p:cNvPicPr preferRelativeResize="0"/>
          <p:nvPr/>
        </p:nvPicPr>
        <p:blipFill rotWithShape="1">
          <a:blip r:embed="rId3">
            <a:alphaModFix/>
          </a:blip>
          <a:srcRect b="32198" l="9090" r="0" t="40170"/>
          <a:stretch/>
        </p:blipFill>
        <p:spPr>
          <a:xfrm>
            <a:off x="25" y="0"/>
            <a:ext cx="12191975" cy="2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8ca8e87adb_0_2"/>
          <p:cNvSpPr txBox="1"/>
          <p:nvPr>
            <p:ph type="title"/>
          </p:nvPr>
        </p:nvSpPr>
        <p:spPr>
          <a:xfrm>
            <a:off x="1115568" y="3355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Sources Of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g8ca8e87adb_0_2"/>
          <p:cNvSpPr txBox="1"/>
          <p:nvPr>
            <p:ph idx="1" type="body"/>
          </p:nvPr>
        </p:nvSpPr>
        <p:spPr>
          <a:xfrm>
            <a:off x="1115575" y="2478025"/>
            <a:ext cx="10168200" cy="4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Source: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National Oceanic and Atmospheric Administration (NOAA):</a:t>
            </a:r>
            <a:r>
              <a:rPr lang="en-US" sz="2500"/>
              <a:t> </a:t>
            </a:r>
            <a:endParaRPr sz="25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u="sng">
                <a:solidFill>
                  <a:srgbClr val="000000"/>
                </a:solidFill>
                <a:hlinkClick r:id="rId4"/>
              </a:rPr>
              <a:t>https://www.ncdc.noaa.gov/cdo-web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/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 Code:</a:t>
            </a:r>
            <a:endParaRPr/>
          </a:p>
          <a:p>
            <a:pPr indent="-196850" lvl="1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900"/>
              <a:t>ARIMA</a:t>
            </a:r>
            <a:r>
              <a:rPr lang="en-US"/>
              <a:t>: </a:t>
            </a:r>
            <a:endParaRPr/>
          </a:p>
          <a:p>
            <a:pPr indent="-3048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US" sz="1800" u="sng">
                <a:solidFill>
                  <a:srgbClr val="000000"/>
                </a:solidFill>
                <a:hlinkClick r:id="rId6"/>
              </a:rPr>
              <a:t>https://machinelearningmastery.com/arima-for-time-series-forecasting-with-python/</a:t>
            </a:r>
            <a:endParaRPr sz="1800" u="sng">
              <a:solidFill>
                <a:srgbClr val="000000"/>
              </a:solidFill>
            </a:endParaRPr>
          </a:p>
          <a:p>
            <a:pPr indent="-3048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US" sz="1800" u="sng">
                <a:solidFill>
                  <a:srgbClr val="000000"/>
                </a:solidFill>
                <a:hlinkClick r:id="rId7"/>
              </a:rPr>
              <a:t>https://machinelearningmastery.com/time-series-data-stationary-python/</a:t>
            </a:r>
            <a:endParaRPr/>
          </a:p>
          <a:p>
            <a:pPr indent="-196850" lvl="1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900"/>
              <a:t>Neural Network (LSTM)</a:t>
            </a:r>
            <a:r>
              <a:rPr lang="en-US"/>
              <a:t>: </a:t>
            </a:r>
            <a:endParaRPr/>
          </a:p>
          <a:p>
            <a:pPr indent="-3048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US" sz="1800" u="sng">
                <a:solidFill>
                  <a:srgbClr val="000000"/>
                </a:solidFill>
                <a:hlinkClick r:id="rId8"/>
              </a:rPr>
              <a:t>https://stackabuse.com/using-machine-learning-to-predict-the-weather-part-1</a:t>
            </a:r>
            <a:r>
              <a:rPr lang="en-US" sz="1800" u="sng">
                <a:solidFill>
                  <a:srgbClr val="000000"/>
                </a:solidFill>
              </a:rPr>
              <a:t>, 2, 3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US" sz="1800" u="sng">
                <a:hlinkClick r:id="rId9"/>
              </a:rPr>
              <a:t>https://www.wunderground.com/</a:t>
            </a:r>
            <a:endParaRPr/>
          </a:p>
          <a:p>
            <a:pPr indent="-3048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US" sz="1800" u="sng">
                <a:hlinkClick r:id="rId10"/>
              </a:rPr>
              <a:t>https://pdfs.semanticscholar.org/2761/8afb77c5081d942640333528943149a66edd.pdf</a:t>
            </a:r>
            <a:endParaRPr sz="1800">
              <a:solidFill>
                <a:srgbClr val="000000"/>
              </a:solidFill>
            </a:endParaRPr>
          </a:p>
          <a:p>
            <a:pPr indent="-82550" lvl="1" marL="17145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8ca8e87adb_0_26"/>
          <p:cNvGrpSpPr/>
          <p:nvPr/>
        </p:nvGrpSpPr>
        <p:grpSpPr>
          <a:xfrm>
            <a:off x="866094" y="2606380"/>
            <a:ext cx="10738024" cy="3446681"/>
            <a:chOff x="587798" y="0"/>
            <a:chExt cx="10738024" cy="3446681"/>
          </a:xfrm>
        </p:grpSpPr>
        <p:sp>
          <p:nvSpPr>
            <p:cNvPr id="158" name="Google Shape;158;g8ca8e87adb_0_26"/>
            <p:cNvSpPr/>
            <p:nvPr/>
          </p:nvSpPr>
          <p:spPr>
            <a:xfrm>
              <a:off x="1044642" y="736069"/>
              <a:ext cx="1386600" cy="6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g8ca8e87adb_0_26"/>
            <p:cNvSpPr txBox="1"/>
            <p:nvPr/>
          </p:nvSpPr>
          <p:spPr>
            <a:xfrm>
              <a:off x="1044642" y="736069"/>
              <a:ext cx="1386600" cy="6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lang="en-US"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Data collection and processing</a:t>
              </a:r>
              <a:endParaRPr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" name="Google Shape;160;g8ca8e87adb_0_26"/>
            <p:cNvSpPr/>
            <p:nvPr/>
          </p:nvSpPr>
          <p:spPr>
            <a:xfrm>
              <a:off x="705156" y="2171381"/>
              <a:ext cx="2065500" cy="12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g8ca8e87adb_0_26"/>
            <p:cNvSpPr txBox="1"/>
            <p:nvPr/>
          </p:nvSpPr>
          <p:spPr>
            <a:xfrm>
              <a:off x="705156" y="2171381"/>
              <a:ext cx="2065500" cy="12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Noto Sans Symbols"/>
                <a:buNone/>
              </a:pPr>
              <a:r>
                <a:rPr lang="en-US" sz="65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 sz="6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" name="Google Shape;162;g8ca8e87adb_0_26"/>
            <p:cNvSpPr/>
            <p:nvPr/>
          </p:nvSpPr>
          <p:spPr>
            <a:xfrm>
              <a:off x="702809" y="529049"/>
              <a:ext cx="164400" cy="164400"/>
            </a:xfrm>
            <a:prstGeom prst="ellipse">
              <a:avLst/>
            </a:prstGeom>
            <a:gradFill>
              <a:gsLst>
                <a:gs pos="0">
                  <a:srgbClr val="6EAAB6"/>
                </a:gs>
                <a:gs pos="50000">
                  <a:srgbClr val="54A5B2"/>
                </a:gs>
                <a:gs pos="100000">
                  <a:srgbClr val="4695A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g8ca8e87adb_0_26"/>
            <p:cNvSpPr/>
            <p:nvPr/>
          </p:nvSpPr>
          <p:spPr>
            <a:xfrm>
              <a:off x="817820" y="299028"/>
              <a:ext cx="164400" cy="164400"/>
            </a:xfrm>
            <a:prstGeom prst="ellipse">
              <a:avLst/>
            </a:prstGeom>
            <a:gradFill>
              <a:gsLst>
                <a:gs pos="0">
                  <a:srgbClr val="70A3B4"/>
                </a:gs>
                <a:gs pos="50000">
                  <a:srgbClr val="579BAF"/>
                </a:gs>
                <a:gs pos="100000">
                  <a:srgbClr val="488A9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g8ca8e87adb_0_26"/>
            <p:cNvSpPr/>
            <p:nvPr/>
          </p:nvSpPr>
          <p:spPr>
            <a:xfrm>
              <a:off x="1093846" y="345032"/>
              <a:ext cx="258300" cy="258300"/>
            </a:xfrm>
            <a:prstGeom prst="ellipse">
              <a:avLst/>
            </a:prstGeom>
            <a:gradFill>
              <a:gsLst>
                <a:gs pos="0">
                  <a:srgbClr val="729CB3"/>
                </a:gs>
                <a:gs pos="50000">
                  <a:srgbClr val="5A92AE"/>
                </a:gs>
                <a:gs pos="100000">
                  <a:srgbClr val="4B819E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g8ca8e87adb_0_26"/>
            <p:cNvSpPr/>
            <p:nvPr/>
          </p:nvSpPr>
          <p:spPr>
            <a:xfrm>
              <a:off x="1323868" y="92008"/>
              <a:ext cx="164400" cy="164400"/>
            </a:xfrm>
            <a:prstGeom prst="ellipse">
              <a:avLst/>
            </a:prstGeom>
            <a:gradFill>
              <a:gsLst>
                <a:gs pos="0">
                  <a:srgbClr val="7598B2"/>
                </a:gs>
                <a:gs pos="50000">
                  <a:srgbClr val="5F8CAD"/>
                </a:gs>
                <a:gs pos="100000">
                  <a:srgbClr val="4F7C9D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g8ca8e87adb_0_26"/>
            <p:cNvSpPr/>
            <p:nvPr/>
          </p:nvSpPr>
          <p:spPr>
            <a:xfrm>
              <a:off x="1622896" y="0"/>
              <a:ext cx="164400" cy="164400"/>
            </a:xfrm>
            <a:prstGeom prst="ellipse">
              <a:avLst/>
            </a:prstGeom>
            <a:gradFill>
              <a:gsLst>
                <a:gs pos="0">
                  <a:srgbClr val="7792B1"/>
                </a:gs>
                <a:gs pos="50000">
                  <a:srgbClr val="6285AC"/>
                </a:gs>
                <a:gs pos="100000">
                  <a:srgbClr val="53759B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g8ca8e87adb_0_26"/>
            <p:cNvSpPr/>
            <p:nvPr/>
          </p:nvSpPr>
          <p:spPr>
            <a:xfrm>
              <a:off x="1990931" y="161015"/>
              <a:ext cx="164400" cy="164400"/>
            </a:xfrm>
            <a:prstGeom prst="ellipse">
              <a:avLst/>
            </a:prstGeom>
            <a:gradFill>
              <a:gsLst>
                <a:gs pos="0">
                  <a:srgbClr val="7B8DB1"/>
                </a:gs>
                <a:gs pos="50000">
                  <a:srgbClr val="6580AB"/>
                </a:gs>
                <a:gs pos="100000">
                  <a:srgbClr val="566F99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g8ca8e87adb_0_26"/>
            <p:cNvSpPr/>
            <p:nvPr/>
          </p:nvSpPr>
          <p:spPr>
            <a:xfrm>
              <a:off x="2220953" y="276026"/>
              <a:ext cx="258300" cy="258300"/>
            </a:xfrm>
            <a:prstGeom prst="ellipse">
              <a:avLst/>
            </a:prstGeom>
            <a:gradFill>
              <a:gsLst>
                <a:gs pos="0">
                  <a:srgbClr val="7D8CB0"/>
                </a:gs>
                <a:gs pos="50000">
                  <a:srgbClr val="697CA9"/>
                </a:gs>
                <a:gs pos="100000">
                  <a:srgbClr val="596C97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g8ca8e87adb_0_26"/>
            <p:cNvSpPr/>
            <p:nvPr/>
          </p:nvSpPr>
          <p:spPr>
            <a:xfrm>
              <a:off x="2542983" y="529049"/>
              <a:ext cx="164400" cy="164400"/>
            </a:xfrm>
            <a:prstGeom prst="ellipse">
              <a:avLst/>
            </a:prstGeom>
            <a:gradFill>
              <a:gsLst>
                <a:gs pos="0">
                  <a:srgbClr val="7F88AF"/>
                </a:gs>
                <a:gs pos="50000">
                  <a:srgbClr val="6C78A8"/>
                </a:gs>
                <a:gs pos="100000">
                  <a:srgbClr val="5C679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g8ca8e87adb_0_26"/>
            <p:cNvSpPr/>
            <p:nvPr/>
          </p:nvSpPr>
          <p:spPr>
            <a:xfrm>
              <a:off x="2680996" y="782073"/>
              <a:ext cx="164400" cy="164400"/>
            </a:xfrm>
            <a:prstGeom prst="ellipse">
              <a:avLst/>
            </a:prstGeom>
            <a:gradFill>
              <a:gsLst>
                <a:gs pos="0">
                  <a:srgbClr val="8287AE"/>
                </a:gs>
                <a:gs pos="50000">
                  <a:srgbClr val="6E76A7"/>
                </a:gs>
                <a:gs pos="100000">
                  <a:srgbClr val="5E659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g8ca8e87adb_0_26"/>
            <p:cNvSpPr/>
            <p:nvPr/>
          </p:nvSpPr>
          <p:spPr>
            <a:xfrm>
              <a:off x="1484883" y="299028"/>
              <a:ext cx="422400" cy="422400"/>
            </a:xfrm>
            <a:prstGeom prst="ellipse">
              <a:avLst/>
            </a:prstGeom>
            <a:gradFill>
              <a:gsLst>
                <a:gs pos="0">
                  <a:srgbClr val="8585AD"/>
                </a:gs>
                <a:gs pos="50000">
                  <a:srgbClr val="7272A6"/>
                </a:gs>
                <a:gs pos="100000">
                  <a:srgbClr val="63639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g8ca8e87adb_0_26"/>
            <p:cNvSpPr/>
            <p:nvPr/>
          </p:nvSpPr>
          <p:spPr>
            <a:xfrm>
              <a:off x="587798" y="1173110"/>
              <a:ext cx="164400" cy="164400"/>
            </a:xfrm>
            <a:prstGeom prst="ellipse">
              <a:avLst/>
            </a:prstGeom>
            <a:gradFill>
              <a:gsLst>
                <a:gs pos="0">
                  <a:srgbClr val="8988AC"/>
                </a:gs>
                <a:gs pos="50000">
                  <a:srgbClr val="7975A5"/>
                </a:gs>
                <a:gs pos="100000">
                  <a:srgbClr val="68659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g8ca8e87adb_0_26"/>
            <p:cNvSpPr/>
            <p:nvPr/>
          </p:nvSpPr>
          <p:spPr>
            <a:xfrm>
              <a:off x="725811" y="1380130"/>
              <a:ext cx="258300" cy="258300"/>
            </a:xfrm>
            <a:prstGeom prst="ellipse">
              <a:avLst/>
            </a:prstGeom>
            <a:gradFill>
              <a:gsLst>
                <a:gs pos="0">
                  <a:srgbClr val="8E89AC"/>
                </a:gs>
                <a:gs pos="50000">
                  <a:srgbClr val="7F79A5"/>
                </a:gs>
                <a:gs pos="100000">
                  <a:srgbClr val="6E689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g8ca8e87adb_0_26"/>
            <p:cNvSpPr/>
            <p:nvPr/>
          </p:nvSpPr>
          <p:spPr>
            <a:xfrm>
              <a:off x="1070844" y="1564147"/>
              <a:ext cx="375600" cy="375600"/>
            </a:xfrm>
            <a:prstGeom prst="ellipse">
              <a:avLst/>
            </a:prstGeom>
            <a:gradFill>
              <a:gsLst>
                <a:gs pos="0">
                  <a:srgbClr val="938CAC"/>
                </a:gs>
                <a:gs pos="50000">
                  <a:srgbClr val="857CA4"/>
                </a:gs>
                <a:gs pos="100000">
                  <a:srgbClr val="756B9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g8ca8e87adb_0_26"/>
            <p:cNvSpPr/>
            <p:nvPr/>
          </p:nvSpPr>
          <p:spPr>
            <a:xfrm>
              <a:off x="1553890" y="1863175"/>
              <a:ext cx="164400" cy="164400"/>
            </a:xfrm>
            <a:prstGeom prst="ellipse">
              <a:avLst/>
            </a:prstGeom>
            <a:gradFill>
              <a:gsLst>
                <a:gs pos="0">
                  <a:srgbClr val="998EAB"/>
                </a:gs>
                <a:gs pos="50000">
                  <a:srgbClr val="8C7FA3"/>
                </a:gs>
                <a:gs pos="100000">
                  <a:srgbClr val="7B6D9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g8ca8e87adb_0_26"/>
            <p:cNvSpPr/>
            <p:nvPr/>
          </p:nvSpPr>
          <p:spPr>
            <a:xfrm>
              <a:off x="1645898" y="1564147"/>
              <a:ext cx="258300" cy="258300"/>
            </a:xfrm>
            <a:prstGeom prst="ellipse">
              <a:avLst/>
            </a:prstGeom>
            <a:gradFill>
              <a:gsLst>
                <a:gs pos="0">
                  <a:srgbClr val="9B91AA"/>
                </a:gs>
                <a:gs pos="50000">
                  <a:srgbClr val="8F82A2"/>
                </a:gs>
                <a:gs pos="100000">
                  <a:srgbClr val="7E718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g8ca8e87adb_0_26"/>
            <p:cNvSpPr/>
            <p:nvPr/>
          </p:nvSpPr>
          <p:spPr>
            <a:xfrm>
              <a:off x="1875920" y="1886178"/>
              <a:ext cx="164400" cy="164400"/>
            </a:xfrm>
            <a:prstGeom prst="ellipse">
              <a:avLst/>
            </a:prstGeom>
            <a:gradFill>
              <a:gsLst>
                <a:gs pos="0">
                  <a:srgbClr val="9F93A9"/>
                </a:gs>
                <a:gs pos="50000">
                  <a:srgbClr val="9485A1"/>
                </a:gs>
                <a:gs pos="100000">
                  <a:srgbClr val="82748E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g8ca8e87adb_0_26"/>
            <p:cNvSpPr/>
            <p:nvPr/>
          </p:nvSpPr>
          <p:spPr>
            <a:xfrm>
              <a:off x="2082940" y="1518143"/>
              <a:ext cx="375600" cy="375600"/>
            </a:xfrm>
            <a:prstGeom prst="ellipse">
              <a:avLst/>
            </a:prstGeom>
            <a:gradFill>
              <a:gsLst>
                <a:gs pos="0">
                  <a:srgbClr val="A295A9"/>
                </a:gs>
                <a:gs pos="50000">
                  <a:srgbClr val="9887A1"/>
                </a:gs>
                <a:gs pos="100000">
                  <a:srgbClr val="85758E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g8ca8e87adb_0_26"/>
            <p:cNvSpPr/>
            <p:nvPr/>
          </p:nvSpPr>
          <p:spPr>
            <a:xfrm>
              <a:off x="2588987" y="1426134"/>
              <a:ext cx="258300" cy="258300"/>
            </a:xfrm>
            <a:prstGeom prst="ellipse">
              <a:avLst/>
            </a:prstGeom>
            <a:gradFill>
              <a:gsLst>
                <a:gs pos="0">
                  <a:srgbClr val="A498A9"/>
                </a:gs>
                <a:gs pos="50000">
                  <a:srgbClr val="9A8BA1"/>
                </a:gs>
                <a:gs pos="100000">
                  <a:srgbClr val="87798E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g8ca8e87adb_0_26"/>
            <p:cNvSpPr/>
            <p:nvPr/>
          </p:nvSpPr>
          <p:spPr>
            <a:xfrm>
              <a:off x="2847175" y="344650"/>
              <a:ext cx="758400" cy="1447500"/>
            </a:xfrm>
            <a:prstGeom prst="chevron">
              <a:avLst>
                <a:gd fmla="val 62310" name="adj"/>
              </a:avLst>
            </a:prstGeom>
            <a:gradFill>
              <a:gsLst>
                <a:gs pos="0">
                  <a:srgbClr val="6EAAB6"/>
                </a:gs>
                <a:gs pos="50000">
                  <a:srgbClr val="54A5B2"/>
                </a:gs>
                <a:gs pos="100000">
                  <a:srgbClr val="4695A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g8ca8e87adb_0_26"/>
            <p:cNvSpPr/>
            <p:nvPr/>
          </p:nvSpPr>
          <p:spPr>
            <a:xfrm>
              <a:off x="3605435" y="345353"/>
              <a:ext cx="2067900" cy="14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g8ca8e87adb_0_26"/>
            <p:cNvSpPr txBox="1"/>
            <p:nvPr/>
          </p:nvSpPr>
          <p:spPr>
            <a:xfrm>
              <a:off x="3605435" y="345353"/>
              <a:ext cx="2067900" cy="14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lang="en-US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ARIMA</a:t>
              </a:r>
              <a:r>
                <a:rPr lang="en-US"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model</a:t>
              </a:r>
              <a:endParaRPr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" name="Google Shape;183;g8ca8e87adb_0_26"/>
            <p:cNvSpPr/>
            <p:nvPr/>
          </p:nvSpPr>
          <p:spPr>
            <a:xfrm>
              <a:off x="5673418" y="344650"/>
              <a:ext cx="758400" cy="1447500"/>
            </a:xfrm>
            <a:prstGeom prst="chevron">
              <a:avLst>
                <a:gd fmla="val 62310" name="adj"/>
              </a:avLst>
            </a:prstGeom>
            <a:gradFill>
              <a:gsLst>
                <a:gs pos="0">
                  <a:srgbClr val="8585AD"/>
                </a:gs>
                <a:gs pos="50000">
                  <a:srgbClr val="7272A6"/>
                </a:gs>
                <a:gs pos="100000">
                  <a:srgbClr val="63639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g8ca8e87adb_0_26"/>
            <p:cNvSpPr/>
            <p:nvPr/>
          </p:nvSpPr>
          <p:spPr>
            <a:xfrm>
              <a:off x="6431679" y="345353"/>
              <a:ext cx="2067900" cy="14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g8ca8e87adb_0_26"/>
            <p:cNvSpPr txBox="1"/>
            <p:nvPr/>
          </p:nvSpPr>
          <p:spPr>
            <a:xfrm>
              <a:off x="6431679" y="345353"/>
              <a:ext cx="2067900" cy="14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lang="en-US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LSTM </a:t>
              </a:r>
              <a:r>
                <a:rPr lang="en-US"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Neural network models </a:t>
              </a:r>
              <a:endParaRPr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" name="Google Shape;186;g8ca8e87adb_0_26"/>
            <p:cNvSpPr/>
            <p:nvPr/>
          </p:nvSpPr>
          <p:spPr>
            <a:xfrm>
              <a:off x="8499661" y="344650"/>
              <a:ext cx="758400" cy="1447500"/>
            </a:xfrm>
            <a:prstGeom prst="chevron">
              <a:avLst>
                <a:gd fmla="val 62310" name="adj"/>
              </a:avLst>
            </a:prstGeom>
            <a:solidFill>
              <a:srgbClr val="7CB2E6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g8ca8e87adb_0_26"/>
            <p:cNvSpPr/>
            <p:nvPr/>
          </p:nvSpPr>
          <p:spPr>
            <a:xfrm>
              <a:off x="9413020" y="241953"/>
              <a:ext cx="1757700" cy="175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g8ca8e87adb_0_26"/>
            <p:cNvSpPr txBox="1"/>
            <p:nvPr/>
          </p:nvSpPr>
          <p:spPr>
            <a:xfrm>
              <a:off x="9670442" y="499375"/>
              <a:ext cx="1242900" cy="12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venir"/>
                <a:buNone/>
              </a:pPr>
              <a:r>
                <a:rPr lang="en-US" sz="14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Loaded the final data to Tableau dashboard</a:t>
              </a:r>
              <a:endParaRPr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" name="Google Shape;189;g8ca8e87adb_0_26"/>
            <p:cNvSpPr/>
            <p:nvPr/>
          </p:nvSpPr>
          <p:spPr>
            <a:xfrm>
              <a:off x="9257922" y="2171381"/>
              <a:ext cx="2067900" cy="12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g8ca8e87adb_0_26"/>
            <p:cNvSpPr txBox="1"/>
            <p:nvPr/>
          </p:nvSpPr>
          <p:spPr>
            <a:xfrm>
              <a:off x="9257922" y="2171381"/>
              <a:ext cx="2067900" cy="12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50" lIns="82550" spcFirstLastPara="1" rIns="82550" wrap="square" tIns="8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Noto Sans Symbols"/>
                <a:buNone/>
              </a:pPr>
              <a:r>
                <a:t/>
              </a:r>
              <a:endParaRPr sz="6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91" name="Google Shape;191;g8ca8e87adb_0_26"/>
          <p:cNvGrpSpPr/>
          <p:nvPr/>
        </p:nvGrpSpPr>
        <p:grpSpPr>
          <a:xfrm>
            <a:off x="573347" y="1836317"/>
            <a:ext cx="11339348" cy="465300"/>
            <a:chOff x="1101" y="0"/>
            <a:chExt cx="11339348" cy="465300"/>
          </a:xfrm>
        </p:grpSpPr>
        <p:sp>
          <p:nvSpPr>
            <p:cNvPr id="192" name="Google Shape;192;g8ca8e87adb_0_26"/>
            <p:cNvSpPr/>
            <p:nvPr/>
          </p:nvSpPr>
          <p:spPr>
            <a:xfrm>
              <a:off x="1101" y="0"/>
              <a:ext cx="2805000" cy="465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g8ca8e87adb_0_26"/>
            <p:cNvSpPr txBox="1"/>
            <p:nvPr/>
          </p:nvSpPr>
          <p:spPr>
            <a:xfrm>
              <a:off x="233762" y="0"/>
              <a:ext cx="2339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venir"/>
                <a:buNone/>
              </a:pPr>
              <a:r>
                <a:rPr lang="en-US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Extraction</a:t>
              </a:r>
              <a:endParaRPr/>
            </a:p>
          </p:txBody>
        </p:sp>
        <p:sp>
          <p:nvSpPr>
            <p:cNvPr id="194" name="Google Shape;194;g8ca8e87adb_0_26"/>
            <p:cNvSpPr/>
            <p:nvPr/>
          </p:nvSpPr>
          <p:spPr>
            <a:xfrm>
              <a:off x="2525517" y="0"/>
              <a:ext cx="6290400" cy="465300"/>
            </a:xfrm>
            <a:prstGeom prst="chevron">
              <a:avLst>
                <a:gd fmla="val 50000" name="adj"/>
              </a:avLst>
            </a:prstGeom>
            <a:solidFill>
              <a:srgbClr val="7676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g8ca8e87adb_0_26"/>
            <p:cNvSpPr txBox="1"/>
            <p:nvPr/>
          </p:nvSpPr>
          <p:spPr>
            <a:xfrm>
              <a:off x="2758178" y="0"/>
              <a:ext cx="58251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venir"/>
                <a:buNone/>
              </a:pPr>
              <a:r>
                <a:rPr lang="en-US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Model Building</a:t>
              </a:r>
              <a:endParaRPr/>
            </a:p>
          </p:txBody>
        </p:sp>
        <p:sp>
          <p:nvSpPr>
            <p:cNvPr id="196" name="Google Shape;196;g8ca8e87adb_0_26"/>
            <p:cNvSpPr/>
            <p:nvPr/>
          </p:nvSpPr>
          <p:spPr>
            <a:xfrm>
              <a:off x="8535449" y="0"/>
              <a:ext cx="2805000" cy="4653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g8ca8e87adb_0_26"/>
            <p:cNvSpPr txBox="1"/>
            <p:nvPr/>
          </p:nvSpPr>
          <p:spPr>
            <a:xfrm>
              <a:off x="8768110" y="0"/>
              <a:ext cx="2339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venir"/>
                <a:buNone/>
              </a:pPr>
              <a:r>
                <a:rPr lang="en-US" sz="16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Visualisation</a:t>
              </a:r>
              <a:endParaRPr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descr="A close up of clouds in the sky&#10;&#10;Description automatically generated" id="198" name="Google Shape;198;g8ca8e87adb_0_26"/>
          <p:cNvPicPr preferRelativeResize="0"/>
          <p:nvPr/>
        </p:nvPicPr>
        <p:blipFill rotWithShape="1">
          <a:blip r:embed="rId3">
            <a:alphaModFix/>
          </a:blip>
          <a:srcRect b="32363" l="7995" r="0" t="40169"/>
          <a:stretch/>
        </p:blipFill>
        <p:spPr>
          <a:xfrm>
            <a:off x="-73475" y="-410000"/>
            <a:ext cx="12338950" cy="20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8ca8e87adb_0_26"/>
          <p:cNvSpPr txBox="1"/>
          <p:nvPr/>
        </p:nvSpPr>
        <p:spPr>
          <a:xfrm>
            <a:off x="279875" y="206630"/>
            <a:ext cx="119856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1" lang="en-US" sz="4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Process Summary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clouds in the sky&#10;&#10;Description automatically generated" id="204" name="Google Shape;204;g8ca8e87adb_0_72"/>
          <p:cNvPicPr preferRelativeResize="0"/>
          <p:nvPr/>
        </p:nvPicPr>
        <p:blipFill rotWithShape="1">
          <a:blip r:embed="rId3">
            <a:alphaModFix/>
          </a:blip>
          <a:srcRect b="32363" l="7995" r="0" t="40169"/>
          <a:stretch/>
        </p:blipFill>
        <p:spPr>
          <a:xfrm>
            <a:off x="-73475" y="-410000"/>
            <a:ext cx="12338950" cy="20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8ca8e87adb_0_72"/>
          <p:cNvSpPr txBox="1"/>
          <p:nvPr/>
        </p:nvSpPr>
        <p:spPr>
          <a:xfrm>
            <a:off x="279875" y="206630"/>
            <a:ext cx="119856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1" lang="en-US" sz="4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Time Series Assumptions</a:t>
            </a:r>
            <a:endParaRPr/>
          </a:p>
        </p:txBody>
      </p:sp>
      <p:sp>
        <p:nvSpPr>
          <p:cNvPr id="206" name="Google Shape;206;g8ca8e87adb_0_72"/>
          <p:cNvSpPr txBox="1"/>
          <p:nvPr/>
        </p:nvSpPr>
        <p:spPr>
          <a:xfrm>
            <a:off x="776875" y="2131725"/>
            <a:ext cx="5856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●"/>
            </a:pPr>
            <a:r>
              <a:rPr lang="en-U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ARIMA model requires time series to be stationary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●"/>
            </a:pPr>
            <a:r>
              <a:rPr lang="en-U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Augmented Dickey-Fuller test is a statistical tool to support this assumption. 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●"/>
            </a:pPr>
            <a:r>
              <a:rPr lang="en-U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Null hypothesis: Time series is non-stationary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○"/>
            </a:pPr>
            <a:r>
              <a:rPr lang="en-U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ADF Statistic: -5.876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○"/>
            </a:pPr>
            <a:r>
              <a:rPr lang="en-U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 = 3.14e-07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Char char="■"/>
            </a:pPr>
            <a:r>
              <a:rPr lang="en-U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Reject null hypothesis (</a:t>
            </a:r>
            <a:r>
              <a:rPr lang="en-U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p&lt; 0.05)</a:t>
            </a:r>
            <a:r>
              <a:rPr lang="en-U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→ Data is stationary 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7" name="Google Shape;207;g8ca8e87adb_0_72"/>
          <p:cNvPicPr preferRelativeResize="0"/>
          <p:nvPr/>
        </p:nvPicPr>
        <p:blipFill rotWithShape="1">
          <a:blip r:embed="rId4">
            <a:alphaModFix/>
          </a:blip>
          <a:srcRect b="0" l="820" r="3722" t="2771"/>
          <a:stretch/>
        </p:blipFill>
        <p:spPr>
          <a:xfrm>
            <a:off x="7138475" y="2131725"/>
            <a:ext cx="4366326" cy="3673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8ca8e87adb_0_72"/>
          <p:cNvSpPr txBox="1"/>
          <p:nvPr/>
        </p:nvSpPr>
        <p:spPr>
          <a:xfrm>
            <a:off x="7417125" y="5804850"/>
            <a:ext cx="4366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does not have a trend or seasonal effects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Process summary</a:t>
            </a:r>
            <a:endParaRPr/>
          </a:p>
        </p:txBody>
      </p:sp>
      <p:sp>
        <p:nvSpPr>
          <p:cNvPr id="214" name="Google Shape;214;p7"/>
          <p:cNvSpPr txBox="1"/>
          <p:nvPr>
            <p:ph idx="1" type="body"/>
          </p:nvPr>
        </p:nvSpPr>
        <p:spPr>
          <a:xfrm>
            <a:off x="523653" y="2089115"/>
            <a:ext cx="11434028" cy="394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following diagram provides a summary of the process:</a:t>
            </a:r>
            <a:endParaRPr/>
          </a:p>
        </p:txBody>
      </p:sp>
      <p:sp>
        <p:nvSpPr>
          <p:cNvPr id="215" name="Google Shape;215;p7"/>
          <p:cNvSpPr txBox="1"/>
          <p:nvPr>
            <p:ph idx="12" type="sldNum"/>
          </p:nvPr>
        </p:nvSpPr>
        <p:spPr>
          <a:xfrm>
            <a:off x="8540496" y="6036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7"/>
          <p:cNvSpPr/>
          <p:nvPr/>
        </p:nvSpPr>
        <p:spPr>
          <a:xfrm>
            <a:off x="6225816" y="3406213"/>
            <a:ext cx="2472931" cy="1137839"/>
          </a:xfrm>
          <a:prstGeom prst="rect">
            <a:avLst/>
          </a:prstGeom>
          <a:solidFill>
            <a:srgbClr val="BED7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7" name="Google Shape;217;p7"/>
          <p:cNvGrpSpPr/>
          <p:nvPr/>
        </p:nvGrpSpPr>
        <p:grpSpPr>
          <a:xfrm>
            <a:off x="529067" y="2589817"/>
            <a:ext cx="11564751" cy="800218"/>
            <a:chOff x="5414" y="0"/>
            <a:chExt cx="11564751" cy="800218"/>
          </a:xfrm>
        </p:grpSpPr>
        <p:sp>
          <p:nvSpPr>
            <p:cNvPr id="218" name="Google Shape;218;p7"/>
            <p:cNvSpPr/>
            <p:nvPr/>
          </p:nvSpPr>
          <p:spPr>
            <a:xfrm>
              <a:off x="5414" y="0"/>
              <a:ext cx="2548549" cy="640175"/>
            </a:xfrm>
            <a:prstGeom prst="chevron">
              <a:avLst>
                <a:gd fmla="val 40000" name="adj"/>
              </a:avLst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685027" y="160043"/>
              <a:ext cx="2152108" cy="64017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 txBox="1"/>
            <p:nvPr/>
          </p:nvSpPr>
          <p:spPr>
            <a:xfrm>
              <a:off x="703777" y="178793"/>
              <a:ext cx="2114608" cy="602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1" lang="en-US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</a:t>
              </a:r>
              <a:r>
                <a:rPr lang="en-US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xtraction</a:t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2916424" y="0"/>
              <a:ext cx="2548549" cy="640175"/>
            </a:xfrm>
            <a:prstGeom prst="chevron">
              <a:avLst>
                <a:gd fmla="val 40000" name="adj"/>
              </a:avLst>
            </a:prstGeom>
            <a:solidFill>
              <a:srgbClr val="4F465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3596037" y="160043"/>
              <a:ext cx="2152108" cy="64017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 txBox="1"/>
            <p:nvPr/>
          </p:nvSpPr>
          <p:spPr>
            <a:xfrm>
              <a:off x="3614787" y="178793"/>
              <a:ext cx="2114608" cy="602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1" lang="en-US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</a:t>
              </a:r>
              <a:r>
                <a:rPr b="0" lang="en-US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ata Cleanup</a:t>
              </a:r>
              <a:endParaRPr b="1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5827434" y="0"/>
              <a:ext cx="2548549" cy="640175"/>
            </a:xfrm>
            <a:prstGeom prst="chevron">
              <a:avLst>
                <a:gd fmla="val 4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6507047" y="160043"/>
              <a:ext cx="2152108" cy="64017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 txBox="1"/>
            <p:nvPr/>
          </p:nvSpPr>
          <p:spPr>
            <a:xfrm>
              <a:off x="6525797" y="178793"/>
              <a:ext cx="2114608" cy="602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1" lang="en-US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</a:t>
              </a:r>
              <a:r>
                <a:rPr b="0" lang="en-US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ata Exploration</a:t>
              </a:r>
              <a:endParaRPr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8738444" y="0"/>
              <a:ext cx="2548549" cy="640175"/>
            </a:xfrm>
            <a:prstGeom prst="chevron">
              <a:avLst>
                <a:gd fmla="val 40000" name="adj"/>
              </a:avLst>
            </a:prstGeom>
            <a:solidFill>
              <a:srgbClr val="26262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9418057" y="160043"/>
              <a:ext cx="2152108" cy="64017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 txBox="1"/>
            <p:nvPr/>
          </p:nvSpPr>
          <p:spPr>
            <a:xfrm>
              <a:off x="9436807" y="178793"/>
              <a:ext cx="2114608" cy="602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1" lang="en-US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L</a:t>
              </a:r>
              <a:r>
                <a:rPr b="0" lang="en-US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inear Regression</a:t>
              </a:r>
              <a:endParaRPr b="1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30" name="Google Shape;230;p7"/>
          <p:cNvSpPr/>
          <p:nvPr/>
        </p:nvSpPr>
        <p:spPr>
          <a:xfrm>
            <a:off x="3310465" y="3429926"/>
            <a:ext cx="2472931" cy="1137839"/>
          </a:xfrm>
          <a:prstGeom prst="rect">
            <a:avLst/>
          </a:prstGeom>
          <a:solidFill>
            <a:srgbClr val="C8CB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493059" y="3429925"/>
            <a:ext cx="2472931" cy="1137839"/>
          </a:xfrm>
          <a:prstGeom prst="rect">
            <a:avLst/>
          </a:prstGeom>
          <a:solidFill>
            <a:srgbClr val="D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2" name="Google Shape;232;p7"/>
          <p:cNvSpPr txBox="1"/>
          <p:nvPr/>
        </p:nvSpPr>
        <p:spPr>
          <a:xfrm>
            <a:off x="577902" y="3429926"/>
            <a:ext cx="225896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Gathering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Extracting the relevant data points and loading into a dataframe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3" name="Google Shape;233;p7"/>
          <p:cNvSpPr txBox="1"/>
          <p:nvPr/>
        </p:nvSpPr>
        <p:spPr>
          <a:xfrm>
            <a:off x="3439589" y="3406214"/>
            <a:ext cx="21336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Processing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4" name="Google Shape;234;p7"/>
          <p:cNvSpPr txBox="1"/>
          <p:nvPr/>
        </p:nvSpPr>
        <p:spPr>
          <a:xfrm>
            <a:off x="6280531" y="3406213"/>
            <a:ext cx="21336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Exploration 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6299380" y="3703869"/>
            <a:ext cx="22978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Understanding and analysing the data 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6" name="Google Shape;236;p7"/>
          <p:cNvSpPr txBox="1"/>
          <p:nvPr/>
        </p:nvSpPr>
        <p:spPr>
          <a:xfrm>
            <a:off x="3526766" y="3797039"/>
            <a:ext cx="210269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Cleanse, standardize,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group, sort and validate the data</a:t>
            </a:r>
            <a:endParaRPr/>
          </a:p>
        </p:txBody>
      </p:sp>
      <p:sp>
        <p:nvSpPr>
          <p:cNvPr id="237" name="Google Shape;237;p7"/>
          <p:cNvSpPr/>
          <p:nvPr/>
        </p:nvSpPr>
        <p:spPr>
          <a:xfrm>
            <a:off x="9141167" y="3489456"/>
            <a:ext cx="2472931" cy="1054596"/>
          </a:xfrm>
          <a:prstGeom prst="rect">
            <a:avLst/>
          </a:prstGeom>
          <a:solidFill>
            <a:srgbClr val="BED7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Linear Regression Model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available data to build the relationship/linear regression model</a:t>
            </a:r>
            <a:endParaRPr/>
          </a:p>
        </p:txBody>
      </p:sp>
      <p:sp>
        <p:nvSpPr>
          <p:cNvPr id="238" name="Google Shape;238;p7"/>
          <p:cNvSpPr/>
          <p:nvPr/>
        </p:nvSpPr>
        <p:spPr>
          <a:xfrm>
            <a:off x="6084263" y="5444107"/>
            <a:ext cx="2472931" cy="1137839"/>
          </a:xfrm>
          <a:prstGeom prst="rect">
            <a:avLst/>
          </a:prstGeom>
          <a:solidFill>
            <a:srgbClr val="BED7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9" name="Google Shape;239;p7"/>
          <p:cNvGrpSpPr/>
          <p:nvPr/>
        </p:nvGrpSpPr>
        <p:grpSpPr>
          <a:xfrm>
            <a:off x="387514" y="4627711"/>
            <a:ext cx="11564751" cy="800218"/>
            <a:chOff x="5414" y="0"/>
            <a:chExt cx="11564751" cy="800218"/>
          </a:xfrm>
        </p:grpSpPr>
        <p:sp>
          <p:nvSpPr>
            <p:cNvPr id="240" name="Google Shape;240;p7"/>
            <p:cNvSpPr/>
            <p:nvPr/>
          </p:nvSpPr>
          <p:spPr>
            <a:xfrm>
              <a:off x="5414" y="0"/>
              <a:ext cx="2548549" cy="640175"/>
            </a:xfrm>
            <a:prstGeom prst="chevron">
              <a:avLst>
                <a:gd fmla="val 40000" name="adj"/>
              </a:avLst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685027" y="160043"/>
              <a:ext cx="2152108" cy="64017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 txBox="1"/>
            <p:nvPr/>
          </p:nvSpPr>
          <p:spPr>
            <a:xfrm>
              <a:off x="703777" y="178793"/>
              <a:ext cx="2114608" cy="602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1" lang="en-US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U</a:t>
              </a:r>
              <a:r>
                <a:rPr b="0" lang="en-US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se SciKit-Learn to predict weather</a:t>
              </a:r>
              <a:endParaRPr b="1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2916424" y="0"/>
              <a:ext cx="2548549" cy="640175"/>
            </a:xfrm>
            <a:prstGeom prst="chevron">
              <a:avLst>
                <a:gd fmla="val 40000" name="adj"/>
              </a:avLst>
            </a:prstGeom>
            <a:solidFill>
              <a:srgbClr val="4F465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3596037" y="160043"/>
              <a:ext cx="2152108" cy="64017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 txBox="1"/>
            <p:nvPr/>
          </p:nvSpPr>
          <p:spPr>
            <a:xfrm>
              <a:off x="3614787" y="178793"/>
              <a:ext cx="2114608" cy="602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1" lang="en-US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U</a:t>
              </a:r>
              <a:r>
                <a:rPr b="0" lang="en-US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nderstanding Neural Networks</a:t>
              </a:r>
              <a:endParaRPr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5827434" y="0"/>
              <a:ext cx="2548549" cy="640175"/>
            </a:xfrm>
            <a:prstGeom prst="chevron">
              <a:avLst>
                <a:gd fmla="val 4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6507047" y="160043"/>
              <a:ext cx="2152108" cy="64017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 txBox="1"/>
            <p:nvPr/>
          </p:nvSpPr>
          <p:spPr>
            <a:xfrm>
              <a:off x="6525797" y="178793"/>
              <a:ext cx="2114608" cy="602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1" lang="en-US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</a:t>
              </a:r>
              <a:r>
                <a:rPr b="0" lang="en-US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pplication and Testing</a:t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8738444" y="0"/>
              <a:ext cx="2548549" cy="640175"/>
            </a:xfrm>
            <a:prstGeom prst="chevron">
              <a:avLst>
                <a:gd fmla="val 40000" name="adj"/>
              </a:avLst>
            </a:prstGeom>
            <a:solidFill>
              <a:srgbClr val="26262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9418057" y="160043"/>
              <a:ext cx="2152108" cy="64017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 txBox="1"/>
            <p:nvPr/>
          </p:nvSpPr>
          <p:spPr>
            <a:xfrm>
              <a:off x="9436807" y="178793"/>
              <a:ext cx="2114608" cy="602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venir"/>
                <a:buNone/>
              </a:pPr>
              <a:r>
                <a:rPr b="1" lang="en-US" sz="16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Visualizations</a:t>
              </a:r>
              <a:endParaRPr b="0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52" name="Google Shape;252;p7"/>
          <p:cNvSpPr/>
          <p:nvPr/>
        </p:nvSpPr>
        <p:spPr>
          <a:xfrm>
            <a:off x="3168912" y="5467820"/>
            <a:ext cx="2472931" cy="1137839"/>
          </a:xfrm>
          <a:prstGeom prst="rect">
            <a:avLst/>
          </a:prstGeom>
          <a:solidFill>
            <a:srgbClr val="C8CB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351506" y="5467819"/>
            <a:ext cx="2472931" cy="1137839"/>
          </a:xfrm>
          <a:prstGeom prst="rect">
            <a:avLst/>
          </a:prstGeom>
          <a:solidFill>
            <a:srgbClr val="D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561713" y="5467820"/>
            <a:ext cx="21336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SciKit-Learn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SciKit-Learn to create a prediction model and test it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3298036" y="5444108"/>
            <a:ext cx="2133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Neural networks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6138978" y="5444107"/>
            <a:ext cx="21336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Neural networks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7"/>
          <p:cNvSpPr txBox="1"/>
          <p:nvPr/>
        </p:nvSpPr>
        <p:spPr>
          <a:xfrm>
            <a:off x="6157827" y="5741763"/>
            <a:ext cx="22978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Application and testing 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8" name="Google Shape;258;p7"/>
          <p:cNvSpPr txBox="1"/>
          <p:nvPr/>
        </p:nvSpPr>
        <p:spPr>
          <a:xfrm>
            <a:off x="3385213" y="5834933"/>
            <a:ext cx="210269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Understand the application of neural networks to the model</a:t>
            </a:r>
            <a:endParaRPr/>
          </a:p>
        </p:txBody>
      </p:sp>
      <p:sp>
        <p:nvSpPr>
          <p:cNvPr id="259" name="Google Shape;259;p7"/>
          <p:cNvSpPr/>
          <p:nvPr/>
        </p:nvSpPr>
        <p:spPr>
          <a:xfrm>
            <a:off x="8999614" y="5527350"/>
            <a:ext cx="2472931" cy="1054596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Tableau to create interactive dashboards to present our findings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clouds in the sky&#10;&#10;Description automatically generated" id="260" name="Google Shape;260;p7"/>
          <p:cNvPicPr preferRelativeResize="0"/>
          <p:nvPr/>
        </p:nvPicPr>
        <p:blipFill rotWithShape="1">
          <a:blip r:embed="rId3">
            <a:alphaModFix/>
          </a:blip>
          <a:srcRect b="32363" l="7995" r="0" t="40169"/>
          <a:stretch/>
        </p:blipFill>
        <p:spPr>
          <a:xfrm>
            <a:off x="0" y="0"/>
            <a:ext cx="12338950" cy="20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7"/>
          <p:cNvSpPr txBox="1"/>
          <p:nvPr/>
        </p:nvSpPr>
        <p:spPr>
          <a:xfrm>
            <a:off x="353350" y="548642"/>
            <a:ext cx="119856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1" lang="en-US" sz="4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Process Summary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clouds in the sky&#10;&#10;Description automatically generated" id="266" name="Google Shape;266;g8cad8007d3_0_0"/>
          <p:cNvPicPr preferRelativeResize="0"/>
          <p:nvPr/>
        </p:nvPicPr>
        <p:blipFill rotWithShape="1">
          <a:blip r:embed="rId3">
            <a:alphaModFix/>
          </a:blip>
          <a:srcRect b="32198" l="9090" r="0" t="40170"/>
          <a:stretch/>
        </p:blipFill>
        <p:spPr>
          <a:xfrm>
            <a:off x="25" y="-457200"/>
            <a:ext cx="12191975" cy="2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8cad8007d3_0_0"/>
          <p:cNvSpPr txBox="1"/>
          <p:nvPr>
            <p:ph idx="4294967295" type="title"/>
          </p:nvPr>
        </p:nvSpPr>
        <p:spPr>
          <a:xfrm>
            <a:off x="1115568" y="3355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Deep Dive – ARIMA Model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8" name="Google Shape;268;g8cad8007d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627250"/>
            <a:ext cx="10614395" cy="44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BoxVTI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2020-07-14T21:43:47Z</dcterms:created>
  <dc:creator>Nada Ibrahim</dc:creator>
</cp:coreProperties>
</file>