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7" r:id="rId2"/>
    <p:sldId id="263" r:id="rId3"/>
    <p:sldId id="264" r:id="rId4"/>
    <p:sldId id="268" r:id="rId5"/>
    <p:sldId id="277" r:id="rId6"/>
    <p:sldId id="269" r:id="rId7"/>
    <p:sldId id="278" r:id="rId8"/>
    <p:sldId id="281" r:id="rId9"/>
    <p:sldId id="270" r:id="rId10"/>
    <p:sldId id="279" r:id="rId11"/>
    <p:sldId id="274" r:id="rId12"/>
    <p:sldId id="280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Motivation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6A6B9EE-5B94-43AE-ACCB-1ED0F0901C47}">
      <dgm:prSet phldrT="[Text]" custT="1"/>
      <dgm:spPr/>
      <dgm:t>
        <a:bodyPr/>
        <a:lstStyle/>
        <a:p>
          <a:r>
            <a:rPr lang="en-US" sz="2000" dirty="0"/>
            <a:t>Key Questions to explore</a:t>
          </a:r>
          <a:endParaRPr lang="en-CA" sz="2000" dirty="0"/>
        </a:p>
      </dgm:t>
    </dgm:pt>
    <dgm:pt modelId="{EE402176-571B-4EBF-900C-08EF35353813}" type="parTrans" cxnId="{D724BA5B-1911-41EB-847A-D313A55CCDD8}">
      <dgm:prSet/>
      <dgm:spPr/>
      <dgm:t>
        <a:bodyPr/>
        <a:lstStyle/>
        <a:p>
          <a:endParaRPr lang="en-CA"/>
        </a:p>
      </dgm:t>
    </dgm:pt>
    <dgm:pt modelId="{93ED8E4E-99B7-4B43-A809-609B7DD9A973}" type="sibTrans" cxnId="{D724BA5B-1911-41EB-847A-D313A55CCDD8}">
      <dgm:prSet/>
      <dgm:spPr/>
      <dgm:t>
        <a:bodyPr/>
        <a:lstStyle/>
        <a:p>
          <a:endParaRPr lang="en-CA"/>
        </a:p>
      </dgm:t>
    </dgm:pt>
    <dgm:pt modelId="{B02FCA66-E691-48FA-9FF3-87132A6AD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gm:t>
    </dgm:pt>
    <dgm:pt modelId="{1AAB6C5A-9DB6-4B02-84A4-C655D81641FA}" type="parTrans" cxnId="{704F8594-06E5-46A3-9699-71795B521BB2}">
      <dgm:prSet/>
      <dgm:spPr/>
      <dgm:t>
        <a:bodyPr/>
        <a:lstStyle/>
        <a:p>
          <a:endParaRPr lang="en-CA"/>
        </a:p>
      </dgm:t>
    </dgm:pt>
    <dgm:pt modelId="{CE8535EA-F1D7-49E2-8658-2E92C6A76B7A}" type="sibTrans" cxnId="{704F8594-06E5-46A3-9699-71795B521BB2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5212BADE-F2BC-4F05-80B7-0757BE9B8D8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BB684E62-0104-46EA-8263-7E1A9F1A412F}" type="parTrans" cxnId="{94003AF7-727A-48EB-91B1-298DE223191F}">
      <dgm:prSet/>
      <dgm:spPr/>
      <dgm:t>
        <a:bodyPr/>
        <a:lstStyle/>
        <a:p>
          <a:endParaRPr lang="en-CA"/>
        </a:p>
      </dgm:t>
    </dgm:pt>
    <dgm:pt modelId="{D7478C0A-D873-4F34-9493-D8382C4586F8}" type="sibTrans" cxnId="{94003AF7-727A-48EB-91B1-298DE223191F}">
      <dgm:prSet/>
      <dgm:spPr/>
      <dgm:t>
        <a:bodyPr/>
        <a:lstStyle/>
        <a:p>
          <a:endParaRPr lang="en-CA"/>
        </a:p>
      </dgm:t>
    </dgm:pt>
    <dgm:pt modelId="{7B773279-3754-4BEE-8AC3-B7728E1CFC8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0920C936-702D-40C5-A221-FCF1BCAFCE04}" type="parTrans" cxnId="{F4BD2EDF-2735-4BFF-B094-6D07B7ADC357}">
      <dgm:prSet/>
      <dgm:spPr/>
      <dgm:t>
        <a:bodyPr/>
        <a:lstStyle/>
        <a:p>
          <a:endParaRPr lang="en-CA"/>
        </a:p>
      </dgm:t>
    </dgm:pt>
    <dgm:pt modelId="{8AB6A00A-D5EC-44FE-BD5D-E1C9BFA2AA17}" type="sibTrans" cxnId="{F4BD2EDF-2735-4BFF-B094-6D07B7ADC357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2561C3ED-5E65-4ABA-AA35-72F9040AFBF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gm:t>
    </dgm:pt>
    <dgm:pt modelId="{F0F274C1-DB39-4479-9049-A469A8B7EFB9}" type="parTrans" cxnId="{C104BD35-A3EC-430E-8B21-7BCD1F11B19E}">
      <dgm:prSet/>
      <dgm:spPr/>
      <dgm:t>
        <a:bodyPr/>
        <a:lstStyle/>
        <a:p>
          <a:endParaRPr lang="en-US"/>
        </a:p>
      </dgm:t>
    </dgm:pt>
    <dgm:pt modelId="{F43B8D7C-24AC-4064-AB34-F00F70082494}" type="sibTrans" cxnId="{C104BD35-A3EC-430E-8B21-7BCD1F11B19E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3"/>
      <dgm:spPr/>
    </dgm:pt>
    <dgm:pt modelId="{476B3224-C9BB-45D6-A543-3791B1E60E9C}" type="pres">
      <dgm:prSet presAssocID="{BF68794F-CE8C-4B65-9781-0F962F70BAF8}" presName="parentText" presStyleLbl="node1" presStyleIdx="0" presStyleCnt="3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3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90C96B50-1130-4213-B931-638A3713B57C}" type="pres">
      <dgm:prSet presAssocID="{76A6B9EE-5B94-43AE-ACCB-1ED0F0901C47}" presName="parentLin" presStyleCnt="0"/>
      <dgm:spPr/>
    </dgm:pt>
    <dgm:pt modelId="{002EC05A-8CBA-49DA-991D-1925B705D6F8}" type="pres">
      <dgm:prSet presAssocID="{76A6B9EE-5B94-43AE-ACCB-1ED0F0901C47}" presName="parentLeftMargin" presStyleLbl="node1" presStyleIdx="0" presStyleCnt="3"/>
      <dgm:spPr/>
    </dgm:pt>
    <dgm:pt modelId="{BC0F53CF-A740-4438-8BD9-DBFC96D991DE}" type="pres">
      <dgm:prSet presAssocID="{76A6B9EE-5B94-43AE-ACCB-1ED0F0901C47}" presName="parentText" presStyleLbl="node1" presStyleIdx="1" presStyleCnt="3" custScaleX="116171" custLinFactNeighborX="-30168">
        <dgm:presLayoutVars>
          <dgm:chMax val="0"/>
          <dgm:bulletEnabled val="1"/>
        </dgm:presLayoutVars>
      </dgm:prSet>
      <dgm:spPr/>
    </dgm:pt>
    <dgm:pt modelId="{10B0212B-0410-4AC0-8C34-A11C1B1008CC}" type="pres">
      <dgm:prSet presAssocID="{76A6B9EE-5B94-43AE-ACCB-1ED0F0901C47}" presName="negativeSpace" presStyleCnt="0"/>
      <dgm:spPr/>
    </dgm:pt>
    <dgm:pt modelId="{F1355E1B-D785-4DCD-BFE0-89E13F1560FA}" type="pres">
      <dgm:prSet presAssocID="{76A6B9EE-5B94-43AE-ACCB-1ED0F0901C47}" presName="childText" presStyleLbl="conFgAcc1" presStyleIdx="1" presStyleCnt="3">
        <dgm:presLayoutVars>
          <dgm:bulletEnabled val="1"/>
        </dgm:presLayoutVars>
      </dgm:prSet>
      <dgm:spPr/>
    </dgm:pt>
    <dgm:pt modelId="{CAD11889-A024-4F0D-AAE8-3B693A532332}" type="pres">
      <dgm:prSet presAssocID="{93ED8E4E-99B7-4B43-A809-609B7DD9A973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1" presStyleCnt="3"/>
      <dgm:spPr/>
    </dgm:pt>
    <dgm:pt modelId="{0ADA4083-5148-4249-AE0F-B34FCCBE0999}" type="pres">
      <dgm:prSet presAssocID="{70FF2F49-169B-4CA5-AF33-01EC064381FC}" presName="parentText" presStyleLbl="node1" presStyleIdx="2" presStyleCnt="3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95230C-071A-4790-9EA2-856110D89857}" type="presOf" srcId="{5212BADE-F2BC-4F05-80B7-0757BE9B8D8E}" destId="{2F81915F-14F6-466D-A6CF-5F1ACF3C1657}" srcOrd="0" destOrd="1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C104BD35-A3EC-430E-8B21-7BCD1F11B19E}" srcId="{BF68794F-CE8C-4B65-9781-0F962F70BAF8}" destId="{2561C3ED-5E65-4ABA-AA35-72F9040AFBF4}" srcOrd="1" destOrd="0" parTransId="{F0F274C1-DB39-4479-9049-A469A8B7EFB9}" sibTransId="{F43B8D7C-24AC-4064-AB34-F00F70082494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D724BA5B-1911-41EB-847A-D313A55CCDD8}" srcId="{F346058B-1739-4FFC-A9E4-7FA92CADFF5D}" destId="{76A6B9EE-5B94-43AE-ACCB-1ED0F0901C47}" srcOrd="1" destOrd="0" parTransId="{EE402176-571B-4EBF-900C-08EF35353813}" sibTransId="{93ED8E4E-99B7-4B43-A809-609B7DD9A973}"/>
    <dgm:cxn modelId="{452DCF5F-B83C-4F57-BF6E-55AB6DF03A27}" type="presOf" srcId="{2561C3ED-5E65-4ABA-AA35-72F9040AFBF4}" destId="{434D05BC-1BF7-4A74-A697-B392A0706546}" srcOrd="0" destOrd="1" presId="urn:microsoft.com/office/officeart/2005/8/layout/list1"/>
    <dgm:cxn modelId="{59391667-C6C3-466D-B5B3-7B38CCE1D2E7}" type="presOf" srcId="{B02FCA66-E691-48FA-9FF3-87132A6ADCCE}" destId="{F1355E1B-D785-4DCD-BFE0-89E13F1560FA}" srcOrd="0" destOrd="0" presId="urn:microsoft.com/office/officeart/2005/8/layout/list1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704F8594-06E5-46A3-9699-71795B521BB2}" srcId="{76A6B9EE-5B94-43AE-ACCB-1ED0F0901C47}" destId="{B02FCA66-E691-48FA-9FF3-87132A6ADCCE}" srcOrd="0" destOrd="0" parTransId="{1AAB6C5A-9DB6-4B02-84A4-C655D81641FA}" sibTransId="{CE8535EA-F1D7-49E2-8658-2E92C6A76B7A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2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A8C008AE-C572-424D-B68B-740D4DF6561C}" type="presOf" srcId="{76A6B9EE-5B94-43AE-ACCB-1ED0F0901C47}" destId="{BC0F53CF-A740-4438-8BD9-DBFC96D991DE}" srcOrd="1" destOrd="0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22B724DA-EF58-45E7-BBB4-9E42863429F7}" type="presOf" srcId="{7B773279-3754-4BEE-8AC3-B7728E1CFC89}" destId="{2F81915F-14F6-466D-A6CF-5F1ACF3C1657}" srcOrd="0" destOrd="2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F4BD2EDF-2735-4BFF-B094-6D07B7ADC357}" srcId="{70FF2F49-169B-4CA5-AF33-01EC064381FC}" destId="{7B773279-3754-4BEE-8AC3-B7728E1CFC89}" srcOrd="2" destOrd="0" parTransId="{0920C936-702D-40C5-A221-FCF1BCAFCE04}" sibTransId="{8AB6A00A-D5EC-44FE-BD5D-E1C9BFA2AA17}"/>
    <dgm:cxn modelId="{B03534F2-75AD-45D7-9517-C8FABD7B6A09}" type="presOf" srcId="{76A6B9EE-5B94-43AE-ACCB-1ED0F0901C47}" destId="{002EC05A-8CBA-49DA-991D-1925B705D6F8}" srcOrd="0" destOrd="0" presId="urn:microsoft.com/office/officeart/2005/8/layout/list1"/>
    <dgm:cxn modelId="{94003AF7-727A-48EB-91B1-298DE223191F}" srcId="{70FF2F49-169B-4CA5-AF33-01EC064381FC}" destId="{5212BADE-F2BC-4F05-80B7-0757BE9B8D8E}" srcOrd="1" destOrd="0" parTransId="{BB684E62-0104-46EA-8263-7E1A9F1A412F}" sibTransId="{D7478C0A-D873-4F34-9493-D8382C4586F8}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6409F8A6-8F96-4B01-9868-2CD2F21D1304}" type="presParOf" srcId="{2F047876-6753-45F2-B4C8-FF21943EF401}" destId="{90C96B50-1130-4213-B931-638A3713B57C}" srcOrd="4" destOrd="0" presId="urn:microsoft.com/office/officeart/2005/8/layout/list1"/>
    <dgm:cxn modelId="{EA43BF6B-0C84-4E35-8435-20EE04AE21EF}" type="presParOf" srcId="{90C96B50-1130-4213-B931-638A3713B57C}" destId="{002EC05A-8CBA-49DA-991D-1925B705D6F8}" srcOrd="0" destOrd="0" presId="urn:microsoft.com/office/officeart/2005/8/layout/list1"/>
    <dgm:cxn modelId="{4067FF00-3E13-493F-833D-448EFEFEA61B}" type="presParOf" srcId="{90C96B50-1130-4213-B931-638A3713B57C}" destId="{BC0F53CF-A740-4438-8BD9-DBFC96D991DE}" srcOrd="1" destOrd="0" presId="urn:microsoft.com/office/officeart/2005/8/layout/list1"/>
    <dgm:cxn modelId="{F0AEF637-08E4-4858-8AE1-E59D00E8D61F}" type="presParOf" srcId="{2F047876-6753-45F2-B4C8-FF21943EF401}" destId="{10B0212B-0410-4AC0-8C34-A11C1B1008CC}" srcOrd="5" destOrd="0" presId="urn:microsoft.com/office/officeart/2005/8/layout/list1"/>
    <dgm:cxn modelId="{02647667-E9EA-4A6A-A5B4-3478D61179EE}" type="presParOf" srcId="{2F047876-6753-45F2-B4C8-FF21943EF401}" destId="{F1355E1B-D785-4DCD-BFE0-89E13F1560FA}" srcOrd="6" destOrd="0" presId="urn:microsoft.com/office/officeart/2005/8/layout/list1"/>
    <dgm:cxn modelId="{A7A1F30A-6A4B-4F5F-83AA-C71185D83E9C}" type="presParOf" srcId="{2F047876-6753-45F2-B4C8-FF21943EF401}" destId="{CAD11889-A024-4F0D-AAE8-3B693A532332}" srcOrd="7" destOrd="0" presId="urn:microsoft.com/office/officeart/2005/8/layout/list1"/>
    <dgm:cxn modelId="{9041130A-D400-4E5D-BB22-A23B3EC9304C}" type="presParOf" srcId="{2F047876-6753-45F2-B4C8-FF21943EF401}" destId="{C37CB0AE-D37B-46EC-A27C-C45A7A3607E0}" srcOrd="8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9" destOrd="0" presId="urn:microsoft.com/office/officeart/2005/8/layout/list1"/>
    <dgm:cxn modelId="{67625521-996F-4CF2-A21F-A14E3A830E6A}" type="presParOf" srcId="{2F047876-6753-45F2-B4C8-FF21943EF401}" destId="{2F81915F-14F6-466D-A6CF-5F1ACF3C16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T</a:t>
          </a:r>
          <a:r>
            <a:rPr lang="en-US" sz="1600" dirty="0"/>
            <a:t>ransformation</a:t>
          </a:r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dirty="0"/>
            <a:t>oading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dirty="0"/>
            <a:t>nalysis</a:t>
          </a:r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CA" sz="1400" dirty="0"/>
            <a:t>Extracted</a:t>
          </a:r>
          <a:r>
            <a:rPr lang="en-US" sz="1400" dirty="0"/>
            <a:t> CSVs into  </a:t>
          </a:r>
          <a:r>
            <a:rPr lang="en-US" sz="1400" dirty="0" err="1"/>
            <a:t>DataFrames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Removed unnecessary and inconsistent data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Grouped entries by aggregate value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cleaned data to SQL and Power BI for analysis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Transformation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Loading</a:t>
          </a:r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219214"/>
          <a:ext cx="11134164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sp:txBody>
      <dsp:txXfrm>
        <a:off x="0" y="219214"/>
        <a:ext cx="11134164" cy="1549800"/>
      </dsp:txXfrm>
    </dsp:sp>
    <dsp:sp modelId="{476B3224-C9BB-45D6-A543-3791B1E60E9C}">
      <dsp:nvSpPr>
        <dsp:cNvPr id="0" name=""/>
        <dsp:cNvSpPr/>
      </dsp:nvSpPr>
      <dsp:spPr>
        <a:xfrm>
          <a:off x="388760" y="42094"/>
          <a:ext cx="905426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  <a:endParaRPr lang="en-CA" sz="2000" kern="1200" dirty="0"/>
        </a:p>
      </dsp:txBody>
      <dsp:txXfrm>
        <a:off x="406053" y="59387"/>
        <a:ext cx="9019682" cy="319654"/>
      </dsp:txXfrm>
    </dsp:sp>
    <dsp:sp modelId="{F1355E1B-D785-4DCD-BFE0-89E13F1560FA}">
      <dsp:nvSpPr>
        <dsp:cNvPr id="0" name=""/>
        <dsp:cNvSpPr/>
      </dsp:nvSpPr>
      <dsp:spPr>
        <a:xfrm>
          <a:off x="0" y="2010934"/>
          <a:ext cx="1113416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sp:txBody>
      <dsp:txXfrm>
        <a:off x="0" y="2010934"/>
        <a:ext cx="11134164" cy="812700"/>
      </dsp:txXfrm>
    </dsp:sp>
    <dsp:sp modelId="{BC0F53CF-A740-4438-8BD9-DBFC96D991DE}">
      <dsp:nvSpPr>
        <dsp:cNvPr id="0" name=""/>
        <dsp:cNvSpPr/>
      </dsp:nvSpPr>
      <dsp:spPr>
        <a:xfrm>
          <a:off x="388760" y="1833814"/>
          <a:ext cx="9054268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Questions to explore</a:t>
          </a:r>
          <a:endParaRPr lang="en-CA" sz="2000" kern="1200" dirty="0"/>
        </a:p>
      </dsp:txBody>
      <dsp:txXfrm>
        <a:off x="406053" y="1851107"/>
        <a:ext cx="9019682" cy="319654"/>
      </dsp:txXfrm>
    </dsp:sp>
    <dsp:sp modelId="{2F81915F-14F6-466D-A6CF-5F1ACF3C1657}">
      <dsp:nvSpPr>
        <dsp:cNvPr id="0" name=""/>
        <dsp:cNvSpPr/>
      </dsp:nvSpPr>
      <dsp:spPr>
        <a:xfrm>
          <a:off x="0" y="3065554"/>
          <a:ext cx="11134164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3065554"/>
        <a:ext cx="11134164" cy="1115100"/>
      </dsp:txXfrm>
    </dsp:sp>
    <dsp:sp modelId="{0ADA4083-5148-4249-AE0F-B34FCCBE0999}">
      <dsp:nvSpPr>
        <dsp:cNvPr id="0" name=""/>
        <dsp:cNvSpPr/>
      </dsp:nvSpPr>
      <dsp:spPr>
        <a:xfrm>
          <a:off x="388760" y="2888434"/>
          <a:ext cx="9054268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06053" y="2905727"/>
        <a:ext cx="901968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</a:t>
          </a:r>
          <a:r>
            <a:rPr lang="en-US" sz="1600" kern="1200" dirty="0"/>
            <a:t>ransformation</a:t>
          </a:r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kern="1200" dirty="0"/>
            <a:t>oading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kern="1200" dirty="0"/>
            <a:t>nalysis</a:t>
          </a:r>
        </a:p>
      </dsp:txBody>
      <dsp:txXfrm>
        <a:off x="9436807" y="178793"/>
        <a:ext cx="2114608" cy="6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Extracted</a:t>
          </a:r>
          <a:r>
            <a:rPr lang="en-US" sz="1400" kern="1200" dirty="0"/>
            <a:t> CSVs into  </a:t>
          </a:r>
          <a:r>
            <a:rPr lang="en-US" sz="1400" kern="1200" dirty="0" err="1"/>
            <a:t>DataFrames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Removed unnecessary and inconsistent data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Grouped entries by aggregate value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cleaned data to SQL and Power BI for analysis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Transformation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Loading</a:t>
          </a:r>
        </a:p>
      </dsp:txBody>
      <dsp:txXfrm>
        <a:off x="8768110" y="0"/>
        <a:ext cx="2339585" cy="46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7E7B-F1C7-49FA-BF0F-C4122D4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7F8-2415-47DA-BFDB-EE9EBAB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CB08DF3-DA7C-4949-9ABC-5CCD8C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1999" cy="6807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BCD95-D669-401F-9B11-7731E197D92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0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Analysis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1185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Conclusion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427821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BDAE4-0781-42A6-8E7F-26A7EBC6345A}"/>
              </a:ext>
            </a:extLst>
          </p:cNvPr>
          <p:cNvSpPr txBox="1">
            <a:spLocks/>
          </p:cNvSpPr>
          <p:nvPr/>
        </p:nvSpPr>
        <p:spPr>
          <a:xfrm>
            <a:off x="643468" y="1470212"/>
            <a:ext cx="4666470" cy="392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5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197D-5427-49C4-80C4-51B10F4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F54A9-6A1F-4711-9C10-B124C144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E7322-B671-47CC-B685-6FA4CB1BE984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48DA-F50D-497F-9408-D2CD3E4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721DC-47E6-41B5-B72E-EE2CDE73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7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27D0-96EE-4B67-86BA-AFBB9382632F}"/>
              </a:ext>
            </a:extLst>
          </p:cNvPr>
          <p:cNvSpPr/>
          <p:nvPr/>
        </p:nvSpPr>
        <p:spPr>
          <a:xfrm>
            <a:off x="0" y="4539123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/>
              <a:t>Tracking the COVID19 Outbreak</a:t>
            </a:r>
          </a:p>
          <a:p>
            <a:pPr lvl="1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8523"/>
              </p:ext>
            </p:extLst>
          </p:nvPr>
        </p:nvGraphicFramePr>
        <p:xfrm>
          <a:off x="913869" y="981996"/>
          <a:ext cx="4666471" cy="542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ETL 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ransformation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1661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Motivations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486083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ETL 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42384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22627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ETL process to </a:t>
            </a:r>
            <a:r>
              <a:rPr lang="en-US" sz="1800" dirty="0" err="1"/>
              <a:t>analyse</a:t>
            </a:r>
            <a:r>
              <a:rPr lang="en-US" sz="1800" dirty="0"/>
              <a:t> the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2" descr="Apache Hive as ETL architecture">
            <a:extLst>
              <a:ext uri="{FF2B5EF4-FFF2-40B4-BE49-F238E27FC236}">
                <a16:creationId xmlns:a16="http://schemas.microsoft.com/office/drawing/2014/main" id="{47EE0F74-3BF7-46B6-B1E7-7DD0E76F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6" b="33890"/>
          <a:stretch/>
        </p:blipFill>
        <p:spPr bwMode="auto">
          <a:xfrm>
            <a:off x="9064977" y="3726253"/>
            <a:ext cx="1637977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6C25B5-3E8D-4B9A-B32D-26E0BC18A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6" t="45808" r="13891" b="15624"/>
          <a:stretch/>
        </p:blipFill>
        <p:spPr bwMode="auto">
          <a:xfrm>
            <a:off x="10635220" y="3726253"/>
            <a:ext cx="1322461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726253"/>
            <a:ext cx="2472931" cy="259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170611"/>
              </p:ext>
            </p:extLst>
          </p:nvPr>
        </p:nvGraphicFramePr>
        <p:xfrm>
          <a:off x="523653" y="290985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749966"/>
            <a:ext cx="2472931" cy="256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pache Hive as ETL architecture">
            <a:extLst>
              <a:ext uri="{FF2B5EF4-FFF2-40B4-BE49-F238E27FC236}">
                <a16:creationId xmlns:a16="http://schemas.microsoft.com/office/drawing/2014/main" id="{D83150DA-F57B-4066-A7F9-571B5534F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34228" r="26851" b="33891"/>
          <a:stretch/>
        </p:blipFill>
        <p:spPr bwMode="auto">
          <a:xfrm>
            <a:off x="7579836" y="4883816"/>
            <a:ext cx="1030764" cy="107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93023D-2D18-4752-B692-4F716F0140BA}"/>
              </a:ext>
            </a:extLst>
          </p:cNvPr>
          <p:cNvSpPr/>
          <p:nvPr/>
        </p:nvSpPr>
        <p:spPr>
          <a:xfrm>
            <a:off x="3514043" y="4209737"/>
            <a:ext cx="2073954" cy="1089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749966"/>
            <a:ext cx="2472931" cy="256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 descr="Apache Hive as ETL architecture">
            <a:extLst>
              <a:ext uri="{FF2B5EF4-FFF2-40B4-BE49-F238E27FC236}">
                <a16:creationId xmlns:a16="http://schemas.microsoft.com/office/drawing/2014/main" id="{73E21C4A-EF0B-4598-82CD-13A5241CA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-1" r="26851" b="68119"/>
          <a:stretch/>
        </p:blipFill>
        <p:spPr bwMode="auto">
          <a:xfrm>
            <a:off x="6306612" y="4892489"/>
            <a:ext cx="1047027" cy="1093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onExperience » G-Collection » Spreadsheet Icon">
            <a:extLst>
              <a:ext uri="{FF2B5EF4-FFF2-40B4-BE49-F238E27FC236}">
                <a16:creationId xmlns:a16="http://schemas.microsoft.com/office/drawing/2014/main" id="{DEBBD7A3-1E8E-48FA-A430-34C9B3B74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t="7393" r="6354" b="12215"/>
          <a:stretch/>
        </p:blipFill>
        <p:spPr bwMode="auto">
          <a:xfrm>
            <a:off x="869244" y="4164993"/>
            <a:ext cx="1833496" cy="8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703266" y="3749966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Raw Data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72625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72625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Exporting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4023909"/>
            <a:ext cx="2297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Loaded and exported the cleaned data onto an SQL engine to </a:t>
            </a:r>
            <a:r>
              <a:rPr lang="en-US" sz="1400" dirty="0" err="1"/>
              <a:t>analyse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4EA43-D124-4EEB-92B4-9BB861D60E53}"/>
              </a:ext>
            </a:extLst>
          </p:cNvPr>
          <p:cNvSpPr txBox="1"/>
          <p:nvPr/>
        </p:nvSpPr>
        <p:spPr>
          <a:xfrm>
            <a:off x="632689" y="5048244"/>
            <a:ext cx="22978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Structured t</a:t>
            </a:r>
            <a:r>
              <a:rPr lang="en-US" sz="1400" dirty="0">
                <a:solidFill>
                  <a:schemeClr val="tx1"/>
                </a:solidFill>
              </a:rPr>
              <a:t>ime-series data covering number of confirmed cases, deaths and recovered cases by country</a:t>
            </a:r>
          </a:p>
        </p:txBody>
      </p:sp>
      <p:grpSp>
        <p:nvGrpSpPr>
          <p:cNvPr id="53" name="Google Shape;6126;p57">
            <a:extLst>
              <a:ext uri="{FF2B5EF4-FFF2-40B4-BE49-F238E27FC236}">
                <a16:creationId xmlns:a16="http://schemas.microsoft.com/office/drawing/2014/main" id="{B9542F71-2C65-4D38-9B2A-D73E496CE597}"/>
              </a:ext>
            </a:extLst>
          </p:cNvPr>
          <p:cNvGrpSpPr/>
          <p:nvPr/>
        </p:nvGrpSpPr>
        <p:grpSpPr>
          <a:xfrm>
            <a:off x="3372490" y="5569583"/>
            <a:ext cx="634656" cy="699982"/>
            <a:chOff x="5985650" y="2860025"/>
            <a:chExt cx="1396075" cy="1539775"/>
          </a:xfrm>
        </p:grpSpPr>
        <p:sp>
          <p:nvSpPr>
            <p:cNvPr id="54" name="Google Shape;6127;p57">
              <a:extLst>
                <a:ext uri="{FF2B5EF4-FFF2-40B4-BE49-F238E27FC236}">
                  <a16:creationId xmlns:a16="http://schemas.microsoft.com/office/drawing/2014/main" id="{24FDBCB6-1B9B-4033-AD54-B3D2F2B0296B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28;p57">
              <a:extLst>
                <a:ext uri="{FF2B5EF4-FFF2-40B4-BE49-F238E27FC236}">
                  <a16:creationId xmlns:a16="http://schemas.microsoft.com/office/drawing/2014/main" id="{38D69DAF-A513-4F50-91DA-0B84967C7E1C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29;p57">
              <a:extLst>
                <a:ext uri="{FF2B5EF4-FFF2-40B4-BE49-F238E27FC236}">
                  <a16:creationId xmlns:a16="http://schemas.microsoft.com/office/drawing/2014/main" id="{EAD97ABB-1DC4-40EB-8CD3-1F8965E8418A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30;p57">
              <a:extLst>
                <a:ext uri="{FF2B5EF4-FFF2-40B4-BE49-F238E27FC236}">
                  <a16:creationId xmlns:a16="http://schemas.microsoft.com/office/drawing/2014/main" id="{17577C45-ED07-4181-9623-7BD96880BE65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31;p57">
              <a:extLst>
                <a:ext uri="{FF2B5EF4-FFF2-40B4-BE49-F238E27FC236}">
                  <a16:creationId xmlns:a16="http://schemas.microsoft.com/office/drawing/2014/main" id="{0AD28805-35A0-4E2C-9092-9B8C293A0FC0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32;p57">
              <a:extLst>
                <a:ext uri="{FF2B5EF4-FFF2-40B4-BE49-F238E27FC236}">
                  <a16:creationId xmlns:a16="http://schemas.microsoft.com/office/drawing/2014/main" id="{46DE7BE5-1D37-4AFE-BD06-789E6C9CD888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33;p57">
              <a:extLst>
                <a:ext uri="{FF2B5EF4-FFF2-40B4-BE49-F238E27FC236}">
                  <a16:creationId xmlns:a16="http://schemas.microsoft.com/office/drawing/2014/main" id="{19FAF3B0-6687-495F-94CC-6504F6608DDF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34;p57">
              <a:extLst>
                <a:ext uri="{FF2B5EF4-FFF2-40B4-BE49-F238E27FC236}">
                  <a16:creationId xmlns:a16="http://schemas.microsoft.com/office/drawing/2014/main" id="{079747B9-0FA4-45BA-BB6C-A064D0ACF238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35;p57">
              <a:extLst>
                <a:ext uri="{FF2B5EF4-FFF2-40B4-BE49-F238E27FC236}">
                  <a16:creationId xmlns:a16="http://schemas.microsoft.com/office/drawing/2014/main" id="{624B9283-EFCF-4DD7-8C5F-73CA1487D2F5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36;p57">
              <a:extLst>
                <a:ext uri="{FF2B5EF4-FFF2-40B4-BE49-F238E27FC236}">
                  <a16:creationId xmlns:a16="http://schemas.microsoft.com/office/drawing/2014/main" id="{3C438C3D-FB14-47DC-8F7E-0321913BCD53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37;p57">
              <a:extLst>
                <a:ext uri="{FF2B5EF4-FFF2-40B4-BE49-F238E27FC236}">
                  <a16:creationId xmlns:a16="http://schemas.microsoft.com/office/drawing/2014/main" id="{53BE969E-A538-4577-A74C-BCA1551D174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38;p57">
              <a:extLst>
                <a:ext uri="{FF2B5EF4-FFF2-40B4-BE49-F238E27FC236}">
                  <a16:creationId xmlns:a16="http://schemas.microsoft.com/office/drawing/2014/main" id="{F33C53C4-95B6-4594-8B3E-5B1CD6BEF893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39;p57">
              <a:extLst>
                <a:ext uri="{FF2B5EF4-FFF2-40B4-BE49-F238E27FC236}">
                  <a16:creationId xmlns:a16="http://schemas.microsoft.com/office/drawing/2014/main" id="{581F8502-9209-4D95-ADF0-D56D892C7A0C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40;p57">
              <a:extLst>
                <a:ext uri="{FF2B5EF4-FFF2-40B4-BE49-F238E27FC236}">
                  <a16:creationId xmlns:a16="http://schemas.microsoft.com/office/drawing/2014/main" id="{CAB88ED7-3932-4632-AC3E-C0B0E9738299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41;p57">
              <a:extLst>
                <a:ext uri="{FF2B5EF4-FFF2-40B4-BE49-F238E27FC236}">
                  <a16:creationId xmlns:a16="http://schemas.microsoft.com/office/drawing/2014/main" id="{0FC44A4B-1BE0-4751-B74C-A5697601BD02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42;p57">
              <a:extLst>
                <a:ext uri="{FF2B5EF4-FFF2-40B4-BE49-F238E27FC236}">
                  <a16:creationId xmlns:a16="http://schemas.microsoft.com/office/drawing/2014/main" id="{B6CB9097-BC5D-4ECD-9A78-67B864A3C55F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43;p57">
              <a:extLst>
                <a:ext uri="{FF2B5EF4-FFF2-40B4-BE49-F238E27FC236}">
                  <a16:creationId xmlns:a16="http://schemas.microsoft.com/office/drawing/2014/main" id="{634A12E2-83DD-4686-8977-34C8EFE139D7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44;p57">
              <a:extLst>
                <a:ext uri="{FF2B5EF4-FFF2-40B4-BE49-F238E27FC236}">
                  <a16:creationId xmlns:a16="http://schemas.microsoft.com/office/drawing/2014/main" id="{572B4A5E-7A21-47E5-B9FD-55A40CDEA3D7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45;p57">
              <a:extLst>
                <a:ext uri="{FF2B5EF4-FFF2-40B4-BE49-F238E27FC236}">
                  <a16:creationId xmlns:a16="http://schemas.microsoft.com/office/drawing/2014/main" id="{C9264422-E9F7-46FA-A736-CCE5595AB011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46;p57">
              <a:extLst>
                <a:ext uri="{FF2B5EF4-FFF2-40B4-BE49-F238E27FC236}">
                  <a16:creationId xmlns:a16="http://schemas.microsoft.com/office/drawing/2014/main" id="{6D812FE9-DB30-4D9D-81E1-DE7FB19F8B0B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147;p57">
              <a:extLst>
                <a:ext uri="{FF2B5EF4-FFF2-40B4-BE49-F238E27FC236}">
                  <a16:creationId xmlns:a16="http://schemas.microsoft.com/office/drawing/2014/main" id="{D74DA42F-E91D-4313-ACB3-7DF024EFFB65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148;p57">
              <a:extLst>
                <a:ext uri="{FF2B5EF4-FFF2-40B4-BE49-F238E27FC236}">
                  <a16:creationId xmlns:a16="http://schemas.microsoft.com/office/drawing/2014/main" id="{C6A298F8-DAAA-4F29-8F01-A8AF85A7A39F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49;p57">
              <a:extLst>
                <a:ext uri="{FF2B5EF4-FFF2-40B4-BE49-F238E27FC236}">
                  <a16:creationId xmlns:a16="http://schemas.microsoft.com/office/drawing/2014/main" id="{38BB9B0B-838D-4CE3-A471-D828C6A0EB50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50;p57">
              <a:extLst>
                <a:ext uri="{FF2B5EF4-FFF2-40B4-BE49-F238E27FC236}">
                  <a16:creationId xmlns:a16="http://schemas.microsoft.com/office/drawing/2014/main" id="{D0203CF1-2E6D-484A-B284-B6948FDCA62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51;p57">
              <a:extLst>
                <a:ext uri="{FF2B5EF4-FFF2-40B4-BE49-F238E27FC236}">
                  <a16:creationId xmlns:a16="http://schemas.microsoft.com/office/drawing/2014/main" id="{F7C8C9DD-DB16-4CEB-9ECB-C92CDADCEB06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52;p57">
              <a:extLst>
                <a:ext uri="{FF2B5EF4-FFF2-40B4-BE49-F238E27FC236}">
                  <a16:creationId xmlns:a16="http://schemas.microsoft.com/office/drawing/2014/main" id="{666F6242-2837-4813-A916-E66945D6F8EF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53;p57">
              <a:extLst>
                <a:ext uri="{FF2B5EF4-FFF2-40B4-BE49-F238E27FC236}">
                  <a16:creationId xmlns:a16="http://schemas.microsoft.com/office/drawing/2014/main" id="{162AC623-EB0D-4ABF-A8E2-D20203430D02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54;p57">
              <a:extLst>
                <a:ext uri="{FF2B5EF4-FFF2-40B4-BE49-F238E27FC236}">
                  <a16:creationId xmlns:a16="http://schemas.microsoft.com/office/drawing/2014/main" id="{FB1FF293-E5D6-4056-A9D5-A3AF5F23D25C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55;p57">
              <a:extLst>
                <a:ext uri="{FF2B5EF4-FFF2-40B4-BE49-F238E27FC236}">
                  <a16:creationId xmlns:a16="http://schemas.microsoft.com/office/drawing/2014/main" id="{B9A1DA5F-B6D8-42D9-8592-87C1874765FE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56;p57">
              <a:extLst>
                <a:ext uri="{FF2B5EF4-FFF2-40B4-BE49-F238E27FC236}">
                  <a16:creationId xmlns:a16="http://schemas.microsoft.com/office/drawing/2014/main" id="{4C8579DD-FCB1-4196-A75E-5C94D02E70AB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57;p57">
              <a:extLst>
                <a:ext uri="{FF2B5EF4-FFF2-40B4-BE49-F238E27FC236}">
                  <a16:creationId xmlns:a16="http://schemas.microsoft.com/office/drawing/2014/main" id="{D485C6A5-B2C2-4F2A-B29C-1C2044B2DADE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58;p57">
              <a:extLst>
                <a:ext uri="{FF2B5EF4-FFF2-40B4-BE49-F238E27FC236}">
                  <a16:creationId xmlns:a16="http://schemas.microsoft.com/office/drawing/2014/main" id="{3603280C-24AF-4872-B1B4-9F8AD074DDD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6833;p58">
            <a:extLst>
              <a:ext uri="{FF2B5EF4-FFF2-40B4-BE49-F238E27FC236}">
                <a16:creationId xmlns:a16="http://schemas.microsoft.com/office/drawing/2014/main" id="{3E9B9861-3A4D-4D4A-9C75-D24FB46244EE}"/>
              </a:ext>
            </a:extLst>
          </p:cNvPr>
          <p:cNvGrpSpPr/>
          <p:nvPr/>
        </p:nvGrpSpPr>
        <p:grpSpPr>
          <a:xfrm>
            <a:off x="4119957" y="5632181"/>
            <a:ext cx="833151" cy="624132"/>
            <a:chOff x="5249100" y="1210600"/>
            <a:chExt cx="3502700" cy="2904775"/>
          </a:xfrm>
        </p:grpSpPr>
        <p:sp>
          <p:nvSpPr>
            <p:cNvPr id="115" name="Google Shape;6834;p58">
              <a:extLst>
                <a:ext uri="{FF2B5EF4-FFF2-40B4-BE49-F238E27FC236}">
                  <a16:creationId xmlns:a16="http://schemas.microsoft.com/office/drawing/2014/main" id="{C4D4D12E-E28C-4B2A-BBB3-69C8D18BC2F7}"/>
                </a:ext>
              </a:extLst>
            </p:cNvPr>
            <p:cNvSpPr/>
            <p:nvPr/>
          </p:nvSpPr>
          <p:spPr>
            <a:xfrm>
              <a:off x="5479658" y="1210600"/>
              <a:ext cx="3108190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35;p58">
              <a:extLst>
                <a:ext uri="{FF2B5EF4-FFF2-40B4-BE49-F238E27FC236}">
                  <a16:creationId xmlns:a16="http://schemas.microsoft.com/office/drawing/2014/main" id="{0FD35D0A-AA3E-4E91-88D2-080A8DC5E089}"/>
                </a:ext>
              </a:extLst>
            </p:cNvPr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36;p58">
              <a:extLst>
                <a:ext uri="{FF2B5EF4-FFF2-40B4-BE49-F238E27FC236}">
                  <a16:creationId xmlns:a16="http://schemas.microsoft.com/office/drawing/2014/main" id="{F975249B-E898-45B8-BB65-737D202D5291}"/>
                </a:ext>
              </a:extLst>
            </p:cNvPr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37;p58">
              <a:extLst>
                <a:ext uri="{FF2B5EF4-FFF2-40B4-BE49-F238E27FC236}">
                  <a16:creationId xmlns:a16="http://schemas.microsoft.com/office/drawing/2014/main" id="{AF269FF0-C3B9-4CBB-A316-1364E16F532D}"/>
                </a:ext>
              </a:extLst>
            </p:cNvPr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6838;p58">
              <a:extLst>
                <a:ext uri="{FF2B5EF4-FFF2-40B4-BE49-F238E27FC236}">
                  <a16:creationId xmlns:a16="http://schemas.microsoft.com/office/drawing/2014/main" id="{57B73248-6778-4C8D-9476-45E288D3D64B}"/>
                </a:ext>
              </a:extLst>
            </p:cNvPr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0" name="Google Shape;6839;p58">
              <a:extLst>
                <a:ext uri="{FF2B5EF4-FFF2-40B4-BE49-F238E27FC236}">
                  <a16:creationId xmlns:a16="http://schemas.microsoft.com/office/drawing/2014/main" id="{218A9CD6-9CC3-41CC-9E18-2E02B03063CC}"/>
                </a:ext>
              </a:extLst>
            </p:cNvPr>
            <p:cNvCxnSpPr/>
            <p:nvPr/>
          </p:nvCxnSpPr>
          <p:spPr>
            <a:xfrm rot="10800000">
              <a:off x="8178522" y="1765431"/>
              <a:ext cx="559200" cy="0"/>
            </a:xfrm>
            <a:prstGeom prst="straightConnector1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1" name="Google Shape;6840;p58">
              <a:extLst>
                <a:ext uri="{FF2B5EF4-FFF2-40B4-BE49-F238E27FC236}">
                  <a16:creationId xmlns:a16="http://schemas.microsoft.com/office/drawing/2014/main" id="{5D9A422A-A840-4F2D-BB73-2FBBEC944E93}"/>
                </a:ext>
              </a:extLst>
            </p:cNvPr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2" name="Google Shape;6841;p58">
              <a:extLst>
                <a:ext uri="{FF2B5EF4-FFF2-40B4-BE49-F238E27FC236}">
                  <a16:creationId xmlns:a16="http://schemas.microsoft.com/office/drawing/2014/main" id="{36EFCF89-03D2-411C-82FA-DD583BC963EA}"/>
                </a:ext>
              </a:extLst>
            </p:cNvPr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3" name="Google Shape;6842;p58">
              <a:extLst>
                <a:ext uri="{FF2B5EF4-FFF2-40B4-BE49-F238E27FC236}">
                  <a16:creationId xmlns:a16="http://schemas.microsoft.com/office/drawing/2014/main" id="{FA0C7AB4-D2C0-4FE0-9C84-B68A3EF7F453}"/>
                </a:ext>
              </a:extLst>
            </p:cNvPr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57;p55">
            <a:extLst>
              <a:ext uri="{FF2B5EF4-FFF2-40B4-BE49-F238E27FC236}">
                <a16:creationId xmlns:a16="http://schemas.microsoft.com/office/drawing/2014/main" id="{136B6D92-AE9C-44C6-BD2E-ED7BFDFE3AF1}"/>
              </a:ext>
            </a:extLst>
          </p:cNvPr>
          <p:cNvGrpSpPr/>
          <p:nvPr/>
        </p:nvGrpSpPr>
        <p:grpSpPr>
          <a:xfrm>
            <a:off x="5011637" y="5678675"/>
            <a:ext cx="702958" cy="530691"/>
            <a:chOff x="5190863" y="2824811"/>
            <a:chExt cx="1544860" cy="1108869"/>
          </a:xfrm>
        </p:grpSpPr>
        <p:grpSp>
          <p:nvGrpSpPr>
            <p:cNvPr id="125" name="Google Shape;5758;p55">
              <a:extLst>
                <a:ext uri="{FF2B5EF4-FFF2-40B4-BE49-F238E27FC236}">
                  <a16:creationId xmlns:a16="http://schemas.microsoft.com/office/drawing/2014/main" id="{F680AB4E-EEF0-4D46-9CB7-F9C99739FB64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</p:grpSpPr>
          <p:grpSp>
            <p:nvGrpSpPr>
              <p:cNvPr id="144" name="Google Shape;5759;p55">
                <a:extLst>
                  <a:ext uri="{FF2B5EF4-FFF2-40B4-BE49-F238E27FC236}">
                    <a16:creationId xmlns:a16="http://schemas.microsoft.com/office/drawing/2014/main" id="{5CF5D9F2-EC4A-42D7-82E7-0B87712A323C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46" name="Google Shape;5760;p55">
                  <a:extLst>
                    <a:ext uri="{FF2B5EF4-FFF2-40B4-BE49-F238E27FC236}">
                      <a16:creationId xmlns:a16="http://schemas.microsoft.com/office/drawing/2014/main" id="{2446F786-9D99-4503-8B1C-960517E1894B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761;p55">
                  <a:extLst>
                    <a:ext uri="{FF2B5EF4-FFF2-40B4-BE49-F238E27FC236}">
                      <a16:creationId xmlns:a16="http://schemas.microsoft.com/office/drawing/2014/main" id="{913827CA-384D-405D-8EBD-60B71BE2F1AA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5762;p55">
                <a:extLst>
                  <a:ext uri="{FF2B5EF4-FFF2-40B4-BE49-F238E27FC236}">
                    <a16:creationId xmlns:a16="http://schemas.microsoft.com/office/drawing/2014/main" id="{4EC8C45F-9DAF-4943-96E4-5B0138199317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5763;p55">
              <a:extLst>
                <a:ext uri="{FF2B5EF4-FFF2-40B4-BE49-F238E27FC236}">
                  <a16:creationId xmlns:a16="http://schemas.microsoft.com/office/drawing/2014/main" id="{BD51FEF2-1E6A-485E-90C9-8F0289685BD5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</p:grpSpPr>
          <p:grpSp>
            <p:nvGrpSpPr>
              <p:cNvPr id="140" name="Google Shape;5764;p55">
                <a:extLst>
                  <a:ext uri="{FF2B5EF4-FFF2-40B4-BE49-F238E27FC236}">
                    <a16:creationId xmlns:a16="http://schemas.microsoft.com/office/drawing/2014/main" id="{8AC17B08-1FAE-43A9-9E6C-F79F5B9D042B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42" name="Google Shape;5765;p55">
                  <a:extLst>
                    <a:ext uri="{FF2B5EF4-FFF2-40B4-BE49-F238E27FC236}">
                      <a16:creationId xmlns:a16="http://schemas.microsoft.com/office/drawing/2014/main" id="{1AD70BEE-0911-44EA-9311-880528D60022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766;p55">
                  <a:extLst>
                    <a:ext uri="{FF2B5EF4-FFF2-40B4-BE49-F238E27FC236}">
                      <a16:creationId xmlns:a16="http://schemas.microsoft.com/office/drawing/2014/main" id="{9649D088-F1F0-4763-B6E3-5B8FCECE8B9E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5767;p55">
                <a:extLst>
                  <a:ext uri="{FF2B5EF4-FFF2-40B4-BE49-F238E27FC236}">
                    <a16:creationId xmlns:a16="http://schemas.microsoft.com/office/drawing/2014/main" id="{5E1E2FCB-478A-4FCC-AB4D-20E5304E9E0A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5768;p55">
              <a:extLst>
                <a:ext uri="{FF2B5EF4-FFF2-40B4-BE49-F238E27FC236}">
                  <a16:creationId xmlns:a16="http://schemas.microsoft.com/office/drawing/2014/main" id="{D3B33FE0-42EF-4A1D-816E-04BAA5C1F45D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769;p55">
              <a:extLst>
                <a:ext uri="{FF2B5EF4-FFF2-40B4-BE49-F238E27FC236}">
                  <a16:creationId xmlns:a16="http://schemas.microsoft.com/office/drawing/2014/main" id="{C357D65F-6D34-40E5-8A6D-DCF4A9B0948D}"/>
                </a:ext>
              </a:extLst>
            </p:cNvPr>
            <p:cNvGrpSpPr/>
            <p:nvPr/>
          </p:nvGrpSpPr>
          <p:grpSpPr>
            <a:xfrm>
              <a:off x="5657361" y="2824811"/>
              <a:ext cx="1078361" cy="404655"/>
              <a:chOff x="5657361" y="2824811"/>
              <a:chExt cx="1078361" cy="404655"/>
            </a:xfrm>
          </p:grpSpPr>
          <p:grpSp>
            <p:nvGrpSpPr>
              <p:cNvPr id="134" name="Google Shape;5770;p55">
                <a:extLst>
                  <a:ext uri="{FF2B5EF4-FFF2-40B4-BE49-F238E27FC236}">
                    <a16:creationId xmlns:a16="http://schemas.microsoft.com/office/drawing/2014/main" id="{30E57127-371C-4962-BAB3-4CF3C2DFE517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36" name="Google Shape;5771;p55">
                  <a:extLst>
                    <a:ext uri="{FF2B5EF4-FFF2-40B4-BE49-F238E27FC236}">
                      <a16:creationId xmlns:a16="http://schemas.microsoft.com/office/drawing/2014/main" id="{8EFCC4D2-39E8-4C3C-A03C-886762666487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38" name="Google Shape;5772;p55">
                    <a:extLst>
                      <a:ext uri="{FF2B5EF4-FFF2-40B4-BE49-F238E27FC236}">
                        <a16:creationId xmlns:a16="http://schemas.microsoft.com/office/drawing/2014/main" id="{C6398F90-EADE-4532-AA93-8438BB323C36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773;p55">
                    <a:extLst>
                      <a:ext uri="{FF2B5EF4-FFF2-40B4-BE49-F238E27FC236}">
                        <a16:creationId xmlns:a16="http://schemas.microsoft.com/office/drawing/2014/main" id="{02D11FC1-C66B-44AA-80AC-18FF0A52C2F0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Google Shape;5774;p55">
                  <a:extLst>
                    <a:ext uri="{FF2B5EF4-FFF2-40B4-BE49-F238E27FC236}">
                      <a16:creationId xmlns:a16="http://schemas.microsoft.com/office/drawing/2014/main" id="{97EA36A8-01F5-4D1F-A234-10BE9E11FF6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5775;p55">
                <a:extLst>
                  <a:ext uri="{FF2B5EF4-FFF2-40B4-BE49-F238E27FC236}">
                    <a16:creationId xmlns:a16="http://schemas.microsoft.com/office/drawing/2014/main" id="{44936624-5750-4FC6-B681-F37F106EBC5B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5776;p55">
              <a:extLst>
                <a:ext uri="{FF2B5EF4-FFF2-40B4-BE49-F238E27FC236}">
                  <a16:creationId xmlns:a16="http://schemas.microsoft.com/office/drawing/2014/main" id="{D310CE4F-6B4B-4307-A8AF-78B7D0059259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</p:grpSpPr>
          <p:sp>
            <p:nvSpPr>
              <p:cNvPr id="130" name="Google Shape;5777;p55">
                <a:extLst>
                  <a:ext uri="{FF2B5EF4-FFF2-40B4-BE49-F238E27FC236}">
                    <a16:creationId xmlns:a16="http://schemas.microsoft.com/office/drawing/2014/main" id="{763AE3A6-8DCE-4D15-AB14-62F31C54F21B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5778;p55">
                <a:extLst>
                  <a:ext uri="{FF2B5EF4-FFF2-40B4-BE49-F238E27FC236}">
                    <a16:creationId xmlns:a16="http://schemas.microsoft.com/office/drawing/2014/main" id="{AE92281B-4C16-424B-8D50-ED0BAEFE836E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32" name="Google Shape;5779;p55">
                  <a:extLst>
                    <a:ext uri="{FF2B5EF4-FFF2-40B4-BE49-F238E27FC236}">
                      <a16:creationId xmlns:a16="http://schemas.microsoft.com/office/drawing/2014/main" id="{0491C15F-F8AD-4970-A2CB-FABD979CFFBD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5780;p55">
                  <a:extLst>
                    <a:ext uri="{FF2B5EF4-FFF2-40B4-BE49-F238E27FC236}">
                      <a16:creationId xmlns:a16="http://schemas.microsoft.com/office/drawing/2014/main" id="{35CFB116-5A21-4DEA-A283-5DBF4557B5BE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44066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10262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9A525A3-144E-4D27-AE5F-A0E914FE3150}"/>
              </a:ext>
            </a:extLst>
          </p:cNvPr>
          <p:cNvSpPr/>
          <p:nvPr/>
        </p:nvSpPr>
        <p:spPr>
          <a:xfrm>
            <a:off x="485193" y="4831471"/>
            <a:ext cx="2657739" cy="1625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C0A4F-1C08-40D1-B174-C0AE12BC09A4}"/>
              </a:ext>
            </a:extLst>
          </p:cNvPr>
          <p:cNvSpPr/>
          <p:nvPr/>
        </p:nvSpPr>
        <p:spPr>
          <a:xfrm>
            <a:off x="3277840" y="4831471"/>
            <a:ext cx="5987461" cy="1625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0175D-01AD-48B7-83C0-3B0AB0939EF4}"/>
              </a:ext>
            </a:extLst>
          </p:cNvPr>
          <p:cNvSpPr/>
          <p:nvPr/>
        </p:nvSpPr>
        <p:spPr>
          <a:xfrm>
            <a:off x="9363740" y="4819981"/>
            <a:ext cx="2743200" cy="162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08C28F-1231-438E-9B1D-3A5F8612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0247" y="643802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C4A88-9D0B-42D7-8CAD-4C443585BD79}"/>
              </a:ext>
            </a:extLst>
          </p:cNvPr>
          <p:cNvSpPr txBox="1"/>
          <p:nvPr/>
        </p:nvSpPr>
        <p:spPr>
          <a:xfrm>
            <a:off x="3333197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Checked column headers and rows to ensure that all countries and dates are present across the three databases </a:t>
            </a:r>
          </a:p>
          <a:p>
            <a:pPr lvl="1"/>
            <a:r>
              <a:rPr lang="en-US" dirty="0"/>
              <a:t>A few countries were broken down by provinces/states</a:t>
            </a:r>
          </a:p>
          <a:p>
            <a:pPr lvl="1"/>
            <a:r>
              <a:rPr lang="en-US"/>
              <a:t>Removed </a:t>
            </a:r>
            <a:r>
              <a:rPr lang="en-US" dirty="0"/>
              <a:t>the provinces/states column because it had limited entries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7FAF-9E4C-4DB9-A255-2883E249B717}"/>
              </a:ext>
            </a:extLst>
          </p:cNvPr>
          <p:cNvSpPr txBox="1"/>
          <p:nvPr/>
        </p:nvSpPr>
        <p:spPr>
          <a:xfrm>
            <a:off x="570394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Extracted the data from the three CSV files onto three separate pandas </a:t>
            </a:r>
            <a:r>
              <a:rPr lang="en-US" sz="1200" dirty="0" err="1"/>
              <a:t>dataframes</a:t>
            </a:r>
            <a:r>
              <a:rPr lang="en-US" sz="1200" dirty="0"/>
              <a:t> </a:t>
            </a:r>
            <a:endParaRPr lang="en-CA" sz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CA" sz="1200" kern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7A79C-A0A4-490A-973A-CB92F31AE082}"/>
              </a:ext>
            </a:extLst>
          </p:cNvPr>
          <p:cNvSpPr/>
          <p:nvPr/>
        </p:nvSpPr>
        <p:spPr>
          <a:xfrm>
            <a:off x="6096000" y="4903960"/>
            <a:ext cx="2766813" cy="16139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1069F-DFC4-49E0-BBDE-9D44AF9F63DF}"/>
              </a:ext>
            </a:extLst>
          </p:cNvPr>
          <p:cNvSpPr txBox="1"/>
          <p:nvPr/>
        </p:nvSpPr>
        <p:spPr>
          <a:xfrm>
            <a:off x="6304927" y="4915450"/>
            <a:ext cx="2766813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CA" dirty="0"/>
              <a:t>Grouped the responses by country so that there is one total value per day for each country for consistency</a:t>
            </a:r>
          </a:p>
          <a:p>
            <a:pPr lvl="1"/>
            <a:r>
              <a:rPr lang="en-US" dirty="0"/>
              <a:t>Sorted the data in ascending order for ease of reference</a:t>
            </a:r>
            <a:endParaRPr lang="en-CA" dirty="0"/>
          </a:p>
          <a:p>
            <a:pPr lvl="1"/>
            <a:r>
              <a:rPr lang="en-US" dirty="0"/>
              <a:t>Added an index column for exporting to SQL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492A5-F949-4CEB-B1AC-C7E248ECD847}"/>
              </a:ext>
            </a:extLst>
          </p:cNvPr>
          <p:cNvSpPr txBox="1"/>
          <p:nvPr/>
        </p:nvSpPr>
        <p:spPr>
          <a:xfrm>
            <a:off x="9489596" y="4915450"/>
            <a:ext cx="2557886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 Set up a database connection via SQL Alchemy and loaded the files to SQL for analysis</a:t>
            </a:r>
          </a:p>
          <a:p>
            <a:pPr lvl="1"/>
            <a:r>
              <a:rPr lang="en-US" dirty="0"/>
              <a:t>Also extracted the cleaned data into CSV for analysis on Power BI</a:t>
            </a:r>
            <a:endParaRPr lang="en-CA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471924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869</TotalTime>
  <Words>431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Wingdings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Motivations &amp; Summary</vt:lpstr>
      <vt:lpstr>PowerPoint Presentation</vt:lpstr>
      <vt:lpstr>ETL Process summary</vt:lpstr>
      <vt:lpstr>ETL Process summary</vt:lpstr>
      <vt:lpstr>PowerPoint Presentation</vt:lpstr>
      <vt:lpstr>Analysis and findings</vt:lpstr>
      <vt:lpstr>PowerPoint Presentation</vt:lpstr>
      <vt:lpstr>Conclusion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51</cp:revision>
  <dcterms:created xsi:type="dcterms:W3CDTF">2020-04-26T06:31:25Z</dcterms:created>
  <dcterms:modified xsi:type="dcterms:W3CDTF">2020-04-27T08:37:53Z</dcterms:modified>
</cp:coreProperties>
</file>