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0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70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0D5F7-4F60-4F09-81FE-D8A2BFBEE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1DE1B4-2C49-440B-9889-74D5C9587B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A9045-CB09-411F-8E61-C5BB5EC35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2E32F-5F27-499B-9DCA-6C60135BCA69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ABBC8-2195-4AF8-8C31-8EF63CBA0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93C3B-2216-4282-8A3B-E12A91AAC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5E08-4D79-4E38-AEB3-81A485D53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458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11994-A766-49C6-8CDF-7C82998AA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021B94-FF9F-4AE6-9EB9-7D357A14E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F8CCF-80D7-41DF-A648-D05A14A61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2E32F-5F27-499B-9DCA-6C60135BCA69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0AE31-AF3D-4B13-8FD4-74E237C44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EAC03-9C03-4365-A91D-1DF64EC2F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5E08-4D79-4E38-AEB3-81A485D53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425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717786-1FC2-41A4-AB6E-130E69CD76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CEB5B8-60E3-498B-9FC3-E42A9F1769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50CB8-8136-4623-8A7A-83963C190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2E32F-5F27-499B-9DCA-6C60135BCA69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93614-C535-433C-AB08-1FC4126A1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4E16E-7085-4BDB-A7A5-3C74F6F10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5E08-4D79-4E38-AEB3-81A485D53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9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2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2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9890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10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5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2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2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23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1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5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04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10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5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2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2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044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10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5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9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2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2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21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4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92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942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1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5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2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252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E5FCC-D788-4860-AD1A-3F3CAA61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85A57-7AEE-412A-80D9-BCA6AED39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95833-CD8A-4C04-A93E-3F9B90AA8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2E32F-5F27-499B-9DCA-6C60135BCA69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BA823-38FA-40CF-B86A-CC74C54CE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76B91-AF45-4DA2-BDB1-1560902A6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5E08-4D79-4E38-AEB3-81A485D53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803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1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5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2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5600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6973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86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A801E-995F-4523-8FB2-D19B67FC6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181FD-E226-4023-A90D-DD4B5B057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D9B8B-A450-49F0-BD9E-B7665FFA2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2E32F-5F27-499B-9DCA-6C60135BCA69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3C704-EAAF-41B0-83FC-8EC12F5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38180-7072-4610-8DAB-E9A31BFA3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5E08-4D79-4E38-AEB3-81A485D53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19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1D022-6269-4EC7-9F69-9CBEC36AF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E3851-BE60-465C-91F4-1989EC8AFF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BD4681-D6AB-4306-9CCE-CAEC1ACA9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BEFBD-FC3E-493C-B98F-F442FCBBF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2E32F-5F27-499B-9DCA-6C60135BCA69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0FED7-3A63-459A-B8AD-7AAB01DAD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5BBFB7-0C2F-49D3-B2B4-9D05B4F21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5E08-4D79-4E38-AEB3-81A485D53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930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359CE-CED2-4F0D-9B3E-8C1B7645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50077-55C5-468A-9985-ADDFF70A7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FC238-ED66-4BEC-9C72-4A4228F6AD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CFE3A5-FC2C-43C8-AA03-E72EDE6BAB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85F151-08AC-4A8F-B2B0-F6FAA6DFDF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54AA0A-7688-4210-B231-1C13FE92E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2E32F-5F27-499B-9DCA-6C60135BCA69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0F1474-9D0C-45FA-8D44-55294CE65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9E187E-5C84-48C6-B42C-50E7745B1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5E08-4D79-4E38-AEB3-81A485D53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555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F8F12-42CE-46ED-89C8-BF6D3691C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C10EBB-7DDB-4DC8-9FFD-5BA5A74C7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2E32F-5F27-499B-9DCA-6C60135BCA69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A6E33B-B538-407C-8DB2-C4EF165BB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DCEC16-3099-4304-A6A6-C3D78B1F5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5E08-4D79-4E38-AEB3-81A485D53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67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0BD551-ABC2-4E41-8C6D-B54A3374B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2E32F-5F27-499B-9DCA-6C60135BCA69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374E02-50DE-46CB-A0D5-0F22C0812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78F0C3-00CC-4CD9-AD43-5085C475E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5E08-4D79-4E38-AEB3-81A485D53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202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C0DA1-F1EE-4A26-8CF9-427902DFA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CAA72-6413-44D8-9BA0-6B1D338FB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3E4B3E-0BB2-4555-A3EA-468F451C1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736D7-1B63-4207-BDE0-35F2AF763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2E32F-5F27-499B-9DCA-6C60135BCA69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FAA83F-ACE7-4C40-B792-82399CE5A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5F9984-99DD-4AA8-BDCE-ADDD6D687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5E08-4D79-4E38-AEB3-81A485D53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0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3C711-7862-411F-AF07-498312D75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E881B5-EBED-4130-A8FC-35E230A3F4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F7D74-4923-411E-ACC3-591E754AB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EBBAC9-E93B-4556-8765-104C18787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2E32F-5F27-499B-9DCA-6C60135BCA69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928469-A889-40CB-A24D-D12E0FC35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6636D-326A-47EC-8F51-A44D31607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5E08-4D79-4E38-AEB3-81A485D53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106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3DD8A6-5838-4DC5-91A0-5004DB4EE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37336-1180-46F5-9CCA-CFB398408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10785-5F41-4A6C-B3B6-32CDF506AA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2E32F-5F27-499B-9DCA-6C60135BCA69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5C3AB-38BF-4BB8-8C0C-9010AD408E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A6A3F-C56A-4330-AD0A-2E39FFC2E6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95E08-4D79-4E38-AEB3-81A485D53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152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01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27D11-F78F-4550-846A-7BD2559C5D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217F45-72AC-44F2-BE7E-2A939844EA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6E1C2C44-CE6E-45F8-937A-3CB5064036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3" t="-407" r="4933" b="407"/>
          <a:stretch/>
        </p:blipFill>
        <p:spPr>
          <a:xfrm>
            <a:off x="1" y="-26895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6D66818-B8ED-45A9-B8D5-98C1AA0717E0}"/>
              </a:ext>
            </a:extLst>
          </p:cNvPr>
          <p:cNvSpPr/>
          <p:nvPr/>
        </p:nvSpPr>
        <p:spPr>
          <a:xfrm>
            <a:off x="0" y="2300748"/>
            <a:ext cx="12192000" cy="2349910"/>
          </a:xfrm>
          <a:prstGeom prst="rect">
            <a:avLst/>
          </a:prstGeom>
          <a:solidFill>
            <a:srgbClr val="0000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The Global Digital Divide</a:t>
            </a:r>
          </a:p>
          <a:p>
            <a:pPr algn="ctr"/>
            <a:r>
              <a:rPr lang="en-US" sz="2400" dirty="0"/>
              <a:t>An analysis of internet usage across the world</a:t>
            </a:r>
          </a:p>
        </p:txBody>
      </p:sp>
    </p:spTree>
    <p:extLst>
      <p:ext uri="{BB962C8B-B14F-4D97-AF65-F5344CB8AC3E}">
        <p14:creationId xmlns:p14="http://schemas.microsoft.com/office/powerpoint/2010/main" val="4096717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54D1C78-521D-409D-A411-9709DCBEFE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" r="11937"/>
          <a:stretch/>
        </p:blipFill>
        <p:spPr bwMode="auto">
          <a:xfrm>
            <a:off x="1120478" y="1170252"/>
            <a:ext cx="7009396" cy="451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8511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54D1C78-521D-409D-A411-9709DCBEFE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99"/>
          <a:stretch/>
        </p:blipFill>
        <p:spPr bwMode="auto">
          <a:xfrm>
            <a:off x="20" y="10"/>
            <a:ext cx="12009284" cy="6857990"/>
          </a:xfrm>
          <a:custGeom>
            <a:avLst/>
            <a:gdLst/>
            <a:ahLst/>
            <a:cxnLst/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8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8106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54D1C78-521D-409D-A411-9709DCBEFE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CC320460-7950-4847-B0DD-31C0F8A546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3"/>
          <a:stretch/>
        </p:blipFill>
        <p:spPr bwMode="auto">
          <a:xfrm>
            <a:off x="5063089" y="1"/>
            <a:ext cx="7128913" cy="6853457"/>
          </a:xfrm>
          <a:custGeom>
            <a:avLst/>
            <a:gdLst/>
            <a:ahLst/>
            <a:cxnLst/>
            <a:rect l="l" t="t" r="r" b="b"/>
            <a:pathLst>
              <a:path w="7128913" h="6853457">
                <a:moveTo>
                  <a:pt x="2343548" y="0"/>
                </a:moveTo>
                <a:lnTo>
                  <a:pt x="5168877" y="0"/>
                </a:lnTo>
                <a:lnTo>
                  <a:pt x="5218299" y="19487"/>
                </a:lnTo>
                <a:cubicBezTo>
                  <a:pt x="5976640" y="340238"/>
                  <a:pt x="6607722" y="902948"/>
                  <a:pt x="7014769" y="1610837"/>
                </a:cubicBezTo>
                <a:lnTo>
                  <a:pt x="7128913" y="1827198"/>
                </a:lnTo>
                <a:lnTo>
                  <a:pt x="7128913" y="5131581"/>
                </a:lnTo>
                <a:lnTo>
                  <a:pt x="7091067" y="5210750"/>
                </a:lnTo>
                <a:cubicBezTo>
                  <a:pt x="6744936" y="5876527"/>
                  <a:pt x="6205281" y="6425584"/>
                  <a:pt x="5546646" y="6783375"/>
                </a:cubicBezTo>
                <a:lnTo>
                  <a:pt x="5409811" y="6853457"/>
                </a:lnTo>
                <a:lnTo>
                  <a:pt x="2102613" y="6853457"/>
                </a:lnTo>
                <a:lnTo>
                  <a:pt x="1965779" y="6783375"/>
                </a:lnTo>
                <a:cubicBezTo>
                  <a:pt x="794873" y="6147301"/>
                  <a:pt x="0" y="4906735"/>
                  <a:pt x="0" y="3480517"/>
                </a:cubicBezTo>
                <a:cubicBezTo>
                  <a:pt x="0" y="1924643"/>
                  <a:pt x="945964" y="589711"/>
                  <a:pt x="2294125" y="19487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4907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54D1C78-521D-409D-A411-9709DCBEFE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4" r="18174" b="-1"/>
          <a:stretch/>
        </p:blipFill>
        <p:spPr bwMode="auto">
          <a:xfrm>
            <a:off x="20" y="10"/>
            <a:ext cx="9141724" cy="6863475"/>
          </a:xfrm>
          <a:custGeom>
            <a:avLst/>
            <a:gdLst/>
            <a:ahLst/>
            <a:cxnLst/>
            <a:rect l="l" t="t" r="r" b="b"/>
            <a:pathLst>
              <a:path w="9141744" h="6863485">
                <a:moveTo>
                  <a:pt x="0" y="0"/>
                </a:moveTo>
                <a:lnTo>
                  <a:pt x="5963051" y="0"/>
                </a:lnTo>
                <a:lnTo>
                  <a:pt x="9141744" y="6863485"/>
                </a:lnTo>
                <a:lnTo>
                  <a:pt x="0" y="6863485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CC320460-7950-4847-B0DD-31C0F8A546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9" r="4668" b="2"/>
          <a:stretch/>
        </p:blipFill>
        <p:spPr bwMode="auto">
          <a:xfrm>
            <a:off x="5790353" y="10"/>
            <a:ext cx="6401647" cy="6852984"/>
          </a:xfrm>
          <a:custGeom>
            <a:avLst/>
            <a:gdLst/>
            <a:ahLst/>
            <a:cxnLst/>
            <a:rect l="l" t="t" r="r" b="b"/>
            <a:pathLst>
              <a:path w="6401647" h="6852994">
                <a:moveTo>
                  <a:pt x="354282" y="0"/>
                </a:moveTo>
                <a:lnTo>
                  <a:pt x="6401647" y="0"/>
                </a:lnTo>
                <a:lnTo>
                  <a:pt x="6401647" y="6852994"/>
                </a:lnTo>
                <a:lnTo>
                  <a:pt x="0" y="6852994"/>
                </a:lnTo>
                <a:lnTo>
                  <a:pt x="0" y="6852993"/>
                </a:lnTo>
                <a:lnTo>
                  <a:pt x="3528116" y="685299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794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CC320460-7950-4847-B0DD-31C0F8A546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1" r="1770" b="2"/>
          <a:stretch/>
        </p:blipFill>
        <p:spPr bwMode="auto">
          <a:xfrm>
            <a:off x="991027" y="956945"/>
            <a:ext cx="4944107" cy="4944110"/>
          </a:xfrm>
          <a:custGeom>
            <a:avLst/>
            <a:gdLst/>
            <a:ahLst/>
            <a:cxnLst/>
            <a:rect l="l" t="t" r="r" b="b"/>
            <a:pathLst>
              <a:path w="4627646" h="4627648">
                <a:moveTo>
                  <a:pt x="2313823" y="0"/>
                </a:moveTo>
                <a:cubicBezTo>
                  <a:pt x="3591712" y="0"/>
                  <a:pt x="4627646" y="1035934"/>
                  <a:pt x="4627646" y="2313824"/>
                </a:cubicBezTo>
                <a:cubicBezTo>
                  <a:pt x="4627646" y="3591714"/>
                  <a:pt x="3591712" y="4627648"/>
                  <a:pt x="2313823" y="4627648"/>
                </a:cubicBezTo>
                <a:cubicBezTo>
                  <a:pt x="1035934" y="4627648"/>
                  <a:pt x="0" y="3591714"/>
                  <a:pt x="0" y="2313824"/>
                </a:cubicBezTo>
                <a:cubicBezTo>
                  <a:pt x="0" y="1035934"/>
                  <a:pt x="1035934" y="0"/>
                  <a:pt x="231382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654D1C78-521D-409D-A411-9709DCBEFE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39" r="27511" b="1"/>
          <a:stretch/>
        </p:blipFill>
        <p:spPr bwMode="auto">
          <a:xfrm>
            <a:off x="6256867" y="956945"/>
            <a:ext cx="4944107" cy="4944110"/>
          </a:xfrm>
          <a:custGeom>
            <a:avLst/>
            <a:gdLst/>
            <a:ahLst/>
            <a:cxnLst/>
            <a:rect l="l" t="t" r="r" b="b"/>
            <a:pathLst>
              <a:path w="4627646" h="4627648">
                <a:moveTo>
                  <a:pt x="2313823" y="0"/>
                </a:moveTo>
                <a:cubicBezTo>
                  <a:pt x="3591712" y="0"/>
                  <a:pt x="4627646" y="1035934"/>
                  <a:pt x="4627646" y="2313824"/>
                </a:cubicBezTo>
                <a:cubicBezTo>
                  <a:pt x="4627646" y="3591714"/>
                  <a:pt x="3591712" y="4627648"/>
                  <a:pt x="2313823" y="4627648"/>
                </a:cubicBezTo>
                <a:cubicBezTo>
                  <a:pt x="1035934" y="4627648"/>
                  <a:pt x="0" y="3591714"/>
                  <a:pt x="0" y="2313824"/>
                </a:cubicBezTo>
                <a:cubicBezTo>
                  <a:pt x="0" y="1035934"/>
                  <a:pt x="1035934" y="0"/>
                  <a:pt x="231382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8393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0FC1B0-9895-4D32-A3F9-4D77099FC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pPr algn="ctr"/>
            <a:endParaRPr lang="en-US" sz="720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8253756-13CF-43F8-8905-AE5998C03E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2" r="5997"/>
          <a:stretch/>
        </p:blipFill>
        <p:spPr bwMode="auto">
          <a:xfrm>
            <a:off x="1105029" y="-1"/>
            <a:ext cx="1110508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1DF936A-F3E2-4542-8A52-2B0F2774919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32000">
                <a:srgbClr val="000000"/>
              </a:gs>
              <a:gs pos="71000">
                <a:schemeClr val="tx1">
                  <a:alpha val="5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8D44A80E-55C5-46A6-A0D9-B60665458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576047"/>
              </p:ext>
            </p:extLst>
          </p:nvPr>
        </p:nvGraphicFramePr>
        <p:xfrm>
          <a:off x="913869" y="981996"/>
          <a:ext cx="4666471" cy="3616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6471">
                  <a:extLst>
                    <a:ext uri="{9D8B030D-6E8A-4147-A177-3AD203B41FA5}">
                      <a16:colId xmlns:a16="http://schemas.microsoft.com/office/drawing/2014/main" val="1166251982"/>
                    </a:ext>
                  </a:extLst>
                </a:gridCol>
              </a:tblGrid>
              <a:tr h="602786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Table of contents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863420"/>
                  </a:ext>
                </a:extLst>
              </a:tr>
              <a:tr h="60278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Motivations &amp; Summary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986554"/>
                  </a:ext>
                </a:extLst>
              </a:tr>
              <a:tr h="60278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Process summary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0249872"/>
                  </a:ext>
                </a:extLst>
              </a:tr>
              <a:tr h="602786">
                <a:tc>
                  <a:txBody>
                    <a:bodyPr/>
                    <a:lstStyle/>
                    <a:p>
                      <a:pPr marL="285761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Analysis &amp; Findings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2974819"/>
                  </a:ext>
                </a:extLst>
              </a:tr>
              <a:tr h="602786">
                <a:tc>
                  <a:txBody>
                    <a:bodyPr/>
                    <a:lstStyle/>
                    <a:p>
                      <a:pPr marL="285761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Conclusions &amp; Limitations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9200653"/>
                  </a:ext>
                </a:extLst>
              </a:tr>
              <a:tr h="602786"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3242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6291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Related image">
            <a:extLst>
              <a:ext uri="{FF2B5EF4-FFF2-40B4-BE49-F238E27FC236}">
                <a16:creationId xmlns:a16="http://schemas.microsoft.com/office/drawing/2014/main" id="{DD330617-3CCD-47C2-833E-8C18AA9851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93" t="-92" b="92"/>
          <a:stretch/>
        </p:blipFill>
        <p:spPr bwMode="auto">
          <a:xfrm>
            <a:off x="0" y="-6305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8D24F62-FA71-46BB-89CB-62108221087E}"/>
              </a:ext>
            </a:extLst>
          </p:cNvPr>
          <p:cNvSpPr txBox="1">
            <a:spLocks/>
          </p:cNvSpPr>
          <p:nvPr/>
        </p:nvSpPr>
        <p:spPr>
          <a:xfrm>
            <a:off x="2514600" y="2243119"/>
            <a:ext cx="7086600" cy="117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Visualizations</a:t>
            </a:r>
          </a:p>
        </p:txBody>
      </p:sp>
    </p:spTree>
    <p:extLst>
      <p:ext uri="{BB962C8B-B14F-4D97-AF65-F5344CB8AC3E}">
        <p14:creationId xmlns:p14="http://schemas.microsoft.com/office/powerpoint/2010/main" val="37507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645AC-C5A5-45BB-ADC2-640C65684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Visualizations – Global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810A56-E0C3-413A-87C8-4E226DA4CFCB}"/>
              </a:ext>
            </a:extLst>
          </p:cNvPr>
          <p:cNvSpPr txBox="1"/>
          <p:nvPr/>
        </p:nvSpPr>
        <p:spPr>
          <a:xfrm>
            <a:off x="506627" y="2347784"/>
            <a:ext cx="112570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Map showing Internet population for all countries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Map showing Internet penetration for all countries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Map showing Internet cost for all countries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Map showing </a:t>
            </a:r>
            <a:r>
              <a:rPr lang="en-US"/>
              <a:t>Internet speed </a:t>
            </a:r>
            <a:r>
              <a:rPr lang="en-US" dirty="0"/>
              <a:t>for all countries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Bar chart with top 10 countries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Bar chart with bottom 10 countries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513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3921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54D1C78-521D-409D-A411-9709DCBEFE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8268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123DEA15-CF14-492E-A506-42BCE3B28169}"/>
              </a:ext>
            </a:extLst>
          </p:cNvPr>
          <p:cNvGrpSpPr/>
          <p:nvPr/>
        </p:nvGrpSpPr>
        <p:grpSpPr>
          <a:xfrm>
            <a:off x="1493711" y="1377354"/>
            <a:ext cx="9204578" cy="5062816"/>
            <a:chOff x="1107960" y="1377354"/>
            <a:chExt cx="9204578" cy="5062816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C7034865-49B4-4381-B6B1-DA642BAB9BAD}"/>
                </a:ext>
              </a:extLst>
            </p:cNvPr>
            <p:cNvSpPr/>
            <p:nvPr/>
          </p:nvSpPr>
          <p:spPr>
            <a:xfrm>
              <a:off x="7651595" y="2063087"/>
              <a:ext cx="2660943" cy="151699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1B14320D-8B34-4F29-8B59-F7DEF06EC0AC}"/>
                </a:ext>
              </a:extLst>
            </p:cNvPr>
            <p:cNvSpPr/>
            <p:nvPr/>
          </p:nvSpPr>
          <p:spPr>
            <a:xfrm>
              <a:off x="1136557" y="2063087"/>
              <a:ext cx="2660943" cy="151699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3E9F91AC-43AA-446F-A0E9-35BF4ED5C76F}"/>
                </a:ext>
              </a:extLst>
            </p:cNvPr>
            <p:cNvSpPr/>
            <p:nvPr/>
          </p:nvSpPr>
          <p:spPr>
            <a:xfrm>
              <a:off x="4400306" y="2063087"/>
              <a:ext cx="2660943" cy="151699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37F4F08-69A6-4D5F-B85E-06DFA59F509C}"/>
                </a:ext>
              </a:extLst>
            </p:cNvPr>
            <p:cNvSpPr/>
            <p:nvPr/>
          </p:nvSpPr>
          <p:spPr>
            <a:xfrm>
              <a:off x="1343270" y="1377354"/>
              <a:ext cx="2190325" cy="65314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1. Extract</a:t>
              </a:r>
              <a:endParaRPr lang="en-CA" b="1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95BFA3-151E-4D6B-B4B8-F3F3A270443E}"/>
                </a:ext>
              </a:extLst>
            </p:cNvPr>
            <p:cNvSpPr/>
            <p:nvPr/>
          </p:nvSpPr>
          <p:spPr>
            <a:xfrm>
              <a:off x="4630439" y="1377354"/>
              <a:ext cx="2190325" cy="65314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2. Transform (</a:t>
              </a:r>
              <a:r>
                <a:rPr lang="en-US" b="1"/>
                <a:t>Latyr)</a:t>
              </a:r>
              <a:endParaRPr lang="en-CA" b="1" dirty="0"/>
            </a:p>
          </p:txBody>
        </p:sp>
        <p:sp>
          <p:nvSpPr>
            <p:cNvPr id="9" name="Flowchart: Magnetic Disk 8">
              <a:extLst>
                <a:ext uri="{FF2B5EF4-FFF2-40B4-BE49-F238E27FC236}">
                  <a16:creationId xmlns:a16="http://schemas.microsoft.com/office/drawing/2014/main" id="{9C907632-60C9-4176-B41C-DC1AEA64A66B}"/>
                </a:ext>
              </a:extLst>
            </p:cNvPr>
            <p:cNvSpPr/>
            <p:nvPr/>
          </p:nvSpPr>
          <p:spPr>
            <a:xfrm>
              <a:off x="4487082" y="2106288"/>
              <a:ext cx="988058" cy="1353527"/>
            </a:xfrm>
            <a:prstGeom prst="flowChartMagneticDisk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5">
                      <a:lumMod val="75000"/>
                    </a:schemeClr>
                  </a:solidFill>
                </a:rPr>
                <a:t>Pandas</a:t>
              </a:r>
            </a:p>
            <a:p>
              <a:pPr algn="ctr"/>
              <a:r>
                <a:rPr lang="en-US" b="1" dirty="0">
                  <a:solidFill>
                    <a:schemeClr val="accent5">
                      <a:lumMod val="75000"/>
                    </a:schemeClr>
                  </a:solidFill>
                </a:rPr>
                <a:t>+ Json</a:t>
              </a:r>
            </a:p>
          </p:txBody>
        </p:sp>
        <p:sp>
          <p:nvSpPr>
            <p:cNvPr id="19" name="Arrow: Down 18">
              <a:extLst>
                <a:ext uri="{FF2B5EF4-FFF2-40B4-BE49-F238E27FC236}">
                  <a16:creationId xmlns:a16="http://schemas.microsoft.com/office/drawing/2014/main" id="{0BCC0BC8-4CBC-4ABC-9AE4-9D9460CA50F6}"/>
                </a:ext>
              </a:extLst>
            </p:cNvPr>
            <p:cNvSpPr/>
            <p:nvPr/>
          </p:nvSpPr>
          <p:spPr>
            <a:xfrm rot="16200000">
              <a:off x="3940754" y="2595329"/>
              <a:ext cx="436229" cy="362767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" name="Flowchart: Magnetic Disk 22">
              <a:extLst>
                <a:ext uri="{FF2B5EF4-FFF2-40B4-BE49-F238E27FC236}">
                  <a16:creationId xmlns:a16="http://schemas.microsoft.com/office/drawing/2014/main" id="{EB9E0388-3605-4891-8BC7-D177431178C3}"/>
                </a:ext>
              </a:extLst>
            </p:cNvPr>
            <p:cNvSpPr/>
            <p:nvPr/>
          </p:nvSpPr>
          <p:spPr>
            <a:xfrm>
              <a:off x="5992359" y="2099950"/>
              <a:ext cx="988058" cy="1353527"/>
            </a:xfrm>
            <a:prstGeom prst="flowChartMagneticDisk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5">
                      <a:lumMod val="75000"/>
                    </a:schemeClr>
                  </a:solidFill>
                </a:rPr>
                <a:t>Csv files</a:t>
              </a:r>
            </a:p>
          </p:txBody>
        </p:sp>
        <p:sp>
          <p:nvSpPr>
            <p:cNvPr id="18" name="Arrow: Down 17">
              <a:extLst>
                <a:ext uri="{FF2B5EF4-FFF2-40B4-BE49-F238E27FC236}">
                  <a16:creationId xmlns:a16="http://schemas.microsoft.com/office/drawing/2014/main" id="{43267754-29D3-4D70-B7A6-84C16AA3A3AD}"/>
                </a:ext>
              </a:extLst>
            </p:cNvPr>
            <p:cNvSpPr/>
            <p:nvPr/>
          </p:nvSpPr>
          <p:spPr>
            <a:xfrm rot="16200000">
              <a:off x="5619563" y="2555985"/>
              <a:ext cx="250178" cy="3617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Arrow: Down 23">
              <a:extLst>
                <a:ext uri="{FF2B5EF4-FFF2-40B4-BE49-F238E27FC236}">
                  <a16:creationId xmlns:a16="http://schemas.microsoft.com/office/drawing/2014/main" id="{B54DAF56-5507-406E-B1AD-E3EFD2A73F84}"/>
                </a:ext>
              </a:extLst>
            </p:cNvPr>
            <p:cNvSpPr/>
            <p:nvPr/>
          </p:nvSpPr>
          <p:spPr>
            <a:xfrm rot="16200000">
              <a:off x="7125892" y="2555484"/>
              <a:ext cx="436229" cy="362767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D9854E5-90A0-4377-871C-62AA1B97CE2B}"/>
                </a:ext>
              </a:extLst>
            </p:cNvPr>
            <p:cNvSpPr/>
            <p:nvPr/>
          </p:nvSpPr>
          <p:spPr>
            <a:xfrm>
              <a:off x="7886905" y="1377354"/>
              <a:ext cx="2190325" cy="65314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3. Load/Analyze (</a:t>
              </a:r>
              <a:r>
                <a:rPr lang="en-US" b="1" dirty="0">
                  <a:solidFill>
                    <a:schemeClr val="bg1"/>
                  </a:solidFill>
                </a:rPr>
                <a:t>Prajakta)</a:t>
              </a:r>
              <a:endParaRPr lang="en-CA" b="1" dirty="0"/>
            </a:p>
          </p:txBody>
        </p:sp>
        <p:sp>
          <p:nvSpPr>
            <p:cNvPr id="29" name="Flowchart: Magnetic Disk 28">
              <a:extLst>
                <a:ext uri="{FF2B5EF4-FFF2-40B4-BE49-F238E27FC236}">
                  <a16:creationId xmlns:a16="http://schemas.microsoft.com/office/drawing/2014/main" id="{8BB68D27-D7F2-49AC-800D-286306A6E4AB}"/>
                </a:ext>
              </a:extLst>
            </p:cNvPr>
            <p:cNvSpPr/>
            <p:nvPr/>
          </p:nvSpPr>
          <p:spPr>
            <a:xfrm>
              <a:off x="8305022" y="2127063"/>
              <a:ext cx="1398483" cy="1353527"/>
            </a:xfrm>
            <a:prstGeom prst="flowChartMagneticDisk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5">
                      <a:lumMod val="75000"/>
                    </a:schemeClr>
                  </a:solidFill>
                </a:rPr>
                <a:t>PG Admin</a:t>
              </a:r>
            </a:p>
            <a:p>
              <a:pPr algn="ctr"/>
              <a:r>
                <a:rPr lang="en-US" b="1" dirty="0">
                  <a:solidFill>
                    <a:schemeClr val="accent5">
                      <a:lumMod val="75000"/>
                    </a:schemeClr>
                  </a:solidFill>
                </a:rPr>
                <a:t>-SQL-</a:t>
              </a:r>
            </a:p>
            <a:p>
              <a:pPr algn="ctr"/>
              <a:r>
                <a:rPr lang="en-US" b="1" dirty="0">
                  <a:solidFill>
                    <a:schemeClr val="accent5">
                      <a:lumMod val="75000"/>
                    </a:schemeClr>
                  </a:solidFill>
                </a:rPr>
                <a:t>()</a:t>
              </a:r>
              <a:endParaRPr lang="en-CA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585A70A-A2E5-4B24-8815-F383EF48F4CD}"/>
                </a:ext>
              </a:extLst>
            </p:cNvPr>
            <p:cNvSpPr/>
            <p:nvPr/>
          </p:nvSpPr>
          <p:spPr>
            <a:xfrm>
              <a:off x="1343270" y="4085584"/>
              <a:ext cx="2190324" cy="65314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6. Web Design (Anna/</a:t>
              </a:r>
              <a:r>
                <a:rPr lang="en-US" b="1" dirty="0" err="1"/>
                <a:t>Lujane</a:t>
              </a:r>
              <a:r>
                <a:rPr lang="en-US" b="1" dirty="0"/>
                <a:t>)</a:t>
              </a:r>
              <a:endParaRPr lang="en-CA" b="1" dirty="0"/>
            </a:p>
          </p:txBody>
        </p:sp>
        <p:sp>
          <p:nvSpPr>
            <p:cNvPr id="32" name="Arrow: Down 31">
              <a:extLst>
                <a:ext uri="{FF2B5EF4-FFF2-40B4-BE49-F238E27FC236}">
                  <a16:creationId xmlns:a16="http://schemas.microsoft.com/office/drawing/2014/main" id="{33A21B13-DE13-4AA9-91FE-4FC1E8A332F8}"/>
                </a:ext>
              </a:extLst>
            </p:cNvPr>
            <p:cNvSpPr/>
            <p:nvPr/>
          </p:nvSpPr>
          <p:spPr>
            <a:xfrm>
              <a:off x="8786148" y="3627338"/>
              <a:ext cx="436229" cy="362767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68F6F17-AE0E-402A-ADBF-7F0A659905C5}"/>
                </a:ext>
              </a:extLst>
            </p:cNvPr>
            <p:cNvSpPr/>
            <p:nvPr/>
          </p:nvSpPr>
          <p:spPr>
            <a:xfrm>
              <a:off x="4630439" y="4085584"/>
              <a:ext cx="2190325" cy="65314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5. Data Source </a:t>
              </a:r>
              <a:endParaRPr lang="en-CA" b="1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6BA4809-59A2-4110-BFA0-F72FAA1EA09F}"/>
                </a:ext>
              </a:extLst>
            </p:cNvPr>
            <p:cNvSpPr/>
            <p:nvPr/>
          </p:nvSpPr>
          <p:spPr>
            <a:xfrm>
              <a:off x="7886905" y="4085584"/>
              <a:ext cx="2190325" cy="65314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4. Flask App(Stephen) </a:t>
              </a:r>
              <a:endParaRPr lang="en-CA" b="1" dirty="0"/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C6291D1B-06C4-4905-AA1C-C598093D59C3}"/>
                </a:ext>
              </a:extLst>
            </p:cNvPr>
            <p:cNvSpPr/>
            <p:nvPr/>
          </p:nvSpPr>
          <p:spPr>
            <a:xfrm>
              <a:off x="7651595" y="4923177"/>
              <a:ext cx="2660943" cy="151699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8" name="Flowchart: Magnetic Disk 37">
              <a:extLst>
                <a:ext uri="{FF2B5EF4-FFF2-40B4-BE49-F238E27FC236}">
                  <a16:creationId xmlns:a16="http://schemas.microsoft.com/office/drawing/2014/main" id="{4D1DE30E-7FDC-4414-96D2-5980990D0819}"/>
                </a:ext>
              </a:extLst>
            </p:cNvPr>
            <p:cNvSpPr/>
            <p:nvPr/>
          </p:nvSpPr>
          <p:spPr>
            <a:xfrm>
              <a:off x="8305022" y="4987153"/>
              <a:ext cx="1398483" cy="1353527"/>
            </a:xfrm>
            <a:prstGeom prst="flowChartMagneticDisk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5">
                      <a:lumMod val="75000"/>
                    </a:schemeClr>
                  </a:solidFill>
                </a:rPr>
                <a:t>Flask + </a:t>
              </a:r>
              <a:r>
                <a:rPr lang="en-US" b="1" dirty="0" err="1">
                  <a:solidFill>
                    <a:schemeClr val="accent5">
                      <a:lumMod val="75000"/>
                    </a:schemeClr>
                  </a:solidFill>
                </a:rPr>
                <a:t>SQLAlchemy</a:t>
              </a:r>
              <a:endParaRPr lang="en-US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pic>
          <p:nvPicPr>
            <p:cNvPr id="2052" name="Picture 4" descr="Image result for web logo">
              <a:extLst>
                <a:ext uri="{FF2B5EF4-FFF2-40B4-BE49-F238E27FC236}">
                  <a16:creationId xmlns:a16="http://schemas.microsoft.com/office/drawing/2014/main" id="{C3B52A99-B717-497A-80C1-78FFE646B5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0257" y="2204240"/>
              <a:ext cx="1276350" cy="1276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E3743A29-FEFA-4D90-9ABD-3FCE075B3450}"/>
                </a:ext>
              </a:extLst>
            </p:cNvPr>
            <p:cNvSpPr/>
            <p:nvPr/>
          </p:nvSpPr>
          <p:spPr>
            <a:xfrm>
              <a:off x="4400783" y="4923176"/>
              <a:ext cx="2660943" cy="151699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2" name="Arrow: Down 41">
              <a:extLst>
                <a:ext uri="{FF2B5EF4-FFF2-40B4-BE49-F238E27FC236}">
                  <a16:creationId xmlns:a16="http://schemas.microsoft.com/office/drawing/2014/main" id="{F7AA2044-1B96-46B8-A037-20ADD8881452}"/>
                </a:ext>
              </a:extLst>
            </p:cNvPr>
            <p:cNvSpPr/>
            <p:nvPr/>
          </p:nvSpPr>
          <p:spPr>
            <a:xfrm rot="5400000">
              <a:off x="7106767" y="5571157"/>
              <a:ext cx="436229" cy="362767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45" name="Picture 6" descr="Json file Icon of Flat style - Available in SVG, PNG, EPS, AI ...">
              <a:extLst>
                <a:ext uri="{FF2B5EF4-FFF2-40B4-BE49-F238E27FC236}">
                  <a16:creationId xmlns:a16="http://schemas.microsoft.com/office/drawing/2014/main" id="{57561749-4867-4FF8-8688-155C7C7CEE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6410" y="5327888"/>
              <a:ext cx="747918" cy="747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6" descr="Json file Icon of Flat style - Available in SVG, PNG, EPS, AI ...">
              <a:extLst>
                <a:ext uri="{FF2B5EF4-FFF2-40B4-BE49-F238E27FC236}">
                  <a16:creationId xmlns:a16="http://schemas.microsoft.com/office/drawing/2014/main" id="{840718C8-C83F-42E7-9DC7-B9ABC1A8DE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8864" y="5327888"/>
              <a:ext cx="747918" cy="747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6" descr="Json file Icon of Flat style - Available in SVG, PNG, EPS, AI ...">
              <a:extLst>
                <a:ext uri="{FF2B5EF4-FFF2-40B4-BE49-F238E27FC236}">
                  <a16:creationId xmlns:a16="http://schemas.microsoft.com/office/drawing/2014/main" id="{000D8E47-2122-42B9-BED6-0FB7209B1E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5279" y="5327888"/>
              <a:ext cx="747918" cy="747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798A3D6C-F036-4980-BBF5-2807A3C6BF83}"/>
                </a:ext>
              </a:extLst>
            </p:cNvPr>
            <p:cNvSpPr/>
            <p:nvPr/>
          </p:nvSpPr>
          <p:spPr>
            <a:xfrm>
              <a:off x="1107960" y="4923177"/>
              <a:ext cx="2660943" cy="151699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Anna</a:t>
              </a:r>
              <a:endParaRPr lang="en-CA" dirty="0"/>
            </a:p>
          </p:txBody>
        </p:sp>
        <p:pic>
          <p:nvPicPr>
            <p:cNvPr id="49" name="Picture 4">
              <a:extLst>
                <a:ext uri="{FF2B5EF4-FFF2-40B4-BE49-F238E27FC236}">
                  <a16:creationId xmlns:a16="http://schemas.microsoft.com/office/drawing/2014/main" id="{D2FA3681-8C48-4CB4-AAD0-A3C7EFDBC8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4034" y="5054391"/>
              <a:ext cx="2077926" cy="1219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Arrow: Down 49">
              <a:extLst>
                <a:ext uri="{FF2B5EF4-FFF2-40B4-BE49-F238E27FC236}">
                  <a16:creationId xmlns:a16="http://schemas.microsoft.com/office/drawing/2014/main" id="{74454AA1-19F0-4185-ABDE-A611C292541E}"/>
                </a:ext>
              </a:extLst>
            </p:cNvPr>
            <p:cNvSpPr/>
            <p:nvPr/>
          </p:nvSpPr>
          <p:spPr>
            <a:xfrm rot="5400000">
              <a:off x="3877715" y="5482532"/>
              <a:ext cx="436229" cy="362767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4216877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54D1C78-521D-409D-A411-9709DCBEFE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5" r="17607"/>
          <a:stretch/>
        </p:blipFill>
        <p:spPr bwMode="auto">
          <a:xfrm>
            <a:off x="20" y="10"/>
            <a:ext cx="9272902" cy="6857990"/>
          </a:xfrm>
          <a:custGeom>
            <a:avLst/>
            <a:gdLst/>
            <a:ahLst/>
            <a:cxnLst/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7691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54D1C78-521D-409D-A411-9709DCBEFE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" r="11937"/>
          <a:stretch/>
        </p:blipFill>
        <p:spPr bwMode="auto">
          <a:xfrm>
            <a:off x="3" y="10"/>
            <a:ext cx="10655455" cy="6857990"/>
          </a:xfrm>
          <a:custGeom>
            <a:avLst/>
            <a:gdLst/>
            <a:ahLst/>
            <a:cxnLst/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2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5796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ccentBoxVTI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122</Words>
  <Application>Microsoft Office PowerPoint</Application>
  <PresentationFormat>Widescreen</PresentationFormat>
  <Paragraphs>29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Avenir Next LT Pro</vt:lpstr>
      <vt:lpstr>Calibri</vt:lpstr>
      <vt:lpstr>Calibri Light</vt:lpstr>
      <vt:lpstr>Office Theme</vt:lpstr>
      <vt:lpstr>AccentBoxVTI</vt:lpstr>
      <vt:lpstr>PowerPoint Presentation</vt:lpstr>
      <vt:lpstr>PowerPoint Presentation</vt:lpstr>
      <vt:lpstr>PowerPoint Presentation</vt:lpstr>
      <vt:lpstr>Visualizations – Global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Nada Ibrahim</dc:creator>
  <cp:lastModifiedBy>LKNT</cp:lastModifiedBy>
  <cp:revision>6</cp:revision>
  <dcterms:created xsi:type="dcterms:W3CDTF">2020-06-06T13:54:26Z</dcterms:created>
  <dcterms:modified xsi:type="dcterms:W3CDTF">2020-06-06T17:32:41Z</dcterms:modified>
</cp:coreProperties>
</file>