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0" r:id="rId2"/>
  </p:sldMasterIdLst>
  <p:sldIdLst>
    <p:sldId id="256" r:id="rId3"/>
    <p:sldId id="257" r:id="rId4"/>
    <p:sldId id="271" r:id="rId5"/>
    <p:sldId id="274" r:id="rId6"/>
    <p:sldId id="281" r:id="rId7"/>
    <p:sldId id="276" r:id="rId8"/>
    <p:sldId id="272" r:id="rId9"/>
    <p:sldId id="275" r:id="rId10"/>
    <p:sldId id="277" r:id="rId11"/>
    <p:sldId id="278" r:id="rId12"/>
    <p:sldId id="279" r:id="rId13"/>
    <p:sldId id="280"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1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28" autoAdjust="0"/>
    <p:restoredTop sz="94660"/>
  </p:normalViewPr>
  <p:slideViewPr>
    <p:cSldViewPr snapToGrid="0">
      <p:cViewPr varScale="1">
        <p:scale>
          <a:sx n="70" d="100"/>
          <a:sy n="70" d="100"/>
        </p:scale>
        <p:origin x="67"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2.xml.rels><?xml version="1.0" encoding="UTF-8" standalone="yes"?>
<Relationships xmlns="http://schemas.openxmlformats.org/package/2006/relationships"><Relationship Id="rId3" Type="http://schemas.openxmlformats.org/officeDocument/2006/relationships/hyperlink" Target="https://www.internetworldstats.com/stats1.html" TargetMode="External"/><Relationship Id="rId2" Type="http://schemas.openxmlformats.org/officeDocument/2006/relationships/hyperlink" Target="https://thewebindex.org/" TargetMode="External"/><Relationship Id="rId1" Type="http://schemas.openxmlformats.org/officeDocument/2006/relationships/hyperlink" Target="https://www.comparethemarket.com/broadband/content/global-broadband-index" TargetMode="External"/><Relationship Id="rId4" Type="http://schemas.openxmlformats.org/officeDocument/2006/relationships/hyperlink" Target="https://datahelpdesk.worldbank.org/knowledgebase/topics/125589-developer-information"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thewebindex.org/" TargetMode="External"/><Relationship Id="rId2" Type="http://schemas.openxmlformats.org/officeDocument/2006/relationships/hyperlink" Target="https://www.comparethemarket.com/broadband/content/global-broadband-index" TargetMode="External"/><Relationship Id="rId1" Type="http://schemas.openxmlformats.org/officeDocument/2006/relationships/hyperlink" Target="https://www.internetworldstats.com/stats1.html" TargetMode="External"/><Relationship Id="rId4" Type="http://schemas.openxmlformats.org/officeDocument/2006/relationships/hyperlink" Target="https://datahelpdesk.worldbank.org/knowledgebase/topics/125589-developer-information"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46058B-1739-4FFC-A9E4-7FA92CADFF5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CA"/>
        </a:p>
      </dgm:t>
    </dgm:pt>
    <dgm:pt modelId="{BF68794F-CE8C-4B65-9781-0F962F70BAF8}">
      <dgm:prSet phldrT="[Text]" custT="1"/>
      <dgm:spPr/>
      <dgm:t>
        <a:bodyPr/>
        <a:lstStyle/>
        <a:p>
          <a:r>
            <a:rPr lang="en-US" sz="2000" dirty="0"/>
            <a:t>Motivation</a:t>
          </a:r>
          <a:endParaRPr lang="en-CA" sz="2000" dirty="0"/>
        </a:p>
      </dgm:t>
    </dgm:pt>
    <dgm:pt modelId="{08C84BDF-2C43-4291-803D-0FBDE73106BE}" type="parTrans" cxnId="{8B85CBD5-C5E5-4E74-BC40-565202349141}">
      <dgm:prSet/>
      <dgm:spPr/>
      <dgm:t>
        <a:bodyPr/>
        <a:lstStyle/>
        <a:p>
          <a:endParaRPr lang="en-CA"/>
        </a:p>
      </dgm:t>
    </dgm:pt>
    <dgm:pt modelId="{510196D4-71A6-4293-BE75-DE176FE5842A}" type="sibTrans" cxnId="{8B85CBD5-C5E5-4E74-BC40-565202349141}">
      <dgm:prSet/>
      <dgm:spPr/>
      <dgm:t>
        <a:bodyPr/>
        <a:lstStyle/>
        <a:p>
          <a:endParaRPr lang="en-CA"/>
        </a:p>
      </dgm:t>
    </dgm:pt>
    <dgm:pt modelId="{712757D0-4D3A-468C-B4C4-51E0A836BF0A}">
      <dgm:prSet phldrT="[Text]" custT="1"/>
      <dgm:spPr/>
      <dgm:t>
        <a:bodyPr/>
        <a:lstStyle/>
        <a:p>
          <a:pPr algn="l">
            <a:buFont typeface="Courier New" panose="02070309020205020404" pitchFamily="49" charset="0"/>
            <a:buChar char="o"/>
          </a:pPr>
          <a:r>
            <a:rPr lang="en-US" sz="2000" kern="1200" dirty="0"/>
            <a:t>The objective of this project is to </a:t>
          </a:r>
          <a:r>
            <a:rPr lang="en-US" sz="2000" kern="1200" dirty="0" err="1"/>
            <a:t>analyse</a:t>
          </a:r>
          <a:r>
            <a:rPr lang="en-US" sz="2000" kern="1200" dirty="0"/>
            <a:t> global disparities in regards to access to the internet and the opportunities derived from such access.</a:t>
          </a:r>
          <a:endParaRPr lang="en-CA" sz="2000" kern="1200" dirty="0"/>
        </a:p>
      </dgm:t>
    </dgm:pt>
    <dgm:pt modelId="{EAFBD463-EAF0-4D43-BCBA-0ED3EF5B4573}" type="parTrans" cxnId="{F2A238F0-7AD9-4578-8B63-145D5CFF2A3D}">
      <dgm:prSet/>
      <dgm:spPr/>
      <dgm:t>
        <a:bodyPr/>
        <a:lstStyle/>
        <a:p>
          <a:endParaRPr lang="en-US"/>
        </a:p>
      </dgm:t>
    </dgm:pt>
    <dgm:pt modelId="{F45EEAEA-5FEA-441B-9447-D34EE9758343}" type="sibTrans" cxnId="{F2A238F0-7AD9-4578-8B63-145D5CFF2A3D}">
      <dgm:prSet/>
      <dgm:spPr/>
      <dgm:t>
        <a:bodyPr/>
        <a:lstStyle/>
        <a:p>
          <a:endParaRPr lang="en-US"/>
        </a:p>
      </dgm:t>
    </dgm:pt>
    <dgm:pt modelId="{5ACD3367-DB18-494C-8083-55442BD36FAA}">
      <dgm:prSet phldrT="[Text]" custT="1"/>
      <dgm:spPr/>
      <dgm:t>
        <a:bodyPr/>
        <a:lstStyle/>
        <a:p>
          <a:pPr algn="l">
            <a:buFont typeface="Courier New" panose="02070309020205020404" pitchFamily="49" charset="0"/>
            <a:buChar char="o"/>
          </a:pPr>
          <a:r>
            <a:rPr lang="en-US" sz="2000" b="0" i="0" kern="1200" dirty="0"/>
            <a:t>Our motivation is summarized by the words of the inventor of the World Wide Web, Sir Tim Berners-Lee:</a:t>
          </a:r>
          <a:endParaRPr lang="en-CA" sz="2000" kern="1200" dirty="0"/>
        </a:p>
      </dgm:t>
    </dgm:pt>
    <dgm:pt modelId="{C04FAE4C-C9E4-4248-9475-39C42D1C6801}" type="parTrans" cxnId="{3AFB6122-C98E-4A8B-A189-FAED13F7187B}">
      <dgm:prSet/>
      <dgm:spPr/>
      <dgm:t>
        <a:bodyPr/>
        <a:lstStyle/>
        <a:p>
          <a:endParaRPr lang="en-US"/>
        </a:p>
      </dgm:t>
    </dgm:pt>
    <dgm:pt modelId="{D6FA5FEE-3CA5-4C81-AFE5-613A2B8A5DC4}" type="sibTrans" cxnId="{3AFB6122-C98E-4A8B-A189-FAED13F7187B}">
      <dgm:prSet/>
      <dgm:spPr/>
      <dgm:t>
        <a:bodyPr/>
        <a:lstStyle/>
        <a:p>
          <a:endParaRPr lang="en-US"/>
        </a:p>
      </dgm:t>
    </dgm:pt>
    <dgm:pt modelId="{F4995D7E-DC1F-4209-A6BF-01670418265F}">
      <dgm:prSet phldrT="[Text]" custT="1"/>
      <dgm:spPr/>
      <dgm:t>
        <a:bodyPr/>
        <a:lstStyle/>
        <a:p>
          <a:pPr algn="ctr">
            <a:buFont typeface="Courier New" panose="02070309020205020404" pitchFamily="49" charset="0"/>
            <a:buNone/>
          </a:pPr>
          <a:r>
            <a:rPr lang="en-US" sz="2000" b="0" i="0" kern="1200" dirty="0"/>
            <a:t> “It’s time to </a:t>
          </a:r>
          <a:r>
            <a:rPr lang="en-US" sz="2000" b="0" i="0" kern="1200" dirty="0" err="1"/>
            <a:t>recognise</a:t>
          </a:r>
          <a:r>
            <a:rPr lang="en-US" sz="2000" b="0" i="0" kern="1200" dirty="0"/>
            <a:t> the Internet as a basic human right. That means guaranteeing affordable access for all, ensuring Internet packets are delivered without commercial or political discrimination, and protecting the privacy and freedom of Web users regardless of where they live.”</a:t>
          </a:r>
          <a:endParaRPr lang="en-CA" sz="2000" b="0" i="0" kern="1200" dirty="0">
            <a:solidFill>
              <a:prstClr val="black">
                <a:hueOff val="0"/>
                <a:satOff val="0"/>
                <a:lumOff val="0"/>
                <a:alphaOff val="0"/>
              </a:prstClr>
            </a:solidFill>
            <a:latin typeface="Avenir Next LT Pro"/>
            <a:ea typeface="+mn-ea"/>
            <a:cs typeface="+mn-cs"/>
          </a:endParaRPr>
        </a:p>
      </dgm:t>
    </dgm:pt>
    <dgm:pt modelId="{3A144E18-15B7-4087-BD98-272C9C925D96}" type="parTrans" cxnId="{F8B53709-575C-4C63-9DA5-1EF0924B66F6}">
      <dgm:prSet/>
      <dgm:spPr/>
      <dgm:t>
        <a:bodyPr/>
        <a:lstStyle/>
        <a:p>
          <a:endParaRPr lang="en-US"/>
        </a:p>
      </dgm:t>
    </dgm:pt>
    <dgm:pt modelId="{85777576-0EB0-46C3-A487-0442E516EC83}" type="sibTrans" cxnId="{F8B53709-575C-4C63-9DA5-1EF0924B66F6}">
      <dgm:prSet/>
      <dgm:spPr/>
      <dgm:t>
        <a:bodyPr/>
        <a:lstStyle/>
        <a:p>
          <a:endParaRPr lang="en-US"/>
        </a:p>
      </dgm:t>
    </dgm:pt>
    <dgm:pt modelId="{3751E429-3E1A-4DA1-82CD-E575453F665F}">
      <dgm:prSet phldrT="[Text]" custT="1"/>
      <dgm:spPr/>
      <dgm:t>
        <a:bodyPr/>
        <a:lstStyle/>
        <a:p>
          <a:pPr algn="r">
            <a:buFont typeface="Courier New" panose="02070309020205020404" pitchFamily="49" charset="0"/>
            <a:buNone/>
          </a:pPr>
          <a:r>
            <a:rPr lang="en-US" sz="2000" b="0" i="0" kern="1200" dirty="0">
              <a:solidFill>
                <a:prstClr val="black">
                  <a:hueOff val="0"/>
                  <a:satOff val="0"/>
                  <a:lumOff val="0"/>
                  <a:alphaOff val="0"/>
                </a:prstClr>
              </a:solidFill>
              <a:latin typeface="Avenir Next LT Pro"/>
              <a:ea typeface="+mn-ea"/>
              <a:cs typeface="+mn-cs"/>
            </a:rPr>
            <a:t>Sir Tim Berners-Lee</a:t>
          </a:r>
          <a:endParaRPr lang="en-CA" sz="2000" b="0" i="0" kern="1200" dirty="0">
            <a:solidFill>
              <a:prstClr val="black">
                <a:hueOff val="0"/>
                <a:satOff val="0"/>
                <a:lumOff val="0"/>
                <a:alphaOff val="0"/>
              </a:prstClr>
            </a:solidFill>
            <a:latin typeface="Avenir Next LT Pro"/>
            <a:ea typeface="+mn-ea"/>
            <a:cs typeface="+mn-cs"/>
          </a:endParaRPr>
        </a:p>
      </dgm:t>
    </dgm:pt>
    <dgm:pt modelId="{A4FAE7F7-84F2-4AD5-9F79-FEAE3D20DA82}" type="parTrans" cxnId="{B763F049-6B1D-467E-BB9E-DF0DE775369B}">
      <dgm:prSet/>
      <dgm:spPr/>
      <dgm:t>
        <a:bodyPr/>
        <a:lstStyle/>
        <a:p>
          <a:endParaRPr lang="en-US"/>
        </a:p>
      </dgm:t>
    </dgm:pt>
    <dgm:pt modelId="{06897BFB-3ECA-4C98-BEC0-B90675C2F6E3}" type="sibTrans" cxnId="{B763F049-6B1D-467E-BB9E-DF0DE775369B}">
      <dgm:prSet/>
      <dgm:spPr/>
      <dgm:t>
        <a:bodyPr/>
        <a:lstStyle/>
        <a:p>
          <a:endParaRPr lang="en-US"/>
        </a:p>
      </dgm:t>
    </dgm:pt>
    <dgm:pt modelId="{8009B34A-2991-4653-8C61-C827A84651B9}">
      <dgm:prSet phldrT="[Text]" custT="1"/>
      <dgm:spPr/>
      <dgm:t>
        <a:bodyPr/>
        <a:lstStyle/>
        <a:p>
          <a:pPr algn="l">
            <a:buFont typeface="Courier New" panose="02070309020205020404" pitchFamily="49" charset="0"/>
            <a:buChar char="o"/>
          </a:pPr>
          <a:endParaRPr lang="en-CA" sz="2000" kern="1200" dirty="0"/>
        </a:p>
      </dgm:t>
    </dgm:pt>
    <dgm:pt modelId="{F7BD98FF-E080-4CD0-A63B-7D9B74F6F9F8}" type="parTrans" cxnId="{FD35A089-F88E-45A5-9C5A-7E5F4D3169B6}">
      <dgm:prSet/>
      <dgm:spPr/>
      <dgm:t>
        <a:bodyPr/>
        <a:lstStyle/>
        <a:p>
          <a:endParaRPr lang="en-US"/>
        </a:p>
      </dgm:t>
    </dgm:pt>
    <dgm:pt modelId="{6D29EFB2-8EA1-4AA2-8C3E-57147CCB9D5F}" type="sibTrans" cxnId="{FD35A089-F88E-45A5-9C5A-7E5F4D3169B6}">
      <dgm:prSet/>
      <dgm:spPr/>
      <dgm:t>
        <a:bodyPr/>
        <a:lstStyle/>
        <a:p>
          <a:endParaRPr lang="en-US"/>
        </a:p>
      </dgm:t>
    </dgm:pt>
    <dgm:pt modelId="{2F047876-6753-45F2-B4C8-FF21943EF401}" type="pres">
      <dgm:prSet presAssocID="{F346058B-1739-4FFC-A9E4-7FA92CADFF5D}" presName="linear" presStyleCnt="0">
        <dgm:presLayoutVars>
          <dgm:dir/>
          <dgm:animLvl val="lvl"/>
          <dgm:resizeHandles val="exact"/>
        </dgm:presLayoutVars>
      </dgm:prSet>
      <dgm:spPr/>
    </dgm:pt>
    <dgm:pt modelId="{BCFCB4F1-FD0C-4B4A-AE82-250069BD4CC5}" type="pres">
      <dgm:prSet presAssocID="{BF68794F-CE8C-4B65-9781-0F962F70BAF8}" presName="parentLin" presStyleCnt="0"/>
      <dgm:spPr/>
    </dgm:pt>
    <dgm:pt modelId="{A84956E3-3265-481C-A3EC-7F26358CA615}" type="pres">
      <dgm:prSet presAssocID="{BF68794F-CE8C-4B65-9781-0F962F70BAF8}" presName="parentLeftMargin" presStyleLbl="node1" presStyleIdx="0" presStyleCnt="1"/>
      <dgm:spPr/>
    </dgm:pt>
    <dgm:pt modelId="{476B3224-C9BB-45D6-A543-3791B1E60E9C}" type="pres">
      <dgm:prSet presAssocID="{BF68794F-CE8C-4B65-9781-0F962F70BAF8}" presName="parentText" presStyleLbl="node1" presStyleIdx="0" presStyleCnt="1" custScaleX="116171" custScaleY="59074" custLinFactNeighborX="-36378" custLinFactNeighborY="-18459">
        <dgm:presLayoutVars>
          <dgm:chMax val="0"/>
          <dgm:bulletEnabled val="1"/>
        </dgm:presLayoutVars>
      </dgm:prSet>
      <dgm:spPr/>
    </dgm:pt>
    <dgm:pt modelId="{70FCE0C2-F119-4CAF-A5C1-1799C6D852FD}" type="pres">
      <dgm:prSet presAssocID="{BF68794F-CE8C-4B65-9781-0F962F70BAF8}" presName="negativeSpace" presStyleCnt="0"/>
      <dgm:spPr/>
    </dgm:pt>
    <dgm:pt modelId="{434D05BC-1BF7-4A74-A697-B392A0706546}" type="pres">
      <dgm:prSet presAssocID="{BF68794F-CE8C-4B65-9781-0F962F70BAF8}" presName="childText" presStyleLbl="conFgAcc1" presStyleIdx="0" presStyleCnt="1">
        <dgm:presLayoutVars>
          <dgm:bulletEnabled val="1"/>
        </dgm:presLayoutVars>
      </dgm:prSet>
      <dgm:spPr/>
    </dgm:pt>
  </dgm:ptLst>
  <dgm:cxnLst>
    <dgm:cxn modelId="{3685C807-539A-4C65-BFB0-527E8401F987}" type="presOf" srcId="{3751E429-3E1A-4DA1-82CD-E575453F665F}" destId="{434D05BC-1BF7-4A74-A697-B392A0706546}" srcOrd="0" destOrd="4" presId="urn:microsoft.com/office/officeart/2005/8/layout/list1"/>
    <dgm:cxn modelId="{F8B53709-575C-4C63-9DA5-1EF0924B66F6}" srcId="{BF68794F-CE8C-4B65-9781-0F962F70BAF8}" destId="{F4995D7E-DC1F-4209-A6BF-01670418265F}" srcOrd="3" destOrd="0" parTransId="{3A144E18-15B7-4087-BD98-272C9C925D96}" sibTransId="{85777576-0EB0-46C3-A487-0442E516EC83}"/>
    <dgm:cxn modelId="{3AFB6122-C98E-4A8B-A189-FAED13F7187B}" srcId="{BF68794F-CE8C-4B65-9781-0F962F70BAF8}" destId="{5ACD3367-DB18-494C-8083-55442BD36FAA}" srcOrd="2" destOrd="0" parTransId="{C04FAE4C-C9E4-4248-9475-39C42D1C6801}" sibTransId="{D6FA5FEE-3CA5-4C81-AFE5-613A2B8A5DC4}"/>
    <dgm:cxn modelId="{51C8DE33-3491-496F-BEE2-73EB8E6EC4FE}" type="presOf" srcId="{712757D0-4D3A-468C-B4C4-51E0A836BF0A}" destId="{434D05BC-1BF7-4A74-A697-B392A0706546}" srcOrd="0" destOrd="0" presId="urn:microsoft.com/office/officeart/2005/8/layout/list1"/>
    <dgm:cxn modelId="{219B1D3E-0D48-410D-8C0A-4432FF54F557}" type="presOf" srcId="{F346058B-1739-4FFC-A9E4-7FA92CADFF5D}" destId="{2F047876-6753-45F2-B4C8-FF21943EF401}" srcOrd="0" destOrd="0" presId="urn:microsoft.com/office/officeart/2005/8/layout/list1"/>
    <dgm:cxn modelId="{B763F049-6B1D-467E-BB9E-DF0DE775369B}" srcId="{BF68794F-CE8C-4B65-9781-0F962F70BAF8}" destId="{3751E429-3E1A-4DA1-82CD-E575453F665F}" srcOrd="4" destOrd="0" parTransId="{A4FAE7F7-84F2-4AD5-9F79-FEAE3D20DA82}" sibTransId="{06897BFB-3ECA-4C98-BEC0-B90675C2F6E3}"/>
    <dgm:cxn modelId="{64A2266F-101C-4CEC-9907-1828AAB9E424}" type="presOf" srcId="{F4995D7E-DC1F-4209-A6BF-01670418265F}" destId="{434D05BC-1BF7-4A74-A697-B392A0706546}" srcOrd="0" destOrd="3" presId="urn:microsoft.com/office/officeart/2005/8/layout/list1"/>
    <dgm:cxn modelId="{FD35A089-F88E-45A5-9C5A-7E5F4D3169B6}" srcId="{BF68794F-CE8C-4B65-9781-0F962F70BAF8}" destId="{8009B34A-2991-4653-8C61-C827A84651B9}" srcOrd="1" destOrd="0" parTransId="{F7BD98FF-E080-4CD0-A63B-7D9B74F6F9F8}" sibTransId="{6D29EFB2-8EA1-4AA2-8C3E-57147CCB9D5F}"/>
    <dgm:cxn modelId="{DB7DE099-9FA2-4DE7-93DF-28F7DDFD0A22}" type="presOf" srcId="{BF68794F-CE8C-4B65-9781-0F962F70BAF8}" destId="{A84956E3-3265-481C-A3EC-7F26358CA615}" srcOrd="0" destOrd="0" presId="urn:microsoft.com/office/officeart/2005/8/layout/list1"/>
    <dgm:cxn modelId="{75E77BA0-5EE5-471B-B3C9-B8F89F8E6C10}" type="presOf" srcId="{8009B34A-2991-4653-8C61-C827A84651B9}" destId="{434D05BC-1BF7-4A74-A697-B392A0706546}" srcOrd="0" destOrd="1" presId="urn:microsoft.com/office/officeart/2005/8/layout/list1"/>
    <dgm:cxn modelId="{DDBA0CC7-5054-4C72-8492-9E79DF828B9D}" type="presOf" srcId="{5ACD3367-DB18-494C-8083-55442BD36FAA}" destId="{434D05BC-1BF7-4A74-A697-B392A0706546}" srcOrd="0" destOrd="2" presId="urn:microsoft.com/office/officeart/2005/8/layout/list1"/>
    <dgm:cxn modelId="{8B85CBD5-C5E5-4E74-BC40-565202349141}" srcId="{F346058B-1739-4FFC-A9E4-7FA92CADFF5D}" destId="{BF68794F-CE8C-4B65-9781-0F962F70BAF8}" srcOrd="0" destOrd="0" parTransId="{08C84BDF-2C43-4291-803D-0FBDE73106BE}" sibTransId="{510196D4-71A6-4293-BE75-DE176FE5842A}"/>
    <dgm:cxn modelId="{8A2F41DD-7471-4D5B-BAF2-BFDF7D1CEEE3}" type="presOf" srcId="{BF68794F-CE8C-4B65-9781-0F962F70BAF8}" destId="{476B3224-C9BB-45D6-A543-3791B1E60E9C}" srcOrd="1" destOrd="0" presId="urn:microsoft.com/office/officeart/2005/8/layout/list1"/>
    <dgm:cxn modelId="{F2A238F0-7AD9-4578-8B63-145D5CFF2A3D}" srcId="{BF68794F-CE8C-4B65-9781-0F962F70BAF8}" destId="{712757D0-4D3A-468C-B4C4-51E0A836BF0A}" srcOrd="0" destOrd="0" parTransId="{EAFBD463-EAF0-4D43-BCBA-0ED3EF5B4573}" sibTransId="{F45EEAEA-5FEA-441B-9447-D34EE9758343}"/>
    <dgm:cxn modelId="{2C56CFB5-129F-4D2C-A2E5-C008816F5192}" type="presParOf" srcId="{2F047876-6753-45F2-B4C8-FF21943EF401}" destId="{BCFCB4F1-FD0C-4B4A-AE82-250069BD4CC5}" srcOrd="0" destOrd="0" presId="urn:microsoft.com/office/officeart/2005/8/layout/list1"/>
    <dgm:cxn modelId="{FFAC820F-F877-4EBF-84BF-FAD983A5A33E}" type="presParOf" srcId="{BCFCB4F1-FD0C-4B4A-AE82-250069BD4CC5}" destId="{A84956E3-3265-481C-A3EC-7F26358CA615}" srcOrd="0" destOrd="0" presId="urn:microsoft.com/office/officeart/2005/8/layout/list1"/>
    <dgm:cxn modelId="{B5321ABE-A99F-49DF-90A6-A71D5044B028}" type="presParOf" srcId="{BCFCB4F1-FD0C-4B4A-AE82-250069BD4CC5}" destId="{476B3224-C9BB-45D6-A543-3791B1E60E9C}" srcOrd="1" destOrd="0" presId="urn:microsoft.com/office/officeart/2005/8/layout/list1"/>
    <dgm:cxn modelId="{9C561972-D4B1-440C-9B4C-E350D43DAE29}" type="presParOf" srcId="{2F047876-6753-45F2-B4C8-FF21943EF401}" destId="{70FCE0C2-F119-4CAF-A5C1-1799C6D852FD}" srcOrd="1" destOrd="0" presId="urn:microsoft.com/office/officeart/2005/8/layout/list1"/>
    <dgm:cxn modelId="{BDAB8DA6-6E93-42B6-B203-5B591DAD29D9}" type="presParOf" srcId="{2F047876-6753-45F2-B4C8-FF21943EF401}" destId="{434D05BC-1BF7-4A74-A697-B392A070654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46058B-1739-4FFC-A9E4-7FA92CADFF5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CA"/>
        </a:p>
      </dgm:t>
    </dgm:pt>
    <dgm:pt modelId="{70FF2F49-169B-4CA5-AF33-01EC064381FC}">
      <dgm:prSet custT="1"/>
      <dgm:spPr/>
      <dgm:t>
        <a:bodyPr/>
        <a:lstStyle/>
        <a:p>
          <a:r>
            <a:rPr lang="en-US" sz="2000" dirty="0"/>
            <a:t>Sources of Information</a:t>
          </a:r>
        </a:p>
      </dgm:t>
    </dgm:pt>
    <dgm:pt modelId="{0DF4EE9B-352B-4F9A-8D25-145429DECC74}" type="parTrans" cxnId="{1DF62F9E-10C6-4245-8380-AEB4E6D23380}">
      <dgm:prSet/>
      <dgm:spPr/>
      <dgm:t>
        <a:bodyPr/>
        <a:lstStyle/>
        <a:p>
          <a:endParaRPr lang="en-CA"/>
        </a:p>
      </dgm:t>
    </dgm:pt>
    <dgm:pt modelId="{A37CC991-3ECD-481B-877A-72429B103FA6}" type="sibTrans" cxnId="{1DF62F9E-10C6-4245-8380-AEB4E6D23380}">
      <dgm:prSet/>
      <dgm:spPr/>
      <dgm:t>
        <a:bodyPr/>
        <a:lstStyle/>
        <a:p>
          <a:endParaRPr lang="en-CA"/>
        </a:p>
      </dgm:t>
    </dgm:pt>
    <dgm:pt modelId="{E5AC3421-00E5-450E-B2F3-9EBB2DC2281F}">
      <dgm:prSet custT="1"/>
      <dgm:spPr/>
      <dgm:t>
        <a:bodyPr/>
        <a:lstStyle/>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solidFill>
                <a:prstClr val="black">
                  <a:hueOff val="0"/>
                  <a:satOff val="0"/>
                  <a:lumOff val="0"/>
                  <a:alphaOff val="0"/>
                </a:prstClr>
              </a:solidFill>
              <a:latin typeface="Avenir Next LT Pro"/>
              <a:ea typeface="+mn-ea"/>
              <a:cs typeface="+mn-cs"/>
            </a:rPr>
            <a:t>Internet World Stats</a:t>
          </a:r>
        </a:p>
      </dgm:t>
    </dgm:pt>
    <dgm:pt modelId="{2A02B91F-2462-415A-A8AD-7C33176C57C1}" type="parTrans" cxnId="{49E8A868-E4C5-46D2-B263-21582A745E5E}">
      <dgm:prSet/>
      <dgm:spPr/>
      <dgm:t>
        <a:bodyPr/>
        <a:lstStyle/>
        <a:p>
          <a:endParaRPr lang="en-US"/>
        </a:p>
      </dgm:t>
    </dgm:pt>
    <dgm:pt modelId="{C94AF991-ED01-45FF-8D1E-14F72FC60B4D}" type="sibTrans" cxnId="{49E8A868-E4C5-46D2-B263-21582A745E5E}">
      <dgm:prSet/>
      <dgm:spPr/>
      <dgm:t>
        <a:bodyPr/>
        <a:lstStyle/>
        <a:p>
          <a:endParaRPr lang="en-US"/>
        </a:p>
      </dgm:t>
    </dgm:pt>
    <dgm:pt modelId="{0C49ABE6-0AE1-4448-B649-B8182210F960}">
      <dgm:prSet custT="1"/>
      <dgm:spPr/>
      <dgm:t>
        <a:bodyPr/>
        <a:lstStyle/>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t>Web index</a:t>
          </a:r>
          <a:endParaRPr lang="en-US" sz="1200" b="0" i="0" kern="1200" dirty="0">
            <a:solidFill>
              <a:prstClr val="black">
                <a:hueOff val="0"/>
                <a:satOff val="0"/>
                <a:lumOff val="0"/>
                <a:alphaOff val="0"/>
              </a:prstClr>
            </a:solidFill>
            <a:latin typeface="Avenir Next LT Pro"/>
            <a:ea typeface="+mn-ea"/>
            <a:cs typeface="+mn-cs"/>
          </a:endParaRPr>
        </a:p>
      </dgm:t>
    </dgm:pt>
    <dgm:pt modelId="{43D0F9E1-F1AE-49FA-ADDE-00988EDA8D59}" type="parTrans" cxnId="{868B8072-7F67-4239-8C92-8EBDFD595A3E}">
      <dgm:prSet/>
      <dgm:spPr/>
      <dgm:t>
        <a:bodyPr/>
        <a:lstStyle/>
        <a:p>
          <a:endParaRPr lang="en-US"/>
        </a:p>
      </dgm:t>
    </dgm:pt>
    <dgm:pt modelId="{DE4A4C99-8B23-44D6-8D0D-25A6BDA37AFC}" type="sibTrans" cxnId="{868B8072-7F67-4239-8C92-8EBDFD595A3E}">
      <dgm:prSet/>
      <dgm:spPr/>
      <dgm:t>
        <a:bodyPr/>
        <a:lstStyle/>
        <a:p>
          <a:endParaRPr lang="en-US"/>
        </a:p>
      </dgm:t>
    </dgm:pt>
    <dgm:pt modelId="{A02E3DC7-C478-4305-8CE4-DCD7B2C4319C}">
      <dgm:prSet custT="1"/>
      <dgm:spPr/>
      <dgm:t>
        <a:bodyPr/>
        <a:lstStyle/>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solidFill>
                <a:prstClr val="black">
                  <a:hueOff val="0"/>
                  <a:satOff val="0"/>
                  <a:lumOff val="0"/>
                  <a:alphaOff val="0"/>
                </a:prstClr>
              </a:solidFill>
              <a:latin typeface="Avenir Next LT Pro"/>
              <a:ea typeface="+mn-ea"/>
              <a:cs typeface="+mn-cs"/>
            </a:rPr>
            <a:t>Compare the market</a:t>
          </a:r>
        </a:p>
      </dgm:t>
    </dgm:pt>
    <dgm:pt modelId="{DA1112C2-5270-49BC-BC32-2158A980CC92}" type="parTrans" cxnId="{99EE92B7-A9F4-4D7C-8CC9-6AAEE7D3EC12}">
      <dgm:prSet/>
      <dgm:spPr/>
      <dgm:t>
        <a:bodyPr/>
        <a:lstStyle/>
        <a:p>
          <a:endParaRPr lang="en-US"/>
        </a:p>
      </dgm:t>
    </dgm:pt>
    <dgm:pt modelId="{45028832-A8C1-457D-95E6-F8E768B438E1}" type="sibTrans" cxnId="{99EE92B7-A9F4-4D7C-8CC9-6AAEE7D3EC12}">
      <dgm:prSet/>
      <dgm:spPr/>
      <dgm:t>
        <a:bodyPr/>
        <a:lstStyle/>
        <a:p>
          <a:endParaRPr lang="en-US"/>
        </a:p>
      </dgm:t>
    </dgm:pt>
    <dgm:pt modelId="{E44ABCC8-D880-40F5-9238-2252B341FA33}">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t>The Web Index is a multi-dimensional measure of the World Wide Web's contribution to development and human rights globally. It covers 86 countries as of 2014, the latest year for which the index has been compiled. It incorporates indicators that assess the areas of universal access, freedom and openness, relevant content, and empowerment, which indicate economic, social, and political impacts of the Web.</a:t>
          </a:r>
          <a:endParaRPr lang="en-US" sz="1200" b="0" i="0" kern="1200" dirty="0">
            <a:solidFill>
              <a:prstClr val="black">
                <a:hueOff val="0"/>
                <a:satOff val="0"/>
                <a:lumOff val="0"/>
                <a:alphaOff val="0"/>
              </a:prstClr>
            </a:solidFill>
            <a:latin typeface="Avenir Next LT Pro"/>
            <a:ea typeface="+mn-ea"/>
            <a:cs typeface="+mn-cs"/>
          </a:endParaRPr>
        </a:p>
      </dgm:t>
    </dgm:pt>
    <dgm:pt modelId="{5B0A88D8-BFD3-46CE-948F-C8438C0B5AE5}" type="parTrans" cxnId="{6E8CB087-AD0E-4BAE-A76D-271F66A38A8D}">
      <dgm:prSet/>
      <dgm:spPr/>
    </dgm:pt>
    <dgm:pt modelId="{67FC4A06-6012-4FA3-80AB-18A327811318}" type="sibTrans" cxnId="{6E8CB087-AD0E-4BAE-A76D-271F66A38A8D}">
      <dgm:prSet/>
      <dgm:spPr/>
    </dgm:pt>
    <dgm:pt modelId="{2A87F31A-4FA3-4BCB-B6AC-BCF949B35AB0}">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t>(</a:t>
          </a:r>
          <a:r>
            <a:rPr lang="en-US" sz="1200" b="0" i="0" kern="1200" dirty="0">
              <a:solidFill>
                <a:prstClr val="black">
                  <a:hueOff val="0"/>
                  <a:satOff val="0"/>
                  <a:lumOff val="0"/>
                  <a:alphaOff val="0"/>
                </a:prstClr>
              </a:solidFill>
              <a:latin typeface="Avenir Next LT Pro"/>
              <a:ea typeface="+mn-ea"/>
              <a:cs typeface="+mn-cs"/>
              <a:hlinkClick xmlns:r="http://schemas.openxmlformats.org/officeDocument/2006/relationships" r:id="rId1"/>
            </a:rPr>
            <a:t>https://www.comparethemarket.com/broadband/content/global-broadband-index</a:t>
          </a:r>
          <a:r>
            <a:rPr lang="en-US" sz="1200" b="0" i="0" kern="1200" dirty="0">
              <a:solidFill>
                <a:prstClr val="black">
                  <a:hueOff val="0"/>
                  <a:satOff val="0"/>
                  <a:lumOff val="0"/>
                  <a:alphaOff val="0"/>
                </a:prstClr>
              </a:solidFill>
              <a:latin typeface="Avenir Next LT Pro"/>
              <a:ea typeface="+mn-ea"/>
              <a:cs typeface="+mn-cs"/>
            </a:rPr>
            <a:t>)</a:t>
          </a:r>
        </a:p>
      </dgm:t>
    </dgm:pt>
    <dgm:pt modelId="{C3291527-637D-4129-9DAE-27892902F848}" type="parTrans" cxnId="{46389CF0-3243-4753-B49B-7EA5223C270C}">
      <dgm:prSet/>
      <dgm:spPr/>
    </dgm:pt>
    <dgm:pt modelId="{A4E48093-A1A2-4734-AAC2-E7BA4418273E}" type="sibTrans" cxnId="{46389CF0-3243-4753-B49B-7EA5223C270C}">
      <dgm:prSet/>
      <dgm:spPr/>
    </dgm:pt>
    <dgm:pt modelId="{7FF5FC3A-2200-4E58-B3E9-E6E26FB11187}">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t>(</a:t>
          </a:r>
          <a:r>
            <a:rPr lang="en-US" sz="1200" b="0" i="0" kern="1200" dirty="0">
              <a:hlinkClick xmlns:r="http://schemas.openxmlformats.org/officeDocument/2006/relationships" r:id="rId2"/>
            </a:rPr>
            <a:t>https://thewebindex.org</a:t>
          </a:r>
          <a:r>
            <a:rPr lang="en-US" sz="1200" b="0" i="0" kern="1200" dirty="0"/>
            <a:t>)</a:t>
          </a:r>
          <a:endParaRPr lang="en-US" sz="1200" b="0" i="0" kern="1200" dirty="0">
            <a:solidFill>
              <a:prstClr val="black">
                <a:hueOff val="0"/>
                <a:satOff val="0"/>
                <a:lumOff val="0"/>
                <a:alphaOff val="0"/>
              </a:prstClr>
            </a:solidFill>
            <a:latin typeface="Avenir Next LT Pro"/>
            <a:ea typeface="+mn-ea"/>
            <a:cs typeface="+mn-cs"/>
          </a:endParaRPr>
        </a:p>
      </dgm:t>
    </dgm:pt>
    <dgm:pt modelId="{64F73592-1107-40C3-B98C-47332F990B2F}" type="parTrans" cxnId="{91FA303D-BBF8-4CA9-A9CE-1793F7513C30}">
      <dgm:prSet/>
      <dgm:spPr/>
    </dgm:pt>
    <dgm:pt modelId="{D8DD3CAE-B9F8-4B19-A4D3-AC9B081950EE}" type="sibTrans" cxnId="{91FA303D-BBF8-4CA9-A9CE-1793F7513C30}">
      <dgm:prSet/>
      <dgm:spPr/>
    </dgm:pt>
    <dgm:pt modelId="{A7798943-2B89-47E7-870C-3FF4E252854D}">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endParaRPr lang="en-US" sz="1200" b="0" i="0" kern="1200" dirty="0">
            <a:solidFill>
              <a:prstClr val="black">
                <a:hueOff val="0"/>
                <a:satOff val="0"/>
                <a:lumOff val="0"/>
                <a:alphaOff val="0"/>
              </a:prstClr>
            </a:solidFill>
            <a:latin typeface="Avenir Next LT Pro"/>
            <a:ea typeface="+mn-ea"/>
            <a:cs typeface="+mn-cs"/>
          </a:endParaRPr>
        </a:p>
      </dgm:t>
    </dgm:pt>
    <dgm:pt modelId="{9515A0D3-497A-4587-A426-23EE649053A6}" type="parTrans" cxnId="{E05F7ED4-8C80-4797-9ACE-E13A6E779B9B}">
      <dgm:prSet/>
      <dgm:spPr/>
    </dgm:pt>
    <dgm:pt modelId="{8E910723-8C73-42CE-BA3E-6E25B0E2F91D}" type="sibTrans" cxnId="{E05F7ED4-8C80-4797-9ACE-E13A6E779B9B}">
      <dgm:prSet/>
      <dgm:spPr/>
    </dgm:pt>
    <dgm:pt modelId="{03A7D3C0-039C-43E7-B561-CF05E23E8BE9}">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This website provides information on cost and speed of internet by countries.</a:t>
          </a:r>
        </a:p>
      </dgm:t>
    </dgm:pt>
    <dgm:pt modelId="{97D9DE00-1888-42BB-9089-47F363EE3A02}" type="parTrans" cxnId="{E54481C9-EDED-4FCB-B7EF-AF2747D4C039}">
      <dgm:prSet/>
      <dgm:spPr/>
    </dgm:pt>
    <dgm:pt modelId="{04A3F449-0A8C-4546-A302-EF72960E4454}" type="sibTrans" cxnId="{E54481C9-EDED-4FCB-B7EF-AF2747D4C039}">
      <dgm:prSet/>
      <dgm:spPr/>
    </dgm:pt>
    <dgm:pt modelId="{F591375F-5DD3-44BB-B081-14A6BA205CF4}">
      <dgm:prSet custT="1"/>
      <dgm:spPr/>
      <dgm:t>
        <a:bodyPr/>
        <a:lstStyle/>
        <a:p>
          <a:pPr marL="171450" lvl="1" indent="-171450" algn="l" defTabSz="711200">
            <a:lnSpc>
              <a:spcPct val="90000"/>
            </a:lnSpc>
            <a:spcBef>
              <a:spcPct val="0"/>
            </a:spcBef>
            <a:spcAft>
              <a:spcPct val="15000"/>
            </a:spcAft>
            <a:buFont typeface="Courier New" panose="02070309020205020404" pitchFamily="49" charset="0"/>
            <a:buChar char="o"/>
          </a:pPr>
          <a:endParaRPr lang="en-US" sz="1050" b="0" i="0" kern="1200" dirty="0">
            <a:solidFill>
              <a:prstClr val="black">
                <a:hueOff val="0"/>
                <a:satOff val="0"/>
                <a:lumOff val="0"/>
                <a:alphaOff val="0"/>
              </a:prstClr>
            </a:solidFill>
            <a:latin typeface="Avenir Next LT Pro"/>
            <a:ea typeface="+mn-ea"/>
            <a:cs typeface="+mn-cs"/>
          </a:endParaRPr>
        </a:p>
      </dgm:t>
    </dgm:pt>
    <dgm:pt modelId="{F2C02DCC-4C43-41F3-916B-3E57E4A79A95}" type="parTrans" cxnId="{4DDCA47A-AAF9-4535-A502-97AFDAC96C08}">
      <dgm:prSet/>
      <dgm:spPr/>
      <dgm:t>
        <a:bodyPr/>
        <a:lstStyle/>
        <a:p>
          <a:endParaRPr lang="en-US"/>
        </a:p>
      </dgm:t>
    </dgm:pt>
    <dgm:pt modelId="{5416BBAA-56F8-4AB4-9C98-13EF9920A927}" type="sibTrans" cxnId="{4DDCA47A-AAF9-4535-A502-97AFDAC96C08}">
      <dgm:prSet/>
      <dgm:spPr/>
      <dgm:t>
        <a:bodyPr/>
        <a:lstStyle/>
        <a:p>
          <a:endParaRPr lang="en-US"/>
        </a:p>
      </dgm:t>
    </dgm:pt>
    <dgm:pt modelId="{3477C40C-514C-41EC-966C-32F07242925A}">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a:t>
          </a:r>
          <a:r>
            <a:rPr lang="en-US" sz="1200" b="0" i="0" kern="1200" dirty="0">
              <a:solidFill>
                <a:prstClr val="black">
                  <a:hueOff val="0"/>
                  <a:satOff val="0"/>
                  <a:lumOff val="0"/>
                  <a:alphaOff val="0"/>
                </a:prstClr>
              </a:solidFill>
              <a:latin typeface="Avenir Next LT Pro"/>
              <a:ea typeface="+mn-ea"/>
              <a:cs typeface="+mn-cs"/>
              <a:hlinkClick xmlns:r="http://schemas.openxmlformats.org/officeDocument/2006/relationships" r:id="rId3"/>
            </a:rPr>
            <a:t>https://www.internetworldstats.com/stats1.html</a:t>
          </a:r>
          <a:r>
            <a:rPr lang="en-US" sz="1200" b="0" i="0" kern="1200" dirty="0">
              <a:solidFill>
                <a:prstClr val="black">
                  <a:hueOff val="0"/>
                  <a:satOff val="0"/>
                  <a:lumOff val="0"/>
                  <a:alphaOff val="0"/>
                </a:prstClr>
              </a:solidFill>
              <a:latin typeface="Avenir Next LT Pro"/>
              <a:ea typeface="+mn-ea"/>
              <a:cs typeface="+mn-cs"/>
            </a:rPr>
            <a:t>)</a:t>
          </a:r>
        </a:p>
      </dgm:t>
    </dgm:pt>
    <dgm:pt modelId="{534754BB-B257-4456-AE10-3D08C3C73675}" type="parTrans" cxnId="{10FEC5E2-5FED-47AB-AAE5-B1B346405A06}">
      <dgm:prSet/>
      <dgm:spPr/>
    </dgm:pt>
    <dgm:pt modelId="{8C61F229-A37A-4FBB-A4BC-25BEC7AA4A76}" type="sibTrans" cxnId="{10FEC5E2-5FED-47AB-AAE5-B1B346405A06}">
      <dgm:prSet/>
      <dgm:spPr/>
    </dgm:pt>
    <dgm:pt modelId="{D7EC2950-B212-4CC5-BD77-8D14499EF45D}">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This website provides information on internet users by country and region across the globe.</a:t>
          </a:r>
        </a:p>
      </dgm:t>
    </dgm:pt>
    <dgm:pt modelId="{AF32D1FA-8F86-4A58-A3CA-C44A1E3733F0}" type="parTrans" cxnId="{9AF20C33-1A97-4BE5-914D-7F1EB71E769A}">
      <dgm:prSet/>
      <dgm:spPr/>
    </dgm:pt>
    <dgm:pt modelId="{87A7CDF4-9877-42AD-81EF-C478F3205200}" type="sibTrans" cxnId="{9AF20C33-1A97-4BE5-914D-7F1EB71E769A}">
      <dgm:prSet/>
      <dgm:spPr/>
    </dgm:pt>
    <dgm:pt modelId="{A5E18069-3AD5-4361-8516-076C1765FD3F}">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a:t>
          </a:r>
          <a:r>
            <a:rPr lang="en-US" sz="1200" b="0" i="0" kern="1200" dirty="0">
              <a:solidFill>
                <a:prstClr val="black">
                  <a:hueOff val="0"/>
                  <a:satOff val="0"/>
                  <a:lumOff val="0"/>
                  <a:alphaOff val="0"/>
                </a:prstClr>
              </a:solidFill>
              <a:latin typeface="Avenir Next LT Pro"/>
              <a:ea typeface="+mn-ea"/>
              <a:cs typeface="+mn-cs"/>
              <a:hlinkClick xmlns:r="http://schemas.openxmlformats.org/officeDocument/2006/relationships" r:id="rId4"/>
            </a:rPr>
            <a:t>https://datahelpdesk.worldbank.org/knowledgebase/topics/125589-developer-information</a:t>
          </a:r>
          <a:r>
            <a:rPr lang="en-US" sz="1200" b="0" i="0" kern="1200" dirty="0">
              <a:solidFill>
                <a:prstClr val="black">
                  <a:hueOff val="0"/>
                  <a:satOff val="0"/>
                  <a:lumOff val="0"/>
                  <a:alphaOff val="0"/>
                </a:prstClr>
              </a:solidFill>
              <a:latin typeface="Avenir Next LT Pro"/>
              <a:ea typeface="+mn-ea"/>
              <a:cs typeface="+mn-cs"/>
            </a:rPr>
            <a:t>)</a:t>
          </a:r>
        </a:p>
      </dgm:t>
    </dgm:pt>
    <dgm:pt modelId="{7D236E72-414F-4108-8C8C-C895F1FF0CB1}" type="parTrans" cxnId="{92C3E2C4-37DE-46F6-85C3-24215AABFDE2}">
      <dgm:prSet/>
      <dgm:spPr/>
      <dgm:t>
        <a:bodyPr/>
        <a:lstStyle/>
        <a:p>
          <a:endParaRPr lang="en-US"/>
        </a:p>
      </dgm:t>
    </dgm:pt>
    <dgm:pt modelId="{56330233-FE61-4BDD-A879-85CEC9AD45BD}" type="sibTrans" cxnId="{92C3E2C4-37DE-46F6-85C3-24215AABFDE2}">
      <dgm:prSet/>
      <dgm:spPr/>
      <dgm:t>
        <a:bodyPr/>
        <a:lstStyle/>
        <a:p>
          <a:endParaRPr lang="en-US"/>
        </a:p>
      </dgm:t>
    </dgm:pt>
    <dgm:pt modelId="{3AE7159D-B0BD-49AE-BA37-A80589E81C0E}">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 </a:t>
          </a:r>
        </a:p>
      </dgm:t>
    </dgm:pt>
    <dgm:pt modelId="{ACCFB086-B4D3-4635-94D8-CE70416F822F}" type="parTrans" cxnId="{9217AAC0-1298-4E11-9495-8C684A75E98A}">
      <dgm:prSet/>
      <dgm:spPr/>
    </dgm:pt>
    <dgm:pt modelId="{EF0BEAC3-A55A-466D-92F8-52D6F1805439}" type="sibTrans" cxnId="{9217AAC0-1298-4E11-9495-8C684A75E98A}">
      <dgm:prSet/>
      <dgm:spPr/>
    </dgm:pt>
    <dgm:pt modelId="{3E9C9A79-6683-40E8-86A2-B175805D1F36}">
      <dgm:prSet custT="1"/>
      <dgm:spPr/>
      <dgm:t>
        <a:bodyPr/>
        <a:lstStyle/>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solidFill>
                <a:prstClr val="black">
                  <a:hueOff val="0"/>
                  <a:satOff val="0"/>
                  <a:lumOff val="0"/>
                  <a:alphaOff val="0"/>
                </a:prstClr>
              </a:solidFill>
              <a:latin typeface="Avenir Next LT Pro"/>
              <a:ea typeface="+mn-ea"/>
              <a:cs typeface="+mn-cs"/>
            </a:rPr>
            <a:t>World bank API</a:t>
          </a:r>
        </a:p>
      </dgm:t>
    </dgm:pt>
    <dgm:pt modelId="{E09726E1-C982-4364-950B-C9B815967715}" type="parTrans" cxnId="{5CFF1185-B478-4E9A-896E-15FE0E5886EB}">
      <dgm:prSet/>
      <dgm:spPr/>
    </dgm:pt>
    <dgm:pt modelId="{2653A871-C178-4DD9-96E8-5F619E3BA3E8}" type="sibTrans" cxnId="{5CFF1185-B478-4E9A-896E-15FE0E5886EB}">
      <dgm:prSet/>
      <dgm:spPr/>
    </dgm:pt>
    <dgm:pt modelId="{729151BA-44F1-4FA2-8982-82C54A2DBFEC}">
      <dgm:prSet custT="1"/>
      <dgm:spPr/>
      <dgm:t>
        <a:bodyPr/>
        <a:lstStyle/>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This website provides information on latitude and longitude by country to support visualizations .</a:t>
          </a:r>
        </a:p>
      </dgm:t>
    </dgm:pt>
    <dgm:pt modelId="{3CB110FF-6C48-4321-B054-0824B9471320}" type="parTrans" cxnId="{FFA043C4-3FBA-451E-807A-A0E536182D98}">
      <dgm:prSet/>
      <dgm:spPr/>
    </dgm:pt>
    <dgm:pt modelId="{FE1E3C8B-FF0E-4D7F-970C-3D9F93F22812}" type="sibTrans" cxnId="{FFA043C4-3FBA-451E-807A-A0E536182D98}">
      <dgm:prSet/>
      <dgm:spPr/>
    </dgm:pt>
    <dgm:pt modelId="{2F047876-6753-45F2-B4C8-FF21943EF401}" type="pres">
      <dgm:prSet presAssocID="{F346058B-1739-4FFC-A9E4-7FA92CADFF5D}" presName="linear" presStyleCnt="0">
        <dgm:presLayoutVars>
          <dgm:dir/>
          <dgm:animLvl val="lvl"/>
          <dgm:resizeHandles val="exact"/>
        </dgm:presLayoutVars>
      </dgm:prSet>
      <dgm:spPr/>
    </dgm:pt>
    <dgm:pt modelId="{C37CB0AE-D37B-46EC-A27C-C45A7A3607E0}" type="pres">
      <dgm:prSet presAssocID="{70FF2F49-169B-4CA5-AF33-01EC064381FC}" presName="parentLin" presStyleCnt="0"/>
      <dgm:spPr/>
    </dgm:pt>
    <dgm:pt modelId="{4A66DD4C-C734-43ED-93ED-5A3E6F957452}" type="pres">
      <dgm:prSet presAssocID="{70FF2F49-169B-4CA5-AF33-01EC064381FC}" presName="parentLeftMargin" presStyleLbl="node1" presStyleIdx="0" presStyleCnt="1"/>
      <dgm:spPr/>
    </dgm:pt>
    <dgm:pt modelId="{0ADA4083-5148-4249-AE0F-B34FCCBE0999}" type="pres">
      <dgm:prSet presAssocID="{70FF2F49-169B-4CA5-AF33-01EC064381FC}" presName="parentText" presStyleLbl="node1" presStyleIdx="0" presStyleCnt="1" custScaleX="116171" custLinFactNeighborX="-30168">
        <dgm:presLayoutVars>
          <dgm:chMax val="0"/>
          <dgm:bulletEnabled val="1"/>
        </dgm:presLayoutVars>
      </dgm:prSet>
      <dgm:spPr/>
    </dgm:pt>
    <dgm:pt modelId="{B50B31FB-4220-43E6-BC6F-2BFB88078F4A}" type="pres">
      <dgm:prSet presAssocID="{70FF2F49-169B-4CA5-AF33-01EC064381FC}" presName="negativeSpace" presStyleCnt="0"/>
      <dgm:spPr/>
    </dgm:pt>
    <dgm:pt modelId="{2F81915F-14F6-466D-A6CF-5F1ACF3C1657}" type="pres">
      <dgm:prSet presAssocID="{70FF2F49-169B-4CA5-AF33-01EC064381FC}" presName="childText" presStyleLbl="conFgAcc1" presStyleIdx="0" presStyleCnt="1">
        <dgm:presLayoutVars>
          <dgm:bulletEnabled val="1"/>
        </dgm:presLayoutVars>
      </dgm:prSet>
      <dgm:spPr/>
    </dgm:pt>
  </dgm:ptLst>
  <dgm:cxnLst>
    <dgm:cxn modelId="{F9CB6809-769E-41A5-A271-B08FCEF38CD5}" type="presOf" srcId="{E5AC3421-00E5-450E-B2F3-9EBB2DC2281F}" destId="{2F81915F-14F6-466D-A6CF-5F1ACF3C1657}" srcOrd="0" destOrd="0" presId="urn:microsoft.com/office/officeart/2005/8/layout/list1"/>
    <dgm:cxn modelId="{E2C2200B-6846-4CF5-8722-3CD10AE4087A}" type="presOf" srcId="{0C49ABE6-0AE1-4448-B649-B8182210F960}" destId="{2F81915F-14F6-466D-A6CF-5F1ACF3C1657}" srcOrd="0" destOrd="8" presId="urn:microsoft.com/office/officeart/2005/8/layout/list1"/>
    <dgm:cxn modelId="{A1518415-12FF-4E69-A198-5389F2DA1B93}" type="presOf" srcId="{3E9C9A79-6683-40E8-86A2-B175805D1F36}" destId="{2F81915F-14F6-466D-A6CF-5F1ACF3C1657}" srcOrd="0" destOrd="12" presId="urn:microsoft.com/office/officeart/2005/8/layout/list1"/>
    <dgm:cxn modelId="{97C18316-42FC-4B61-BF27-F30606F2CC31}" type="presOf" srcId="{03A7D3C0-039C-43E7-B561-CF05E23E8BE9}" destId="{2F81915F-14F6-466D-A6CF-5F1ACF3C1657}" srcOrd="0" destOrd="6" presId="urn:microsoft.com/office/officeart/2005/8/layout/list1"/>
    <dgm:cxn modelId="{7D7D791C-FD0F-4B6F-9612-485234A165F7}" type="presOf" srcId="{70FF2F49-169B-4CA5-AF33-01EC064381FC}" destId="{4A66DD4C-C734-43ED-93ED-5A3E6F957452}" srcOrd="0" destOrd="0" presId="urn:microsoft.com/office/officeart/2005/8/layout/list1"/>
    <dgm:cxn modelId="{0439A532-CF88-44EF-85D7-106282B4AFB9}" type="presOf" srcId="{A02E3DC7-C478-4305-8CE4-DCD7B2C4319C}" destId="{2F81915F-14F6-466D-A6CF-5F1ACF3C1657}" srcOrd="0" destOrd="4" presId="urn:microsoft.com/office/officeart/2005/8/layout/list1"/>
    <dgm:cxn modelId="{9AF20C33-1A97-4BE5-914D-7F1EB71E769A}" srcId="{70FF2F49-169B-4CA5-AF33-01EC064381FC}" destId="{D7EC2950-B212-4CC5-BD77-8D14499EF45D}" srcOrd="2" destOrd="0" parTransId="{AF32D1FA-8F86-4A58-A3CA-C44A1E3733F0}" sibTransId="{87A7CDF4-9877-42AD-81EF-C478F3205200}"/>
    <dgm:cxn modelId="{91FA303D-BBF8-4CA9-A9CE-1793F7513C30}" srcId="{70FF2F49-169B-4CA5-AF33-01EC064381FC}" destId="{7FF5FC3A-2200-4E58-B3E9-E6E26FB11187}" srcOrd="9" destOrd="0" parTransId="{64F73592-1107-40C3-B98C-47332F990B2F}" sibTransId="{D8DD3CAE-B9F8-4B19-A4D3-AC9B081950EE}"/>
    <dgm:cxn modelId="{9B0C8D3D-D90C-4BE2-8071-7D9FA292272A}" type="presOf" srcId="{2A87F31A-4FA3-4BCB-B6AC-BCF949B35AB0}" destId="{2F81915F-14F6-466D-A6CF-5F1ACF3C1657}" srcOrd="0" destOrd="5" presId="urn:microsoft.com/office/officeart/2005/8/layout/list1"/>
    <dgm:cxn modelId="{219B1D3E-0D48-410D-8C0A-4432FF54F557}" type="presOf" srcId="{F346058B-1739-4FFC-A9E4-7FA92CADFF5D}" destId="{2F047876-6753-45F2-B4C8-FF21943EF401}" srcOrd="0" destOrd="0" presId="urn:microsoft.com/office/officeart/2005/8/layout/list1"/>
    <dgm:cxn modelId="{9E78EC42-4193-420B-931A-854F697DB453}" type="presOf" srcId="{3477C40C-514C-41EC-966C-32F07242925A}" destId="{2F81915F-14F6-466D-A6CF-5F1ACF3C1657}" srcOrd="0" destOrd="1" presId="urn:microsoft.com/office/officeart/2005/8/layout/list1"/>
    <dgm:cxn modelId="{45E05467-BBD6-46D5-B9CB-1E26A4EC3146}" type="presOf" srcId="{70FF2F49-169B-4CA5-AF33-01EC064381FC}" destId="{0ADA4083-5148-4249-AE0F-B34FCCBE0999}" srcOrd="1" destOrd="0" presId="urn:microsoft.com/office/officeart/2005/8/layout/list1"/>
    <dgm:cxn modelId="{49E8A868-E4C5-46D2-B263-21582A745E5E}" srcId="{70FF2F49-169B-4CA5-AF33-01EC064381FC}" destId="{E5AC3421-00E5-450E-B2F3-9EBB2DC2281F}" srcOrd="0" destOrd="0" parTransId="{2A02B91F-2462-415A-A8AD-7C33176C57C1}" sibTransId="{C94AF991-ED01-45FF-8D1E-14F72FC60B4D}"/>
    <dgm:cxn modelId="{FCF99C4F-D953-462F-99B6-0884D246E3A7}" type="presOf" srcId="{7FF5FC3A-2200-4E58-B3E9-E6E26FB11187}" destId="{2F81915F-14F6-466D-A6CF-5F1ACF3C1657}" srcOrd="0" destOrd="9" presId="urn:microsoft.com/office/officeart/2005/8/layout/list1"/>
    <dgm:cxn modelId="{53EBF851-5DDC-401B-ABCB-663B7BB0BFE0}" type="presOf" srcId="{F591375F-5DD3-44BB-B081-14A6BA205CF4}" destId="{2F81915F-14F6-466D-A6CF-5F1ACF3C1657}" srcOrd="0" destOrd="3" presId="urn:microsoft.com/office/officeart/2005/8/layout/list1"/>
    <dgm:cxn modelId="{868B8072-7F67-4239-8C92-8EBDFD595A3E}" srcId="{70FF2F49-169B-4CA5-AF33-01EC064381FC}" destId="{0C49ABE6-0AE1-4448-B649-B8182210F960}" srcOrd="8" destOrd="0" parTransId="{43D0F9E1-F1AE-49FA-ADDE-00988EDA8D59}" sibTransId="{DE4A4C99-8B23-44D6-8D0D-25A6BDA37AFC}"/>
    <dgm:cxn modelId="{4DDCA47A-AAF9-4535-A502-97AFDAC96C08}" srcId="{70FF2F49-169B-4CA5-AF33-01EC064381FC}" destId="{F591375F-5DD3-44BB-B081-14A6BA205CF4}" srcOrd="3" destOrd="0" parTransId="{F2C02DCC-4C43-41F3-916B-3E57E4A79A95}" sibTransId="{5416BBAA-56F8-4AB4-9C98-13EF9920A927}"/>
    <dgm:cxn modelId="{5CFF1185-B478-4E9A-896E-15FE0E5886EB}" srcId="{70FF2F49-169B-4CA5-AF33-01EC064381FC}" destId="{3E9C9A79-6683-40E8-86A2-B175805D1F36}" srcOrd="12" destOrd="0" parTransId="{E09726E1-C982-4364-950B-C9B815967715}" sibTransId="{2653A871-C178-4DD9-96E8-5F619E3BA3E8}"/>
    <dgm:cxn modelId="{6E8CB087-AD0E-4BAE-A76D-271F66A38A8D}" srcId="{70FF2F49-169B-4CA5-AF33-01EC064381FC}" destId="{E44ABCC8-D880-40F5-9238-2252B341FA33}" srcOrd="10" destOrd="0" parTransId="{5B0A88D8-BFD3-46CE-948F-C8438C0B5AE5}" sibTransId="{67FC4A06-6012-4FA3-80AB-18A327811318}"/>
    <dgm:cxn modelId="{61BB7B88-AE74-4614-BDBC-BB911F9543BE}" type="presOf" srcId="{A5E18069-3AD5-4361-8516-076C1765FD3F}" destId="{2F81915F-14F6-466D-A6CF-5F1ACF3C1657}" srcOrd="0" destOrd="13" presId="urn:microsoft.com/office/officeart/2005/8/layout/list1"/>
    <dgm:cxn modelId="{D894D08B-3F8D-495A-AE74-3A4A352B4C91}" type="presOf" srcId="{A7798943-2B89-47E7-870C-3FF4E252854D}" destId="{2F81915F-14F6-466D-A6CF-5F1ACF3C1657}" srcOrd="0" destOrd="7" presId="urn:microsoft.com/office/officeart/2005/8/layout/list1"/>
    <dgm:cxn modelId="{1DF62F9E-10C6-4245-8380-AEB4E6D23380}" srcId="{F346058B-1739-4FFC-A9E4-7FA92CADFF5D}" destId="{70FF2F49-169B-4CA5-AF33-01EC064381FC}" srcOrd="0" destOrd="0" parTransId="{0DF4EE9B-352B-4F9A-8D25-145429DECC74}" sibTransId="{A37CC991-3ECD-481B-877A-72429B103FA6}"/>
    <dgm:cxn modelId="{99EE92B7-A9F4-4D7C-8CC9-6AAEE7D3EC12}" srcId="{70FF2F49-169B-4CA5-AF33-01EC064381FC}" destId="{A02E3DC7-C478-4305-8CE4-DCD7B2C4319C}" srcOrd="4" destOrd="0" parTransId="{DA1112C2-5270-49BC-BC32-2158A980CC92}" sibTransId="{45028832-A8C1-457D-95E6-F8E768B438E1}"/>
    <dgm:cxn modelId="{05D324C0-14D3-405C-91C0-76B6F710BA8B}" type="presOf" srcId="{E44ABCC8-D880-40F5-9238-2252B341FA33}" destId="{2F81915F-14F6-466D-A6CF-5F1ACF3C1657}" srcOrd="0" destOrd="10" presId="urn:microsoft.com/office/officeart/2005/8/layout/list1"/>
    <dgm:cxn modelId="{9217AAC0-1298-4E11-9495-8C684A75E98A}" srcId="{70FF2F49-169B-4CA5-AF33-01EC064381FC}" destId="{3AE7159D-B0BD-49AE-BA37-A80589E81C0E}" srcOrd="11" destOrd="0" parTransId="{ACCFB086-B4D3-4635-94D8-CE70416F822F}" sibTransId="{EF0BEAC3-A55A-466D-92F8-52D6F1805439}"/>
    <dgm:cxn modelId="{FFA043C4-3FBA-451E-807A-A0E536182D98}" srcId="{70FF2F49-169B-4CA5-AF33-01EC064381FC}" destId="{729151BA-44F1-4FA2-8982-82C54A2DBFEC}" srcOrd="14" destOrd="0" parTransId="{3CB110FF-6C48-4321-B054-0824B9471320}" sibTransId="{FE1E3C8B-FF0E-4D7F-970C-3D9F93F22812}"/>
    <dgm:cxn modelId="{92C3E2C4-37DE-46F6-85C3-24215AABFDE2}" srcId="{70FF2F49-169B-4CA5-AF33-01EC064381FC}" destId="{A5E18069-3AD5-4361-8516-076C1765FD3F}" srcOrd="13" destOrd="0" parTransId="{7D236E72-414F-4108-8C8C-C895F1FF0CB1}" sibTransId="{56330233-FE61-4BDD-A879-85CEC9AD45BD}"/>
    <dgm:cxn modelId="{E54481C9-EDED-4FCB-B7EF-AF2747D4C039}" srcId="{70FF2F49-169B-4CA5-AF33-01EC064381FC}" destId="{03A7D3C0-039C-43E7-B561-CF05E23E8BE9}" srcOrd="6" destOrd="0" parTransId="{97D9DE00-1888-42BB-9089-47F363EE3A02}" sibTransId="{04A3F449-0A8C-4546-A302-EF72960E4454}"/>
    <dgm:cxn modelId="{E05F7ED4-8C80-4797-9ACE-E13A6E779B9B}" srcId="{70FF2F49-169B-4CA5-AF33-01EC064381FC}" destId="{A7798943-2B89-47E7-870C-3FF4E252854D}" srcOrd="7" destOrd="0" parTransId="{9515A0D3-497A-4587-A426-23EE649053A6}" sibTransId="{8E910723-8C73-42CE-BA3E-6E25B0E2F91D}"/>
    <dgm:cxn modelId="{6A7826D9-7020-4E12-86B5-E56681D0514A}" type="presOf" srcId="{3AE7159D-B0BD-49AE-BA37-A80589E81C0E}" destId="{2F81915F-14F6-466D-A6CF-5F1ACF3C1657}" srcOrd="0" destOrd="11" presId="urn:microsoft.com/office/officeart/2005/8/layout/list1"/>
    <dgm:cxn modelId="{10FEC5E2-5FED-47AB-AAE5-B1B346405A06}" srcId="{70FF2F49-169B-4CA5-AF33-01EC064381FC}" destId="{3477C40C-514C-41EC-966C-32F07242925A}" srcOrd="1" destOrd="0" parTransId="{534754BB-B257-4456-AE10-3D08C3C73675}" sibTransId="{8C61F229-A37A-4FBB-A4BC-25BEC7AA4A76}"/>
    <dgm:cxn modelId="{5F22C9E7-E138-4BB3-9CEC-F3CD94FDC93D}" type="presOf" srcId="{D7EC2950-B212-4CC5-BD77-8D14499EF45D}" destId="{2F81915F-14F6-466D-A6CF-5F1ACF3C1657}" srcOrd="0" destOrd="2" presId="urn:microsoft.com/office/officeart/2005/8/layout/list1"/>
    <dgm:cxn modelId="{46389CF0-3243-4753-B49B-7EA5223C270C}" srcId="{70FF2F49-169B-4CA5-AF33-01EC064381FC}" destId="{2A87F31A-4FA3-4BCB-B6AC-BCF949B35AB0}" srcOrd="5" destOrd="0" parTransId="{C3291527-637D-4129-9DAE-27892902F848}" sibTransId="{A4E48093-A1A2-4734-AAC2-E7BA4418273E}"/>
    <dgm:cxn modelId="{E14527F2-34DE-47F3-9AAF-133BE4492D6F}" type="presOf" srcId="{729151BA-44F1-4FA2-8982-82C54A2DBFEC}" destId="{2F81915F-14F6-466D-A6CF-5F1ACF3C1657}" srcOrd="0" destOrd="14" presId="urn:microsoft.com/office/officeart/2005/8/layout/list1"/>
    <dgm:cxn modelId="{9041130A-D400-4E5D-BB22-A23B3EC9304C}" type="presParOf" srcId="{2F047876-6753-45F2-B4C8-FF21943EF401}" destId="{C37CB0AE-D37B-46EC-A27C-C45A7A3607E0}" srcOrd="0" destOrd="0" presId="urn:microsoft.com/office/officeart/2005/8/layout/list1"/>
    <dgm:cxn modelId="{66FA1A08-6622-4CD0-9B6A-282BA84C474A}" type="presParOf" srcId="{C37CB0AE-D37B-46EC-A27C-C45A7A3607E0}" destId="{4A66DD4C-C734-43ED-93ED-5A3E6F957452}" srcOrd="0" destOrd="0" presId="urn:microsoft.com/office/officeart/2005/8/layout/list1"/>
    <dgm:cxn modelId="{5976774F-098E-4D15-AC68-C8AAE9AF1BE5}" type="presParOf" srcId="{C37CB0AE-D37B-46EC-A27C-C45A7A3607E0}" destId="{0ADA4083-5148-4249-AE0F-B34FCCBE0999}" srcOrd="1" destOrd="0" presId="urn:microsoft.com/office/officeart/2005/8/layout/list1"/>
    <dgm:cxn modelId="{40E5306F-3B93-4154-8269-A9E40357CF08}" type="presParOf" srcId="{2F047876-6753-45F2-B4C8-FF21943EF401}" destId="{B50B31FB-4220-43E6-BC6F-2BFB88078F4A}" srcOrd="1" destOrd="0" presId="urn:microsoft.com/office/officeart/2005/8/layout/list1"/>
    <dgm:cxn modelId="{67625521-996F-4CF2-A21F-A14E3A830E6A}" type="presParOf" srcId="{2F047876-6753-45F2-B4C8-FF21943EF401}" destId="{2F81915F-14F6-466D-A6CF-5F1ACF3C1657}"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D05BC-1BF7-4A74-A697-B392A0706546}">
      <dsp:nvSpPr>
        <dsp:cNvPr id="0" name=""/>
        <dsp:cNvSpPr/>
      </dsp:nvSpPr>
      <dsp:spPr>
        <a:xfrm>
          <a:off x="0" y="110580"/>
          <a:ext cx="11134164" cy="3855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4135" tIns="749808" rIns="864135" bIns="142240" numCol="1" spcCol="1270" anchor="t" anchorCtr="0">
          <a:noAutofit/>
        </a:bodyPr>
        <a:lstStyle/>
        <a:p>
          <a:pPr marL="228600" lvl="1" indent="-228600" algn="l" defTabSz="889000">
            <a:lnSpc>
              <a:spcPct val="90000"/>
            </a:lnSpc>
            <a:spcBef>
              <a:spcPct val="0"/>
            </a:spcBef>
            <a:spcAft>
              <a:spcPct val="15000"/>
            </a:spcAft>
            <a:buFont typeface="Courier New" panose="02070309020205020404" pitchFamily="49" charset="0"/>
            <a:buChar char="o"/>
          </a:pPr>
          <a:r>
            <a:rPr lang="en-US" sz="2000" kern="1200" dirty="0"/>
            <a:t>The objective of this project is to </a:t>
          </a:r>
          <a:r>
            <a:rPr lang="en-US" sz="2000" kern="1200" dirty="0" err="1"/>
            <a:t>analyse</a:t>
          </a:r>
          <a:r>
            <a:rPr lang="en-US" sz="2000" kern="1200" dirty="0"/>
            <a:t> global disparities in regards to access to the internet and the opportunities derived from such access.</a:t>
          </a:r>
          <a:endParaRPr lang="en-CA" sz="2000" kern="1200" dirty="0"/>
        </a:p>
        <a:p>
          <a:pPr marL="228600" lvl="1" indent="-228600" algn="l" defTabSz="889000">
            <a:lnSpc>
              <a:spcPct val="90000"/>
            </a:lnSpc>
            <a:spcBef>
              <a:spcPct val="0"/>
            </a:spcBef>
            <a:spcAft>
              <a:spcPct val="15000"/>
            </a:spcAft>
            <a:buFont typeface="Courier New" panose="02070309020205020404" pitchFamily="49" charset="0"/>
            <a:buChar char="o"/>
          </a:pPr>
          <a:endParaRPr lang="en-CA" sz="2000" kern="1200" dirty="0"/>
        </a:p>
        <a:p>
          <a:pPr marL="228600" lvl="1" indent="-228600" algn="l" defTabSz="889000">
            <a:lnSpc>
              <a:spcPct val="90000"/>
            </a:lnSpc>
            <a:spcBef>
              <a:spcPct val="0"/>
            </a:spcBef>
            <a:spcAft>
              <a:spcPct val="15000"/>
            </a:spcAft>
            <a:buFont typeface="Courier New" panose="02070309020205020404" pitchFamily="49" charset="0"/>
            <a:buChar char="o"/>
          </a:pPr>
          <a:r>
            <a:rPr lang="en-US" sz="2000" b="0" i="0" kern="1200" dirty="0"/>
            <a:t>Our motivation is summarized by the words of the inventor of the World Wide Web, Sir Tim Berners-Lee:</a:t>
          </a:r>
          <a:endParaRPr lang="en-CA" sz="2000" kern="1200" dirty="0"/>
        </a:p>
        <a:p>
          <a:pPr marL="228600" lvl="1" indent="-228600" algn="ctr" defTabSz="889000">
            <a:lnSpc>
              <a:spcPct val="90000"/>
            </a:lnSpc>
            <a:spcBef>
              <a:spcPct val="0"/>
            </a:spcBef>
            <a:spcAft>
              <a:spcPct val="15000"/>
            </a:spcAft>
            <a:buFont typeface="Courier New" panose="02070309020205020404" pitchFamily="49" charset="0"/>
            <a:buNone/>
          </a:pPr>
          <a:r>
            <a:rPr lang="en-US" sz="2000" b="0" i="0" kern="1200" dirty="0"/>
            <a:t> “It’s time to </a:t>
          </a:r>
          <a:r>
            <a:rPr lang="en-US" sz="2000" b="0" i="0" kern="1200" dirty="0" err="1"/>
            <a:t>recognise</a:t>
          </a:r>
          <a:r>
            <a:rPr lang="en-US" sz="2000" b="0" i="0" kern="1200" dirty="0"/>
            <a:t> the Internet as a basic human right. That means guaranteeing affordable access for all, ensuring Internet packets are delivered without commercial or political discrimination, and protecting the privacy and freedom of Web users regardless of where they live.”</a:t>
          </a:r>
          <a:endParaRPr lang="en-CA" sz="2000" b="0" i="0" kern="1200" dirty="0">
            <a:solidFill>
              <a:prstClr val="black">
                <a:hueOff val="0"/>
                <a:satOff val="0"/>
                <a:lumOff val="0"/>
                <a:alphaOff val="0"/>
              </a:prstClr>
            </a:solidFill>
            <a:latin typeface="Avenir Next LT Pro"/>
            <a:ea typeface="+mn-ea"/>
            <a:cs typeface="+mn-cs"/>
          </a:endParaRPr>
        </a:p>
        <a:p>
          <a:pPr marL="228600" lvl="1" indent="-228600" algn="r" defTabSz="889000">
            <a:lnSpc>
              <a:spcPct val="90000"/>
            </a:lnSpc>
            <a:spcBef>
              <a:spcPct val="0"/>
            </a:spcBef>
            <a:spcAft>
              <a:spcPct val="15000"/>
            </a:spcAft>
            <a:buFont typeface="Courier New" panose="02070309020205020404" pitchFamily="49" charset="0"/>
            <a:buNone/>
          </a:pPr>
          <a:r>
            <a:rPr lang="en-US" sz="2000" b="0" i="0" kern="1200" dirty="0">
              <a:solidFill>
                <a:prstClr val="black">
                  <a:hueOff val="0"/>
                  <a:satOff val="0"/>
                  <a:lumOff val="0"/>
                  <a:alphaOff val="0"/>
                </a:prstClr>
              </a:solidFill>
              <a:latin typeface="Avenir Next LT Pro"/>
              <a:ea typeface="+mn-ea"/>
              <a:cs typeface="+mn-cs"/>
            </a:rPr>
            <a:t>Sir Tim Berners-Lee</a:t>
          </a:r>
          <a:endParaRPr lang="en-CA" sz="2000" b="0" i="0" kern="1200" dirty="0">
            <a:solidFill>
              <a:prstClr val="black">
                <a:hueOff val="0"/>
                <a:satOff val="0"/>
                <a:lumOff val="0"/>
                <a:alphaOff val="0"/>
              </a:prstClr>
            </a:solidFill>
            <a:latin typeface="Avenir Next LT Pro"/>
            <a:ea typeface="+mn-ea"/>
            <a:cs typeface="+mn-cs"/>
          </a:endParaRPr>
        </a:p>
      </dsp:txBody>
      <dsp:txXfrm>
        <a:off x="0" y="110580"/>
        <a:ext cx="11134164" cy="3855600"/>
      </dsp:txXfrm>
    </dsp:sp>
    <dsp:sp modelId="{476B3224-C9BB-45D6-A543-3791B1E60E9C}">
      <dsp:nvSpPr>
        <dsp:cNvPr id="0" name=""/>
        <dsp:cNvSpPr/>
      </dsp:nvSpPr>
      <dsp:spPr>
        <a:xfrm>
          <a:off x="354188" y="0"/>
          <a:ext cx="9054268" cy="62779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591" tIns="0" rIns="294591" bIns="0" numCol="1" spcCol="1270" anchor="ctr" anchorCtr="0">
          <a:noAutofit/>
        </a:bodyPr>
        <a:lstStyle/>
        <a:p>
          <a:pPr marL="0" lvl="0" indent="0" algn="l" defTabSz="889000">
            <a:lnSpc>
              <a:spcPct val="90000"/>
            </a:lnSpc>
            <a:spcBef>
              <a:spcPct val="0"/>
            </a:spcBef>
            <a:spcAft>
              <a:spcPct val="35000"/>
            </a:spcAft>
            <a:buNone/>
          </a:pPr>
          <a:r>
            <a:rPr lang="en-US" sz="2000" kern="1200" dirty="0"/>
            <a:t>Motivation</a:t>
          </a:r>
          <a:endParaRPr lang="en-CA" sz="2000" kern="1200" dirty="0"/>
        </a:p>
      </dsp:txBody>
      <dsp:txXfrm>
        <a:off x="384834" y="30646"/>
        <a:ext cx="8992976" cy="566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1915F-14F6-466D-A6CF-5F1ACF3C1657}">
      <dsp:nvSpPr>
        <dsp:cNvPr id="0" name=""/>
        <dsp:cNvSpPr/>
      </dsp:nvSpPr>
      <dsp:spPr>
        <a:xfrm>
          <a:off x="0" y="314929"/>
          <a:ext cx="11134164" cy="39028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4135" tIns="437388" rIns="864135" bIns="85344" numCol="1" spcCol="1270" anchor="t" anchorCtr="0">
          <a:noAutofit/>
        </a:bodyPr>
        <a:lstStyle/>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solidFill>
                <a:prstClr val="black">
                  <a:hueOff val="0"/>
                  <a:satOff val="0"/>
                  <a:lumOff val="0"/>
                  <a:alphaOff val="0"/>
                </a:prstClr>
              </a:solidFill>
              <a:latin typeface="Avenir Next LT Pro"/>
              <a:ea typeface="+mn-ea"/>
              <a:cs typeface="+mn-cs"/>
            </a:rPr>
            <a:t>Internet World Stats</a:t>
          </a: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a:t>
          </a:r>
          <a:r>
            <a:rPr lang="en-US" sz="1200" b="0" i="0" kern="1200" dirty="0">
              <a:solidFill>
                <a:prstClr val="black">
                  <a:hueOff val="0"/>
                  <a:satOff val="0"/>
                  <a:lumOff val="0"/>
                  <a:alphaOff val="0"/>
                </a:prstClr>
              </a:solidFill>
              <a:latin typeface="Avenir Next LT Pro"/>
              <a:ea typeface="+mn-ea"/>
              <a:cs typeface="+mn-cs"/>
              <a:hlinkClick xmlns:r="http://schemas.openxmlformats.org/officeDocument/2006/relationships" r:id="rId1"/>
            </a:rPr>
            <a:t>https://www.internetworldstats.com/stats1.html</a:t>
          </a:r>
          <a:r>
            <a:rPr lang="en-US" sz="1200" b="0" i="0" kern="1200" dirty="0">
              <a:solidFill>
                <a:prstClr val="black">
                  <a:hueOff val="0"/>
                  <a:satOff val="0"/>
                  <a:lumOff val="0"/>
                  <a:alphaOff val="0"/>
                </a:prstClr>
              </a:solidFill>
              <a:latin typeface="Avenir Next LT Pro"/>
              <a:ea typeface="+mn-ea"/>
              <a:cs typeface="+mn-cs"/>
            </a:rPr>
            <a:t>)</a:t>
          </a: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This website provides information on internet users by country and region across the globe.</a:t>
          </a:r>
        </a:p>
        <a:p>
          <a:pPr marL="171450" lvl="1" indent="-171450" algn="l" defTabSz="711200">
            <a:lnSpc>
              <a:spcPct val="90000"/>
            </a:lnSpc>
            <a:spcBef>
              <a:spcPct val="0"/>
            </a:spcBef>
            <a:spcAft>
              <a:spcPct val="15000"/>
            </a:spcAft>
            <a:buFont typeface="Courier New" panose="02070309020205020404" pitchFamily="49" charset="0"/>
            <a:buChar char="o"/>
          </a:pPr>
          <a:endParaRPr lang="en-US" sz="1050" b="0" i="0" kern="1200" dirty="0">
            <a:solidFill>
              <a:prstClr val="black">
                <a:hueOff val="0"/>
                <a:satOff val="0"/>
                <a:lumOff val="0"/>
                <a:alphaOff val="0"/>
              </a:prstClr>
            </a:solidFill>
            <a:latin typeface="Avenir Next LT Pro"/>
            <a:ea typeface="+mn-ea"/>
            <a:cs typeface="+mn-cs"/>
          </a:endParaRPr>
        </a:p>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solidFill>
                <a:prstClr val="black">
                  <a:hueOff val="0"/>
                  <a:satOff val="0"/>
                  <a:lumOff val="0"/>
                  <a:alphaOff val="0"/>
                </a:prstClr>
              </a:solidFill>
              <a:latin typeface="Avenir Next LT Pro"/>
              <a:ea typeface="+mn-ea"/>
              <a:cs typeface="+mn-cs"/>
            </a:rPr>
            <a:t>Compare the market</a:t>
          </a: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t>(</a:t>
          </a:r>
          <a:r>
            <a:rPr lang="en-US" sz="1200" b="0" i="0" kern="1200" dirty="0">
              <a:solidFill>
                <a:prstClr val="black">
                  <a:hueOff val="0"/>
                  <a:satOff val="0"/>
                  <a:lumOff val="0"/>
                  <a:alphaOff val="0"/>
                </a:prstClr>
              </a:solidFill>
              <a:latin typeface="Avenir Next LT Pro"/>
              <a:ea typeface="+mn-ea"/>
              <a:cs typeface="+mn-cs"/>
              <a:hlinkClick xmlns:r="http://schemas.openxmlformats.org/officeDocument/2006/relationships" r:id="rId2"/>
            </a:rPr>
            <a:t>https://www.comparethemarket.com/broadband/content/global-broadband-index</a:t>
          </a:r>
          <a:r>
            <a:rPr lang="en-US" sz="1200" b="0" i="0" kern="1200" dirty="0">
              <a:solidFill>
                <a:prstClr val="black">
                  <a:hueOff val="0"/>
                  <a:satOff val="0"/>
                  <a:lumOff val="0"/>
                  <a:alphaOff val="0"/>
                </a:prstClr>
              </a:solidFill>
              <a:latin typeface="Avenir Next LT Pro"/>
              <a:ea typeface="+mn-ea"/>
              <a:cs typeface="+mn-cs"/>
            </a:rPr>
            <a:t>)</a:t>
          </a: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This website provides information on cost and speed of internet by countries.</a:t>
          </a:r>
        </a:p>
        <a:p>
          <a:pPr marL="171450" lvl="1" indent="1588" algn="l" defTabSz="711200">
            <a:lnSpc>
              <a:spcPct val="90000"/>
            </a:lnSpc>
            <a:spcBef>
              <a:spcPct val="0"/>
            </a:spcBef>
            <a:spcAft>
              <a:spcPct val="15000"/>
            </a:spcAft>
            <a:buFont typeface="Courier New" panose="02070309020205020404" pitchFamily="49" charset="0"/>
            <a:buNone/>
          </a:pPr>
          <a:endParaRPr lang="en-US" sz="1200" b="0" i="0" kern="1200" dirty="0">
            <a:solidFill>
              <a:prstClr val="black">
                <a:hueOff val="0"/>
                <a:satOff val="0"/>
                <a:lumOff val="0"/>
                <a:alphaOff val="0"/>
              </a:prstClr>
            </a:solidFill>
            <a:latin typeface="Avenir Next LT Pro"/>
            <a:ea typeface="+mn-ea"/>
            <a:cs typeface="+mn-cs"/>
          </a:endParaRPr>
        </a:p>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t>Web index</a:t>
          </a:r>
          <a:endParaRPr lang="en-US" sz="1200" b="0" i="0" kern="1200" dirty="0">
            <a:solidFill>
              <a:prstClr val="black">
                <a:hueOff val="0"/>
                <a:satOff val="0"/>
                <a:lumOff val="0"/>
                <a:alphaOff val="0"/>
              </a:prstClr>
            </a:solidFill>
            <a:latin typeface="Avenir Next LT Pro"/>
            <a:ea typeface="+mn-ea"/>
            <a:cs typeface="+mn-cs"/>
          </a:endParaRP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t>(</a:t>
          </a:r>
          <a:r>
            <a:rPr lang="en-US" sz="1200" b="0" i="0" kern="1200" dirty="0">
              <a:hlinkClick xmlns:r="http://schemas.openxmlformats.org/officeDocument/2006/relationships" r:id="rId3"/>
            </a:rPr>
            <a:t>https://thewebindex.org</a:t>
          </a:r>
          <a:r>
            <a:rPr lang="en-US" sz="1200" b="0" i="0" kern="1200" dirty="0"/>
            <a:t>)</a:t>
          </a:r>
          <a:endParaRPr lang="en-US" sz="1200" b="0" i="0" kern="1200" dirty="0">
            <a:solidFill>
              <a:prstClr val="black">
                <a:hueOff val="0"/>
                <a:satOff val="0"/>
                <a:lumOff val="0"/>
                <a:alphaOff val="0"/>
              </a:prstClr>
            </a:solidFill>
            <a:latin typeface="Avenir Next LT Pro"/>
            <a:ea typeface="+mn-ea"/>
            <a:cs typeface="+mn-cs"/>
          </a:endParaRP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t>The Web Index is a multi-dimensional measure of the World Wide Web's contribution to development and human rights globally. It covers 86 countries as of 2014, the latest year for which the index has been compiled. It incorporates indicators that assess the areas of universal access, freedom and openness, relevant content, and empowerment, which indicate economic, social, and political impacts of the Web.</a:t>
          </a:r>
          <a:endParaRPr lang="en-US" sz="1200" b="0" i="0" kern="1200" dirty="0">
            <a:solidFill>
              <a:prstClr val="black">
                <a:hueOff val="0"/>
                <a:satOff val="0"/>
                <a:lumOff val="0"/>
                <a:alphaOff val="0"/>
              </a:prstClr>
            </a:solidFill>
            <a:latin typeface="Avenir Next LT Pro"/>
            <a:ea typeface="+mn-ea"/>
            <a:cs typeface="+mn-cs"/>
          </a:endParaRP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 </a:t>
          </a:r>
        </a:p>
        <a:p>
          <a:pPr marL="171450" lvl="1" indent="-171450" algn="l" defTabSz="711200">
            <a:lnSpc>
              <a:spcPct val="90000"/>
            </a:lnSpc>
            <a:spcBef>
              <a:spcPct val="0"/>
            </a:spcBef>
            <a:spcAft>
              <a:spcPct val="15000"/>
            </a:spcAft>
            <a:buFont typeface="Courier New" panose="02070309020205020404" pitchFamily="49" charset="0"/>
            <a:buChar char="o"/>
          </a:pPr>
          <a:r>
            <a:rPr lang="en-US" sz="1200" b="0" i="0" kern="1200" dirty="0">
              <a:solidFill>
                <a:prstClr val="black">
                  <a:hueOff val="0"/>
                  <a:satOff val="0"/>
                  <a:lumOff val="0"/>
                  <a:alphaOff val="0"/>
                </a:prstClr>
              </a:solidFill>
              <a:latin typeface="Avenir Next LT Pro"/>
              <a:ea typeface="+mn-ea"/>
              <a:cs typeface="+mn-cs"/>
            </a:rPr>
            <a:t>World bank API</a:t>
          </a: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a:t>
          </a:r>
          <a:r>
            <a:rPr lang="en-US" sz="1200" b="0" i="0" kern="1200" dirty="0">
              <a:solidFill>
                <a:prstClr val="black">
                  <a:hueOff val="0"/>
                  <a:satOff val="0"/>
                  <a:lumOff val="0"/>
                  <a:alphaOff val="0"/>
                </a:prstClr>
              </a:solidFill>
              <a:latin typeface="Avenir Next LT Pro"/>
              <a:ea typeface="+mn-ea"/>
              <a:cs typeface="+mn-cs"/>
              <a:hlinkClick xmlns:r="http://schemas.openxmlformats.org/officeDocument/2006/relationships" r:id="rId4"/>
            </a:rPr>
            <a:t>https://datahelpdesk.worldbank.org/knowledgebase/topics/125589-developer-information</a:t>
          </a:r>
          <a:r>
            <a:rPr lang="en-US" sz="1200" b="0" i="0" kern="1200" dirty="0">
              <a:solidFill>
                <a:prstClr val="black">
                  <a:hueOff val="0"/>
                  <a:satOff val="0"/>
                  <a:lumOff val="0"/>
                  <a:alphaOff val="0"/>
                </a:prstClr>
              </a:solidFill>
              <a:latin typeface="Avenir Next LT Pro"/>
              <a:ea typeface="+mn-ea"/>
              <a:cs typeface="+mn-cs"/>
            </a:rPr>
            <a:t>)</a:t>
          </a:r>
        </a:p>
        <a:p>
          <a:pPr marL="171450" lvl="1" indent="1588" algn="l" defTabSz="711200">
            <a:lnSpc>
              <a:spcPct val="90000"/>
            </a:lnSpc>
            <a:spcBef>
              <a:spcPct val="0"/>
            </a:spcBef>
            <a:spcAft>
              <a:spcPct val="15000"/>
            </a:spcAft>
            <a:buFont typeface="Courier New" panose="02070309020205020404" pitchFamily="49" charset="0"/>
            <a:buNone/>
          </a:pPr>
          <a:r>
            <a:rPr lang="en-US" sz="1200" b="0" i="0" kern="1200" dirty="0">
              <a:solidFill>
                <a:prstClr val="black">
                  <a:hueOff val="0"/>
                  <a:satOff val="0"/>
                  <a:lumOff val="0"/>
                  <a:alphaOff val="0"/>
                </a:prstClr>
              </a:solidFill>
              <a:latin typeface="Avenir Next LT Pro"/>
              <a:ea typeface="+mn-ea"/>
              <a:cs typeface="+mn-cs"/>
            </a:rPr>
            <a:t>This website provides information on latitude and longitude by country to support visualizations .</a:t>
          </a:r>
        </a:p>
      </dsp:txBody>
      <dsp:txXfrm>
        <a:off x="0" y="314929"/>
        <a:ext cx="11134164" cy="3902850"/>
      </dsp:txXfrm>
    </dsp:sp>
    <dsp:sp modelId="{0ADA4083-5148-4249-AE0F-B34FCCBE0999}">
      <dsp:nvSpPr>
        <dsp:cNvPr id="0" name=""/>
        <dsp:cNvSpPr/>
      </dsp:nvSpPr>
      <dsp:spPr>
        <a:xfrm>
          <a:off x="388760" y="4969"/>
          <a:ext cx="9054268"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591" tIns="0" rIns="294591" bIns="0" numCol="1" spcCol="1270" anchor="ctr" anchorCtr="0">
          <a:noAutofit/>
        </a:bodyPr>
        <a:lstStyle/>
        <a:p>
          <a:pPr marL="0" lvl="0" indent="0" algn="l" defTabSz="889000">
            <a:lnSpc>
              <a:spcPct val="90000"/>
            </a:lnSpc>
            <a:spcBef>
              <a:spcPct val="0"/>
            </a:spcBef>
            <a:spcAft>
              <a:spcPct val="35000"/>
            </a:spcAft>
            <a:buNone/>
          </a:pPr>
          <a:r>
            <a:rPr lang="en-US" sz="2000" kern="1200" dirty="0"/>
            <a:t>Sources of Information</a:t>
          </a:r>
        </a:p>
      </dsp:txBody>
      <dsp:txXfrm>
        <a:off x="419022" y="35231"/>
        <a:ext cx="8993744"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0D5F7-4F60-4F09-81FE-D8A2BFBEE4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1DE1B4-2C49-440B-9889-74D5C9587B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BA9045-CB09-411F-8E61-C5BB5EC35EEF}"/>
              </a:ext>
            </a:extLst>
          </p:cNvPr>
          <p:cNvSpPr>
            <a:spLocks noGrp="1"/>
          </p:cNvSpPr>
          <p:nvPr>
            <p:ph type="dt" sz="half" idx="10"/>
          </p:nvPr>
        </p:nvSpPr>
        <p:spPr/>
        <p:txBody>
          <a:bodyPr/>
          <a:lstStyle/>
          <a:p>
            <a:fld id="{D762E32F-5F27-499B-9DCA-6C60135BCA69}" type="datetimeFigureOut">
              <a:rPr lang="en-US" smtClean="0"/>
              <a:t>6/12/2020</a:t>
            </a:fld>
            <a:endParaRPr lang="en-US"/>
          </a:p>
        </p:txBody>
      </p:sp>
      <p:sp>
        <p:nvSpPr>
          <p:cNvPr id="5" name="Footer Placeholder 4">
            <a:extLst>
              <a:ext uri="{FF2B5EF4-FFF2-40B4-BE49-F238E27FC236}">
                <a16:creationId xmlns:a16="http://schemas.microsoft.com/office/drawing/2014/main" id="{B8EABBC8-2195-4AF8-8C31-8EF63CBA0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3C3B-2216-4282-8A3B-E12A91AACE1C}"/>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425645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1994-A766-49C6-8CDF-7C82998AA9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021B94-FF9F-4AE6-9EB9-7D357A14E6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F8CCF-80D7-41DF-A648-D05A14A615F9}"/>
              </a:ext>
            </a:extLst>
          </p:cNvPr>
          <p:cNvSpPr>
            <a:spLocks noGrp="1"/>
          </p:cNvSpPr>
          <p:nvPr>
            <p:ph type="dt" sz="half" idx="10"/>
          </p:nvPr>
        </p:nvSpPr>
        <p:spPr/>
        <p:txBody>
          <a:bodyPr/>
          <a:lstStyle/>
          <a:p>
            <a:fld id="{D762E32F-5F27-499B-9DCA-6C60135BCA69}" type="datetimeFigureOut">
              <a:rPr lang="en-US" smtClean="0"/>
              <a:t>6/12/2020</a:t>
            </a:fld>
            <a:endParaRPr lang="en-US"/>
          </a:p>
        </p:txBody>
      </p:sp>
      <p:sp>
        <p:nvSpPr>
          <p:cNvPr id="5" name="Footer Placeholder 4">
            <a:extLst>
              <a:ext uri="{FF2B5EF4-FFF2-40B4-BE49-F238E27FC236}">
                <a16:creationId xmlns:a16="http://schemas.microsoft.com/office/drawing/2014/main" id="{8C40AE31-AF3D-4B13-8FD4-74E237C44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EAC03-9C03-4365-A91D-1DF64EC2F6F2}"/>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249842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717786-1FC2-41A4-AB6E-130E69CD76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CEB5B8-60E3-498B-9FC3-E42A9F1769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50CB8-8136-4623-8A7A-83963C190001}"/>
              </a:ext>
            </a:extLst>
          </p:cNvPr>
          <p:cNvSpPr>
            <a:spLocks noGrp="1"/>
          </p:cNvSpPr>
          <p:nvPr>
            <p:ph type="dt" sz="half" idx="10"/>
          </p:nvPr>
        </p:nvSpPr>
        <p:spPr/>
        <p:txBody>
          <a:bodyPr/>
          <a:lstStyle/>
          <a:p>
            <a:fld id="{D762E32F-5F27-499B-9DCA-6C60135BCA69}" type="datetimeFigureOut">
              <a:rPr lang="en-US" smtClean="0"/>
              <a:t>6/12/2020</a:t>
            </a:fld>
            <a:endParaRPr lang="en-US"/>
          </a:p>
        </p:txBody>
      </p:sp>
      <p:sp>
        <p:nvSpPr>
          <p:cNvPr id="5" name="Footer Placeholder 4">
            <a:extLst>
              <a:ext uri="{FF2B5EF4-FFF2-40B4-BE49-F238E27FC236}">
                <a16:creationId xmlns:a16="http://schemas.microsoft.com/office/drawing/2014/main" id="{04393614-C535-433C-AB08-1FC4126A1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4E16E-7085-4BDB-A7A5-3C74F6F1063F}"/>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12284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2"/>
            <a:ext cx="2743200" cy="365125"/>
          </a:xfrm>
        </p:spPr>
        <p:txBody>
          <a:bodyPr/>
          <a:lstStyle/>
          <a:p>
            <a:fld id="{02AC24A9-CCB6-4F8D-B8DB-C2F3692CFA5A}" type="datetimeFigureOut">
              <a:rPr lang="en-US" smtClean="0"/>
              <a:t>6/12/2020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2"/>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98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10"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5"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2"/>
            <a:ext cx="2743200" cy="365125"/>
          </a:xfrm>
        </p:spPr>
        <p:txBody>
          <a:bodyPr/>
          <a:lstStyle/>
          <a:p>
            <a:fld id="{02AC24A9-CCB6-4F8D-B8DB-C2F3692CFA5A}" type="datetimeFigureOut">
              <a:rPr lang="en-US" smtClean="0"/>
              <a:t>6/12/2020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2"/>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83023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1"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5"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6/12/2020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78404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10"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5"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2"/>
            <a:ext cx="2743200" cy="365125"/>
          </a:xfrm>
        </p:spPr>
        <p:txBody>
          <a:bodyPr/>
          <a:lstStyle/>
          <a:p>
            <a:fld id="{02AC24A9-CCB6-4F8D-B8DB-C2F3692CFA5A}" type="datetimeFigureOut">
              <a:rPr lang="en-US" smtClean="0"/>
              <a:t>6/12/2020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2"/>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64804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10"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5"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9"/>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2"/>
            <a:ext cx="2743200" cy="365125"/>
          </a:xfrm>
        </p:spPr>
        <p:txBody>
          <a:bodyPr/>
          <a:lstStyle/>
          <a:p>
            <a:fld id="{02AC24A9-CCB6-4F8D-B8DB-C2F3692CFA5A}" type="datetimeFigureOut">
              <a:rPr lang="en-US" smtClean="0"/>
              <a:t>6/12/2020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2"/>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492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4"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6/12/2020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2939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6/12/2020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694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1"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5"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2"/>
            <a:ext cx="2743200" cy="365125"/>
          </a:xfrm>
        </p:spPr>
        <p:txBody>
          <a:bodyPr/>
          <a:lstStyle/>
          <a:p>
            <a:fld id="{02AC24A9-CCB6-4F8D-B8DB-C2F3692CFA5A}" type="datetimeFigureOut">
              <a:rPr lang="en-US" smtClean="0"/>
              <a:t>6/12/2020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59252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E5FCC-D788-4860-AD1A-3F3CAA616A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785A57-7AEE-412A-80D9-BCA6AED39F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95833-CD8A-4C04-A93E-3F9B90AA87F3}"/>
              </a:ext>
            </a:extLst>
          </p:cNvPr>
          <p:cNvSpPr>
            <a:spLocks noGrp="1"/>
          </p:cNvSpPr>
          <p:nvPr>
            <p:ph type="dt" sz="half" idx="10"/>
          </p:nvPr>
        </p:nvSpPr>
        <p:spPr/>
        <p:txBody>
          <a:bodyPr/>
          <a:lstStyle/>
          <a:p>
            <a:fld id="{D762E32F-5F27-499B-9DCA-6C60135BCA69}" type="datetimeFigureOut">
              <a:rPr lang="en-US" smtClean="0"/>
              <a:t>6/12/2020</a:t>
            </a:fld>
            <a:endParaRPr lang="en-US"/>
          </a:p>
        </p:txBody>
      </p:sp>
      <p:sp>
        <p:nvSpPr>
          <p:cNvPr id="5" name="Footer Placeholder 4">
            <a:extLst>
              <a:ext uri="{FF2B5EF4-FFF2-40B4-BE49-F238E27FC236}">
                <a16:creationId xmlns:a16="http://schemas.microsoft.com/office/drawing/2014/main" id="{11EBA823-38FA-40CF-B86A-CC74C54CEA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76B91-AF45-4DA2-BDB1-1560902A6496}"/>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29350803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1"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5"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2"/>
            <a:ext cx="2743200" cy="365125"/>
          </a:xfrm>
        </p:spPr>
        <p:txBody>
          <a:bodyPr/>
          <a:lstStyle/>
          <a:p>
            <a:fld id="{02AC24A9-CCB6-4F8D-B8DB-C2F3692CFA5A}" type="datetimeFigureOut">
              <a:rPr lang="en-US" smtClean="0"/>
              <a:t>6/12/2020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905600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6/12/2020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6669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6/12/2020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9586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801E-995F-4523-8FB2-D19B67FC63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9181FD-E226-4023-A90D-DD4B5B0571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AD9B8B-A450-49F0-BD9E-B7665FFA278C}"/>
              </a:ext>
            </a:extLst>
          </p:cNvPr>
          <p:cNvSpPr>
            <a:spLocks noGrp="1"/>
          </p:cNvSpPr>
          <p:nvPr>
            <p:ph type="dt" sz="half" idx="10"/>
          </p:nvPr>
        </p:nvSpPr>
        <p:spPr/>
        <p:txBody>
          <a:bodyPr/>
          <a:lstStyle/>
          <a:p>
            <a:fld id="{D762E32F-5F27-499B-9DCA-6C60135BCA69}" type="datetimeFigureOut">
              <a:rPr lang="en-US" smtClean="0"/>
              <a:t>6/12/2020</a:t>
            </a:fld>
            <a:endParaRPr lang="en-US"/>
          </a:p>
        </p:txBody>
      </p:sp>
      <p:sp>
        <p:nvSpPr>
          <p:cNvPr id="5" name="Footer Placeholder 4">
            <a:extLst>
              <a:ext uri="{FF2B5EF4-FFF2-40B4-BE49-F238E27FC236}">
                <a16:creationId xmlns:a16="http://schemas.microsoft.com/office/drawing/2014/main" id="{3F93C704-EAAF-41B0-83FC-8EC12F5DA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38180-7072-4610-8DAB-E9A31BFA3A03}"/>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2334319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D022-6269-4EC7-9F69-9CBEC36AF9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2E3851-BE60-465C-91F4-1989EC8AFF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BD4681-D6AB-4306-9CCE-CAEC1ACA9C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EBEFBD-FC3E-493C-B98F-F442FCBBF299}"/>
              </a:ext>
            </a:extLst>
          </p:cNvPr>
          <p:cNvSpPr>
            <a:spLocks noGrp="1"/>
          </p:cNvSpPr>
          <p:nvPr>
            <p:ph type="dt" sz="half" idx="10"/>
          </p:nvPr>
        </p:nvSpPr>
        <p:spPr/>
        <p:txBody>
          <a:bodyPr/>
          <a:lstStyle/>
          <a:p>
            <a:fld id="{D762E32F-5F27-499B-9DCA-6C60135BCA69}" type="datetimeFigureOut">
              <a:rPr lang="en-US" smtClean="0"/>
              <a:t>6/12/2020</a:t>
            </a:fld>
            <a:endParaRPr lang="en-US"/>
          </a:p>
        </p:txBody>
      </p:sp>
      <p:sp>
        <p:nvSpPr>
          <p:cNvPr id="6" name="Footer Placeholder 5">
            <a:extLst>
              <a:ext uri="{FF2B5EF4-FFF2-40B4-BE49-F238E27FC236}">
                <a16:creationId xmlns:a16="http://schemas.microsoft.com/office/drawing/2014/main" id="{1CB0FED7-3A63-459A-B8AD-7AAB01DAD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5BBFB7-0C2F-49D3-B2B4-9D05B4F21FFF}"/>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49393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59CE-CED2-4F0D-9B3E-8C1B76459F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950077-55C5-468A-9985-ADDFF70A7B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1FC238-ED66-4BEC-9C72-4A4228F6AD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CFE3A5-FC2C-43C8-AA03-E72EDE6BA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85F151-08AC-4A8F-B2B0-F6FAA6DFDF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54AA0A-7688-4210-B231-1C13FE92EC53}"/>
              </a:ext>
            </a:extLst>
          </p:cNvPr>
          <p:cNvSpPr>
            <a:spLocks noGrp="1"/>
          </p:cNvSpPr>
          <p:nvPr>
            <p:ph type="dt" sz="half" idx="10"/>
          </p:nvPr>
        </p:nvSpPr>
        <p:spPr/>
        <p:txBody>
          <a:bodyPr/>
          <a:lstStyle/>
          <a:p>
            <a:fld id="{D762E32F-5F27-499B-9DCA-6C60135BCA69}" type="datetimeFigureOut">
              <a:rPr lang="en-US" smtClean="0"/>
              <a:t>6/12/2020</a:t>
            </a:fld>
            <a:endParaRPr lang="en-US"/>
          </a:p>
        </p:txBody>
      </p:sp>
      <p:sp>
        <p:nvSpPr>
          <p:cNvPr id="8" name="Footer Placeholder 7">
            <a:extLst>
              <a:ext uri="{FF2B5EF4-FFF2-40B4-BE49-F238E27FC236}">
                <a16:creationId xmlns:a16="http://schemas.microsoft.com/office/drawing/2014/main" id="{310F1474-9D0C-45FA-8D44-55294CE65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9E187E-5C84-48C6-B42C-50E7745B1179}"/>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67455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8F12-42CE-46ED-89C8-BF6D3691C7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C10EBB-7DDB-4DC8-9FFD-5BA5A74C7D11}"/>
              </a:ext>
            </a:extLst>
          </p:cNvPr>
          <p:cNvSpPr>
            <a:spLocks noGrp="1"/>
          </p:cNvSpPr>
          <p:nvPr>
            <p:ph type="dt" sz="half" idx="10"/>
          </p:nvPr>
        </p:nvSpPr>
        <p:spPr/>
        <p:txBody>
          <a:bodyPr/>
          <a:lstStyle/>
          <a:p>
            <a:fld id="{D762E32F-5F27-499B-9DCA-6C60135BCA69}" type="datetimeFigureOut">
              <a:rPr lang="en-US" smtClean="0"/>
              <a:t>6/12/2020</a:t>
            </a:fld>
            <a:endParaRPr lang="en-US"/>
          </a:p>
        </p:txBody>
      </p:sp>
      <p:sp>
        <p:nvSpPr>
          <p:cNvPr id="4" name="Footer Placeholder 3">
            <a:extLst>
              <a:ext uri="{FF2B5EF4-FFF2-40B4-BE49-F238E27FC236}">
                <a16:creationId xmlns:a16="http://schemas.microsoft.com/office/drawing/2014/main" id="{03A6E33B-B538-407C-8DB2-C4EF165BBE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DCEC16-3099-4304-A6A6-C3D78B1F58DA}"/>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1310667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0BD551-ABC2-4E41-8C6D-B54A3374BF1A}"/>
              </a:ext>
            </a:extLst>
          </p:cNvPr>
          <p:cNvSpPr>
            <a:spLocks noGrp="1"/>
          </p:cNvSpPr>
          <p:nvPr>
            <p:ph type="dt" sz="half" idx="10"/>
          </p:nvPr>
        </p:nvSpPr>
        <p:spPr/>
        <p:txBody>
          <a:bodyPr/>
          <a:lstStyle/>
          <a:p>
            <a:fld id="{D762E32F-5F27-499B-9DCA-6C60135BCA69}" type="datetimeFigureOut">
              <a:rPr lang="en-US" smtClean="0"/>
              <a:t>6/12/2020</a:t>
            </a:fld>
            <a:endParaRPr lang="en-US"/>
          </a:p>
        </p:txBody>
      </p:sp>
      <p:sp>
        <p:nvSpPr>
          <p:cNvPr id="3" name="Footer Placeholder 2">
            <a:extLst>
              <a:ext uri="{FF2B5EF4-FFF2-40B4-BE49-F238E27FC236}">
                <a16:creationId xmlns:a16="http://schemas.microsoft.com/office/drawing/2014/main" id="{35374E02-50DE-46CB-A0D5-0F22C0812C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78F0C3-00CC-4CD9-AD43-5085C475ECC5}"/>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2222202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C0DA1-F1EE-4A26-8CF9-427902DFA2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5CAA72-6413-44D8-9BA0-6B1D338FB2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3E4B3E-0BB2-4555-A3EA-468F451C1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0736D7-1B63-4207-BDE0-35F2AF7635FB}"/>
              </a:ext>
            </a:extLst>
          </p:cNvPr>
          <p:cNvSpPr>
            <a:spLocks noGrp="1"/>
          </p:cNvSpPr>
          <p:nvPr>
            <p:ph type="dt" sz="half" idx="10"/>
          </p:nvPr>
        </p:nvSpPr>
        <p:spPr/>
        <p:txBody>
          <a:bodyPr/>
          <a:lstStyle/>
          <a:p>
            <a:fld id="{D762E32F-5F27-499B-9DCA-6C60135BCA69}" type="datetimeFigureOut">
              <a:rPr lang="en-US" smtClean="0"/>
              <a:t>6/12/2020</a:t>
            </a:fld>
            <a:endParaRPr lang="en-US"/>
          </a:p>
        </p:txBody>
      </p:sp>
      <p:sp>
        <p:nvSpPr>
          <p:cNvPr id="6" name="Footer Placeholder 5">
            <a:extLst>
              <a:ext uri="{FF2B5EF4-FFF2-40B4-BE49-F238E27FC236}">
                <a16:creationId xmlns:a16="http://schemas.microsoft.com/office/drawing/2014/main" id="{C6FAA83F-ACE7-4C40-B792-82399CE5A1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5F9984-99DD-4AA8-BDCE-ADDD6D687150}"/>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341170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C711-7862-411F-AF07-498312D75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E881B5-EBED-4130-A8FC-35E230A3F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AF7D74-4923-411E-ACC3-591E754AB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EBBAC9-E93B-4556-8765-104C187875DD}"/>
              </a:ext>
            </a:extLst>
          </p:cNvPr>
          <p:cNvSpPr>
            <a:spLocks noGrp="1"/>
          </p:cNvSpPr>
          <p:nvPr>
            <p:ph type="dt" sz="half" idx="10"/>
          </p:nvPr>
        </p:nvSpPr>
        <p:spPr/>
        <p:txBody>
          <a:bodyPr/>
          <a:lstStyle/>
          <a:p>
            <a:fld id="{D762E32F-5F27-499B-9DCA-6C60135BCA69}" type="datetimeFigureOut">
              <a:rPr lang="en-US" smtClean="0"/>
              <a:t>6/12/2020</a:t>
            </a:fld>
            <a:endParaRPr lang="en-US"/>
          </a:p>
        </p:txBody>
      </p:sp>
      <p:sp>
        <p:nvSpPr>
          <p:cNvPr id="6" name="Footer Placeholder 5">
            <a:extLst>
              <a:ext uri="{FF2B5EF4-FFF2-40B4-BE49-F238E27FC236}">
                <a16:creationId xmlns:a16="http://schemas.microsoft.com/office/drawing/2014/main" id="{D1928469-A889-40CB-A24D-D12E0FC35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6636D-326A-47EC-8F51-A44D31607228}"/>
              </a:ext>
            </a:extLst>
          </p:cNvPr>
          <p:cNvSpPr>
            <a:spLocks noGrp="1"/>
          </p:cNvSpPr>
          <p:nvPr>
            <p:ph type="sldNum" sz="quarter" idx="12"/>
          </p:nvPr>
        </p:nvSpPr>
        <p:spPr/>
        <p:txBody>
          <a:bodyPr/>
          <a:lstStyle/>
          <a:p>
            <a:fld id="{97E95E08-4D79-4E38-AEB3-81A485D5358B}" type="slidenum">
              <a:rPr lang="en-US" smtClean="0"/>
              <a:t>‹#›</a:t>
            </a:fld>
            <a:endParaRPr lang="en-US"/>
          </a:p>
        </p:txBody>
      </p:sp>
    </p:spTree>
    <p:extLst>
      <p:ext uri="{BB962C8B-B14F-4D97-AF65-F5344CB8AC3E}">
        <p14:creationId xmlns:p14="http://schemas.microsoft.com/office/powerpoint/2010/main" val="1320106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3DD8A6-5838-4DC5-91A0-5004DB4EE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437336-1180-46F5-9CCA-CFB3984089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10785-5F41-4A6C-B3B6-32CDF506AA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2E32F-5F27-499B-9DCA-6C60135BCA69}" type="datetimeFigureOut">
              <a:rPr lang="en-US" smtClean="0"/>
              <a:t>6/12/2020</a:t>
            </a:fld>
            <a:endParaRPr lang="en-US"/>
          </a:p>
        </p:txBody>
      </p:sp>
      <p:sp>
        <p:nvSpPr>
          <p:cNvPr id="5" name="Footer Placeholder 4">
            <a:extLst>
              <a:ext uri="{FF2B5EF4-FFF2-40B4-BE49-F238E27FC236}">
                <a16:creationId xmlns:a16="http://schemas.microsoft.com/office/drawing/2014/main" id="{D6B5C3AB-38BF-4BB8-8C0C-9010AD408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2A6A3F-C56A-4330-AD0A-2E39FFC2E6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95E08-4D79-4E38-AEB3-81A485D5358B}" type="slidenum">
              <a:rPr lang="en-US" smtClean="0"/>
              <a:t>‹#›</a:t>
            </a:fld>
            <a:endParaRPr lang="en-US"/>
          </a:p>
        </p:txBody>
      </p:sp>
    </p:spTree>
    <p:extLst>
      <p:ext uri="{BB962C8B-B14F-4D97-AF65-F5344CB8AC3E}">
        <p14:creationId xmlns:p14="http://schemas.microsoft.com/office/powerpoint/2010/main" val="4059152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6/12/2020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5940167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27D11-F78F-4550-846A-7BD2559C5DED}"/>
              </a:ext>
            </a:extLst>
          </p:cNvPr>
          <p:cNvSpPr>
            <a:spLocks noGrp="1"/>
          </p:cNvSpPr>
          <p:nvPr>
            <p:ph type="ctrTitle"/>
          </p:nvPr>
        </p:nvSpPr>
        <p:spPr/>
        <p:txBody>
          <a:bodyPr/>
          <a:lstStyle/>
          <a:p>
            <a:endParaRPr lang="en-US"/>
          </a:p>
        </p:txBody>
      </p:sp>
      <p:pic>
        <p:nvPicPr>
          <p:cNvPr id="9" name="Picture 2">
            <a:extLst>
              <a:ext uri="{FF2B5EF4-FFF2-40B4-BE49-F238E27FC236}">
                <a16:creationId xmlns:a16="http://schemas.microsoft.com/office/drawing/2014/main" id="{F10D6031-1581-410E-A552-4D0D27C70B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BE217F45-72AC-44F2-BE7E-2A939844EA86}"/>
              </a:ext>
            </a:extLst>
          </p:cNvPr>
          <p:cNvSpPr>
            <a:spLocks noGrp="1"/>
          </p:cNvSpPr>
          <p:nvPr>
            <p:ph type="subTitle" idx="1"/>
          </p:nvPr>
        </p:nvSpPr>
        <p:spPr/>
        <p:txBody>
          <a:bodyPr/>
          <a:lstStyle/>
          <a:p>
            <a:endParaRPr lang="en-US"/>
          </a:p>
        </p:txBody>
      </p:sp>
      <p:sp>
        <p:nvSpPr>
          <p:cNvPr id="8" name="Rectangle 7">
            <a:extLst>
              <a:ext uri="{FF2B5EF4-FFF2-40B4-BE49-F238E27FC236}">
                <a16:creationId xmlns:a16="http://schemas.microsoft.com/office/drawing/2014/main" id="{A6D66818-B8ED-45A9-B8D5-98C1AA0717E0}"/>
              </a:ext>
            </a:extLst>
          </p:cNvPr>
          <p:cNvSpPr/>
          <p:nvPr/>
        </p:nvSpPr>
        <p:spPr>
          <a:xfrm>
            <a:off x="0" y="2300748"/>
            <a:ext cx="12192000" cy="2349910"/>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The Global Digital Divide</a:t>
            </a:r>
          </a:p>
          <a:p>
            <a:pPr algn="ctr"/>
            <a:r>
              <a:rPr lang="en-US" sz="2400" dirty="0"/>
              <a:t>An analysis of internet usage across the world</a:t>
            </a:r>
          </a:p>
        </p:txBody>
      </p:sp>
    </p:spTree>
    <p:extLst>
      <p:ext uri="{BB962C8B-B14F-4D97-AF65-F5344CB8AC3E}">
        <p14:creationId xmlns:p14="http://schemas.microsoft.com/office/powerpoint/2010/main" val="409671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45AC-C5A5-45BB-ADC2-640C656845FE}"/>
              </a:ext>
            </a:extLst>
          </p:cNvPr>
          <p:cNvSpPr>
            <a:spLocks noGrp="1"/>
          </p:cNvSpPr>
          <p:nvPr>
            <p:ph type="title"/>
          </p:nvPr>
        </p:nvSpPr>
        <p:spPr/>
        <p:txBody>
          <a:bodyPr>
            <a:normAutofit/>
          </a:bodyPr>
          <a:lstStyle/>
          <a:p>
            <a:r>
              <a:rPr lang="en-US" dirty="0"/>
              <a:t>Analysis &amp; findings</a:t>
            </a:r>
          </a:p>
        </p:txBody>
      </p:sp>
      <p:sp>
        <p:nvSpPr>
          <p:cNvPr id="4" name="Slide Number Placeholder 3">
            <a:extLst>
              <a:ext uri="{FF2B5EF4-FFF2-40B4-BE49-F238E27FC236}">
                <a16:creationId xmlns:a16="http://schemas.microsoft.com/office/drawing/2014/main" id="{8FCFAF2F-13C6-4FD2-BDED-C23FBB76838E}"/>
              </a:ext>
            </a:extLst>
          </p:cNvPr>
          <p:cNvSpPr>
            <a:spLocks noGrp="1"/>
          </p:cNvSpPr>
          <p:nvPr>
            <p:ph type="sldNum" sz="quarter" idx="12"/>
          </p:nvPr>
        </p:nvSpPr>
        <p:spPr>
          <a:xfrm>
            <a:off x="8610600" y="6356350"/>
            <a:ext cx="2743200" cy="365125"/>
          </a:xfrm>
        </p:spPr>
        <p:txBody>
          <a:bodyPr/>
          <a:lstStyle/>
          <a:p>
            <a:fld id="{A56E3B75-B6C5-4C90-8D86-3D0E4B666D89}" type="slidenum">
              <a:rPr lang="en-CA" smtClean="0"/>
              <a:t>10</a:t>
            </a:fld>
            <a:endParaRPr lang="en-CA"/>
          </a:p>
        </p:txBody>
      </p:sp>
      <p:pic>
        <p:nvPicPr>
          <p:cNvPr id="5" name="Picture 4">
            <a:extLst>
              <a:ext uri="{FF2B5EF4-FFF2-40B4-BE49-F238E27FC236}">
                <a16:creationId xmlns:a16="http://schemas.microsoft.com/office/drawing/2014/main" id="{FC2140EE-FA0C-4C89-A87A-0DF23E2D5CE4}"/>
              </a:ext>
            </a:extLst>
          </p:cNvPr>
          <p:cNvPicPr>
            <a:picLocks noChangeAspect="1"/>
          </p:cNvPicPr>
          <p:nvPr/>
        </p:nvPicPr>
        <p:blipFill rotWithShape="1">
          <a:blip r:embed="rId2"/>
          <a:srcRect l="15489" t="4858" r="15745"/>
          <a:stretch/>
        </p:blipFill>
        <p:spPr>
          <a:xfrm>
            <a:off x="1018161" y="2872638"/>
            <a:ext cx="4901208" cy="3713820"/>
          </a:xfrm>
          <a:prstGeom prst="rect">
            <a:avLst/>
          </a:prstGeom>
        </p:spPr>
      </p:pic>
      <p:pic>
        <p:nvPicPr>
          <p:cNvPr id="39" name="Picture 38">
            <a:extLst>
              <a:ext uri="{FF2B5EF4-FFF2-40B4-BE49-F238E27FC236}">
                <a16:creationId xmlns:a16="http://schemas.microsoft.com/office/drawing/2014/main" id="{2FA14A7C-F8FE-4A5A-BB7A-169AC7C51975}"/>
              </a:ext>
            </a:extLst>
          </p:cNvPr>
          <p:cNvPicPr>
            <a:picLocks noChangeAspect="1"/>
          </p:cNvPicPr>
          <p:nvPr/>
        </p:nvPicPr>
        <p:blipFill>
          <a:blip r:embed="rId3"/>
          <a:stretch>
            <a:fillRect/>
          </a:stretch>
        </p:blipFill>
        <p:spPr>
          <a:xfrm>
            <a:off x="8477849" y="2922741"/>
            <a:ext cx="2283229" cy="1791171"/>
          </a:xfrm>
          <a:prstGeom prst="rect">
            <a:avLst/>
          </a:prstGeom>
        </p:spPr>
      </p:pic>
      <p:pic>
        <p:nvPicPr>
          <p:cNvPr id="41" name="Picture 40">
            <a:extLst>
              <a:ext uri="{FF2B5EF4-FFF2-40B4-BE49-F238E27FC236}">
                <a16:creationId xmlns:a16="http://schemas.microsoft.com/office/drawing/2014/main" id="{219F7146-A23F-46E8-9A9B-F004DE14F560}"/>
              </a:ext>
            </a:extLst>
          </p:cNvPr>
          <p:cNvPicPr>
            <a:picLocks noChangeAspect="1"/>
          </p:cNvPicPr>
          <p:nvPr/>
        </p:nvPicPr>
        <p:blipFill rotWithShape="1">
          <a:blip r:embed="rId4"/>
          <a:srcRect l="6784" r="10201"/>
          <a:stretch/>
        </p:blipFill>
        <p:spPr>
          <a:xfrm>
            <a:off x="6093921" y="4805394"/>
            <a:ext cx="2203726" cy="1781064"/>
          </a:xfrm>
          <a:prstGeom prst="rect">
            <a:avLst/>
          </a:prstGeom>
        </p:spPr>
      </p:pic>
      <p:pic>
        <p:nvPicPr>
          <p:cNvPr id="45" name="Picture 44">
            <a:extLst>
              <a:ext uri="{FF2B5EF4-FFF2-40B4-BE49-F238E27FC236}">
                <a16:creationId xmlns:a16="http://schemas.microsoft.com/office/drawing/2014/main" id="{FF28E806-54FA-4C9F-ADB8-439EDD0EA399}"/>
              </a:ext>
            </a:extLst>
          </p:cNvPr>
          <p:cNvPicPr>
            <a:picLocks noChangeAspect="1"/>
          </p:cNvPicPr>
          <p:nvPr/>
        </p:nvPicPr>
        <p:blipFill rotWithShape="1">
          <a:blip r:embed="rId5"/>
          <a:srcRect l="10596" r="9875"/>
          <a:stretch/>
        </p:blipFill>
        <p:spPr>
          <a:xfrm>
            <a:off x="8477848" y="4812051"/>
            <a:ext cx="2283229" cy="1781063"/>
          </a:xfrm>
          <a:prstGeom prst="rect">
            <a:avLst/>
          </a:prstGeom>
        </p:spPr>
      </p:pic>
      <p:grpSp>
        <p:nvGrpSpPr>
          <p:cNvPr id="54" name="Group 53">
            <a:extLst>
              <a:ext uri="{FF2B5EF4-FFF2-40B4-BE49-F238E27FC236}">
                <a16:creationId xmlns:a16="http://schemas.microsoft.com/office/drawing/2014/main" id="{B63ADD91-F4FD-4C4B-AD54-8C00E2DE44A8}"/>
              </a:ext>
            </a:extLst>
          </p:cNvPr>
          <p:cNvGrpSpPr/>
          <p:nvPr/>
        </p:nvGrpSpPr>
        <p:grpSpPr>
          <a:xfrm>
            <a:off x="6093920" y="2894757"/>
            <a:ext cx="2209378" cy="1769052"/>
            <a:chOff x="5770192" y="2155002"/>
            <a:chExt cx="2405743" cy="1863976"/>
          </a:xfrm>
        </p:grpSpPr>
        <p:pic>
          <p:nvPicPr>
            <p:cNvPr id="52" name="Picture 51">
              <a:extLst>
                <a:ext uri="{FF2B5EF4-FFF2-40B4-BE49-F238E27FC236}">
                  <a16:creationId xmlns:a16="http://schemas.microsoft.com/office/drawing/2014/main" id="{9EE2C3E1-DB69-40C6-9BCC-89377822BF25}"/>
                </a:ext>
              </a:extLst>
            </p:cNvPr>
            <p:cNvPicPr>
              <a:picLocks noChangeAspect="1"/>
            </p:cNvPicPr>
            <p:nvPr/>
          </p:nvPicPr>
          <p:blipFill>
            <a:blip r:embed="rId3"/>
            <a:stretch>
              <a:fillRect/>
            </a:stretch>
          </p:blipFill>
          <p:spPr>
            <a:xfrm>
              <a:off x="5770192" y="2155002"/>
              <a:ext cx="2405743" cy="1863976"/>
            </a:xfrm>
            <a:prstGeom prst="rect">
              <a:avLst/>
            </a:prstGeom>
          </p:spPr>
        </p:pic>
        <p:pic>
          <p:nvPicPr>
            <p:cNvPr id="51" name="Picture 50">
              <a:extLst>
                <a:ext uri="{FF2B5EF4-FFF2-40B4-BE49-F238E27FC236}">
                  <a16:creationId xmlns:a16="http://schemas.microsoft.com/office/drawing/2014/main" id="{B939E5D6-C5CF-4D5C-A0A2-C4A29C432D93}"/>
                </a:ext>
              </a:extLst>
            </p:cNvPr>
            <p:cNvPicPr>
              <a:picLocks noChangeAspect="1"/>
            </p:cNvPicPr>
            <p:nvPr/>
          </p:nvPicPr>
          <p:blipFill>
            <a:blip r:embed="rId6"/>
            <a:stretch>
              <a:fillRect/>
            </a:stretch>
          </p:blipFill>
          <p:spPr>
            <a:xfrm>
              <a:off x="5776344" y="2350954"/>
              <a:ext cx="2393437" cy="965978"/>
            </a:xfrm>
            <a:prstGeom prst="rect">
              <a:avLst/>
            </a:prstGeom>
          </p:spPr>
        </p:pic>
        <p:pic>
          <p:nvPicPr>
            <p:cNvPr id="47" name="Picture 46">
              <a:extLst>
                <a:ext uri="{FF2B5EF4-FFF2-40B4-BE49-F238E27FC236}">
                  <a16:creationId xmlns:a16="http://schemas.microsoft.com/office/drawing/2014/main" id="{14859E59-DEE0-4C80-8475-B7A4B1CCB399}"/>
                </a:ext>
              </a:extLst>
            </p:cNvPr>
            <p:cNvPicPr>
              <a:picLocks noChangeAspect="1"/>
            </p:cNvPicPr>
            <p:nvPr/>
          </p:nvPicPr>
          <p:blipFill>
            <a:blip r:embed="rId7"/>
            <a:stretch>
              <a:fillRect/>
            </a:stretch>
          </p:blipFill>
          <p:spPr>
            <a:xfrm>
              <a:off x="5776345" y="3079897"/>
              <a:ext cx="2399590" cy="920420"/>
            </a:xfrm>
            <a:prstGeom prst="rect">
              <a:avLst/>
            </a:prstGeom>
          </p:spPr>
        </p:pic>
        <p:sp>
          <p:nvSpPr>
            <p:cNvPr id="53" name="TextBox 52">
              <a:extLst>
                <a:ext uri="{FF2B5EF4-FFF2-40B4-BE49-F238E27FC236}">
                  <a16:creationId xmlns:a16="http://schemas.microsoft.com/office/drawing/2014/main" id="{F2148386-DC21-4F3F-B8D8-10FD2E8B0894}"/>
                </a:ext>
              </a:extLst>
            </p:cNvPr>
            <p:cNvSpPr txBox="1"/>
            <p:nvPr/>
          </p:nvSpPr>
          <p:spPr>
            <a:xfrm>
              <a:off x="6683188" y="2172376"/>
              <a:ext cx="723275" cy="184666"/>
            </a:xfrm>
            <a:prstGeom prst="rect">
              <a:avLst/>
            </a:prstGeom>
            <a:solidFill>
              <a:srgbClr val="1B3146"/>
            </a:solidFill>
          </p:spPr>
          <p:txBody>
            <a:bodyPr wrap="none" rtlCol="0">
              <a:spAutoFit/>
            </a:bodyPr>
            <a:lstStyle/>
            <a:p>
              <a:r>
                <a:rPr lang="en-US" sz="600" dirty="0">
                  <a:solidFill>
                    <a:schemeClr val="bg1"/>
                  </a:solidFill>
                </a:rPr>
                <a:t>Global Analysis</a:t>
              </a:r>
            </a:p>
          </p:txBody>
        </p:sp>
      </p:grpSp>
      <p:sp>
        <p:nvSpPr>
          <p:cNvPr id="55" name="TextBox 54">
            <a:extLst>
              <a:ext uri="{FF2B5EF4-FFF2-40B4-BE49-F238E27FC236}">
                <a16:creationId xmlns:a16="http://schemas.microsoft.com/office/drawing/2014/main" id="{3D5D2808-F161-4379-BDA6-462A5376E8CF}"/>
              </a:ext>
            </a:extLst>
          </p:cNvPr>
          <p:cNvSpPr txBox="1"/>
          <p:nvPr/>
        </p:nvSpPr>
        <p:spPr>
          <a:xfrm>
            <a:off x="555172" y="2129742"/>
            <a:ext cx="11262580" cy="646331"/>
          </a:xfrm>
          <a:prstGeom prst="rect">
            <a:avLst/>
          </a:prstGeom>
          <a:noFill/>
        </p:spPr>
        <p:txBody>
          <a:bodyPr wrap="square" rtlCol="0">
            <a:spAutoFit/>
          </a:bodyPr>
          <a:lstStyle/>
          <a:p>
            <a:r>
              <a:rPr lang="en-US" dirty="0"/>
              <a:t>The following dashboards provide a visual analysis on a global, regional and country by country level as well as by Web Index Category. </a:t>
            </a:r>
          </a:p>
        </p:txBody>
      </p:sp>
    </p:spTree>
    <p:extLst>
      <p:ext uri="{BB962C8B-B14F-4D97-AF65-F5344CB8AC3E}">
        <p14:creationId xmlns:p14="http://schemas.microsoft.com/office/powerpoint/2010/main" val="2692334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54D1C78-521D-409D-A411-9709DCBEF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CC320460-7950-4847-B0DD-31C0F8A546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63"/>
          <a:stretch/>
        </p:blipFill>
        <p:spPr bwMode="auto">
          <a:xfrm>
            <a:off x="5063089" y="1"/>
            <a:ext cx="7128913" cy="6853457"/>
          </a:xfrm>
          <a:custGeom>
            <a:avLst/>
            <a:gdLst/>
            <a:ahLst/>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41D677BB-6EF0-478D-91C4-F59CA5512284}"/>
              </a:ext>
            </a:extLst>
          </p:cNvPr>
          <p:cNvSpPr txBox="1">
            <a:spLocks/>
          </p:cNvSpPr>
          <p:nvPr/>
        </p:nvSpPr>
        <p:spPr>
          <a:xfrm>
            <a:off x="461866" y="1319388"/>
            <a:ext cx="3970175" cy="1179576"/>
          </a:xfrm>
          <a:prstGeom prst="rect">
            <a:avLst/>
          </a:prstGeom>
        </p:spPr>
        <p:txBody>
          <a:bodyPr vert="horz" lIns="91440" tIns="45720" rIns="91440" bIns="45720" rtlCol="0" anchor="ctr">
            <a:normAutofit fontScale="92500"/>
          </a:bodyPr>
          <a:lstStyle>
            <a:lvl1pPr algn="l" defTabSz="914377" rtl="0" eaLnBrk="1" latinLnBrk="0" hangingPunct="1">
              <a:lnSpc>
                <a:spcPct val="90000"/>
              </a:lnSpc>
              <a:spcBef>
                <a:spcPct val="0"/>
              </a:spcBef>
              <a:buNone/>
              <a:defRPr sz="4000" kern="1200">
                <a:solidFill>
                  <a:schemeClr val="tx1"/>
                </a:solidFill>
                <a:latin typeface="+mj-lt"/>
                <a:ea typeface="+mj-ea"/>
                <a:cs typeface="+mj-cs"/>
              </a:defRPr>
            </a:lvl1pPr>
          </a:lstStyle>
          <a:p>
            <a:r>
              <a:rPr lang="en-US" b="1" dirty="0">
                <a:solidFill>
                  <a:schemeClr val="bg1"/>
                </a:solidFill>
              </a:rPr>
              <a:t>Conclusions &amp; further research</a:t>
            </a:r>
          </a:p>
        </p:txBody>
      </p:sp>
    </p:spTree>
    <p:extLst>
      <p:ext uri="{BB962C8B-B14F-4D97-AF65-F5344CB8AC3E}">
        <p14:creationId xmlns:p14="http://schemas.microsoft.com/office/powerpoint/2010/main" val="3358034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45AC-C5A5-45BB-ADC2-640C656845FE}"/>
              </a:ext>
            </a:extLst>
          </p:cNvPr>
          <p:cNvSpPr>
            <a:spLocks noGrp="1"/>
          </p:cNvSpPr>
          <p:nvPr>
            <p:ph type="title"/>
          </p:nvPr>
        </p:nvSpPr>
        <p:spPr/>
        <p:txBody>
          <a:bodyPr>
            <a:normAutofit/>
          </a:bodyPr>
          <a:lstStyle/>
          <a:p>
            <a:r>
              <a:rPr lang="en-US" dirty="0"/>
              <a:t>Conclusions &amp; further research</a:t>
            </a:r>
          </a:p>
        </p:txBody>
      </p:sp>
      <p:sp>
        <p:nvSpPr>
          <p:cNvPr id="4" name="Slide Number Placeholder 3">
            <a:extLst>
              <a:ext uri="{FF2B5EF4-FFF2-40B4-BE49-F238E27FC236}">
                <a16:creationId xmlns:a16="http://schemas.microsoft.com/office/drawing/2014/main" id="{8FCFAF2F-13C6-4FD2-BDED-C23FBB76838E}"/>
              </a:ext>
            </a:extLst>
          </p:cNvPr>
          <p:cNvSpPr>
            <a:spLocks noGrp="1"/>
          </p:cNvSpPr>
          <p:nvPr>
            <p:ph type="sldNum" sz="quarter" idx="12"/>
          </p:nvPr>
        </p:nvSpPr>
        <p:spPr>
          <a:xfrm>
            <a:off x="8610600" y="6356350"/>
            <a:ext cx="2743200" cy="365125"/>
          </a:xfrm>
        </p:spPr>
        <p:txBody>
          <a:bodyPr/>
          <a:lstStyle/>
          <a:p>
            <a:fld id="{A56E3B75-B6C5-4C90-8D86-3D0E4B666D89}" type="slidenum">
              <a:rPr lang="en-CA" smtClean="0"/>
              <a:t>12</a:t>
            </a:fld>
            <a:endParaRPr lang="en-CA"/>
          </a:p>
        </p:txBody>
      </p:sp>
    </p:spTree>
    <p:extLst>
      <p:ext uri="{BB962C8B-B14F-4D97-AF65-F5344CB8AC3E}">
        <p14:creationId xmlns:p14="http://schemas.microsoft.com/office/powerpoint/2010/main" val="917589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54D1C78-521D-409D-A411-9709DCBEF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96180E79-87EB-4C26-A46C-DE8FBBE2A958}"/>
              </a:ext>
            </a:extLst>
          </p:cNvPr>
          <p:cNvSpPr txBox="1">
            <a:spLocks/>
          </p:cNvSpPr>
          <p:nvPr/>
        </p:nvSpPr>
        <p:spPr>
          <a:xfrm>
            <a:off x="2369976" y="1563518"/>
            <a:ext cx="6317644" cy="3926980"/>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8000" kern="1200">
                <a:solidFill>
                  <a:schemeClr val="tx1"/>
                </a:solidFill>
                <a:latin typeface="+mj-lt"/>
                <a:ea typeface="+mj-ea"/>
                <a:cs typeface="+mj-cs"/>
              </a:defRPr>
            </a:lvl1pPr>
          </a:lstStyle>
          <a:p>
            <a:pPr algn="ctr"/>
            <a:r>
              <a:rPr lang="en-US" sz="4800" b="1" dirty="0">
                <a:solidFill>
                  <a:schemeClr val="bg1"/>
                </a:solidFill>
              </a:rPr>
              <a:t>Thank you!</a:t>
            </a:r>
          </a:p>
          <a:p>
            <a:pPr algn="ctr"/>
            <a:endParaRPr lang="en-US" sz="4800" b="1" dirty="0">
              <a:solidFill>
                <a:schemeClr val="bg1"/>
              </a:solidFill>
            </a:endParaRPr>
          </a:p>
          <a:p>
            <a:pPr algn="ctr"/>
            <a:r>
              <a:rPr lang="en-US" sz="4800" b="1" dirty="0">
                <a:solidFill>
                  <a:schemeClr val="bg1"/>
                </a:solidFill>
              </a:rPr>
              <a:t>Q&amp;A</a:t>
            </a:r>
          </a:p>
        </p:txBody>
      </p:sp>
    </p:spTree>
    <p:extLst>
      <p:ext uri="{BB962C8B-B14F-4D97-AF65-F5344CB8AC3E}">
        <p14:creationId xmlns:p14="http://schemas.microsoft.com/office/powerpoint/2010/main" val="96640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FC1B0-9895-4D32-A3F9-4D77099FCD9C}"/>
              </a:ext>
            </a:extLst>
          </p:cNvPr>
          <p:cNvSpPr>
            <a:spLocks noGrp="1"/>
          </p:cNvSpPr>
          <p:nvPr>
            <p:ph type="ctrTitle"/>
          </p:nvPr>
        </p:nvSpPr>
        <p:spPr>
          <a:xfrm>
            <a:off x="1524003" y="1999615"/>
            <a:ext cx="9144000" cy="2764028"/>
          </a:xfrm>
        </p:spPr>
        <p:txBody>
          <a:bodyPr anchor="ctr">
            <a:normAutofit/>
          </a:bodyPr>
          <a:lstStyle/>
          <a:p>
            <a:pPr algn="ctr"/>
            <a:endParaRPr lang="en-US" sz="7200"/>
          </a:p>
        </p:txBody>
      </p:sp>
      <p:pic>
        <p:nvPicPr>
          <p:cNvPr id="4098" name="Picture 2">
            <a:extLst>
              <a:ext uri="{FF2B5EF4-FFF2-40B4-BE49-F238E27FC236}">
                <a16:creationId xmlns:a16="http://schemas.microsoft.com/office/drawing/2014/main" id="{48253756-13CF-43F8-8905-AE5998C03E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82" r="5997"/>
          <a:stretch/>
        </p:blipFill>
        <p:spPr bwMode="auto">
          <a:xfrm>
            <a:off x="1105029" y="-1"/>
            <a:ext cx="1110508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1DF936A-F3E2-4542-8A52-2B0F2774919B}"/>
              </a:ext>
            </a:extLst>
          </p:cNvPr>
          <p:cNvSpPr/>
          <p:nvPr/>
        </p:nvSpPr>
        <p:spPr>
          <a:xfrm>
            <a:off x="0" y="0"/>
            <a:ext cx="12192000" cy="6858000"/>
          </a:xfrm>
          <a:prstGeom prst="rect">
            <a:avLst/>
          </a:prstGeom>
          <a:gradFill flip="none" rotWithShape="1">
            <a:gsLst>
              <a:gs pos="0">
                <a:schemeClr val="tx1"/>
              </a:gs>
              <a:gs pos="32000">
                <a:srgbClr val="000000"/>
              </a:gs>
              <a:gs pos="71000">
                <a:schemeClr val="tx1">
                  <a:alpha val="50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6">
            <a:extLst>
              <a:ext uri="{FF2B5EF4-FFF2-40B4-BE49-F238E27FC236}">
                <a16:creationId xmlns:a16="http://schemas.microsoft.com/office/drawing/2014/main" id="{8D44A80E-55C5-46A6-A0D9-B6066545829B}"/>
              </a:ext>
            </a:extLst>
          </p:cNvPr>
          <p:cNvGraphicFramePr>
            <a:graphicFrameLocks noGrp="1"/>
          </p:cNvGraphicFramePr>
          <p:nvPr>
            <p:extLst>
              <p:ext uri="{D42A27DB-BD31-4B8C-83A1-F6EECF244321}">
                <p14:modId xmlns:p14="http://schemas.microsoft.com/office/powerpoint/2010/main" val="829931889"/>
              </p:ext>
            </p:extLst>
          </p:nvPr>
        </p:nvGraphicFramePr>
        <p:xfrm>
          <a:off x="913869" y="981996"/>
          <a:ext cx="4666471" cy="3616716"/>
        </p:xfrm>
        <a:graphic>
          <a:graphicData uri="http://schemas.openxmlformats.org/drawingml/2006/table">
            <a:tbl>
              <a:tblPr firstRow="1" bandRow="1">
                <a:tableStyleId>{5C22544A-7EE6-4342-B048-85BDC9FD1C3A}</a:tableStyleId>
              </a:tblPr>
              <a:tblGrid>
                <a:gridCol w="4666471">
                  <a:extLst>
                    <a:ext uri="{9D8B030D-6E8A-4147-A177-3AD203B41FA5}">
                      <a16:colId xmlns:a16="http://schemas.microsoft.com/office/drawing/2014/main" val="1166251982"/>
                    </a:ext>
                  </a:extLst>
                </a:gridCol>
              </a:tblGrid>
              <a:tr h="602786">
                <a:tc>
                  <a:txBody>
                    <a:bodyPr/>
                    <a:lstStyle/>
                    <a:p>
                      <a:r>
                        <a:rPr lang="en-US" sz="2400" dirty="0">
                          <a:solidFill>
                            <a:schemeClr val="bg1"/>
                          </a:solidFill>
                        </a:rPr>
                        <a:t>Table of contents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7863420"/>
                  </a:ext>
                </a:extLst>
              </a:tr>
              <a:tr h="602786">
                <a:tc>
                  <a:txBody>
                    <a:bodyPr/>
                    <a:lstStyle/>
                    <a:p>
                      <a:pPr marL="285750" indent="-285750">
                        <a:buFont typeface="Arial" panose="020B0604020202020204" pitchFamily="34" charset="0"/>
                        <a:buChar char="•"/>
                      </a:pPr>
                      <a:r>
                        <a:rPr lang="en-US" dirty="0">
                          <a:solidFill>
                            <a:schemeClr val="bg1"/>
                          </a:solidFill>
                        </a:rPr>
                        <a:t>Motivations &amp; Sources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9986554"/>
                  </a:ext>
                </a:extLst>
              </a:tr>
              <a:tr h="602786">
                <a:tc>
                  <a:txBody>
                    <a:bodyPr/>
                    <a:lstStyle/>
                    <a:p>
                      <a:pPr marL="285750" indent="-285750">
                        <a:buFont typeface="Arial" panose="020B0604020202020204" pitchFamily="34" charset="0"/>
                        <a:buChar char="•"/>
                      </a:pPr>
                      <a:r>
                        <a:rPr lang="en-US" dirty="0">
                          <a:solidFill>
                            <a:schemeClr val="bg1"/>
                          </a:solidFill>
                        </a:rPr>
                        <a:t>Process summary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10249872"/>
                  </a:ext>
                </a:extLst>
              </a:tr>
              <a:tr h="602786">
                <a:tc>
                  <a:txBody>
                    <a:bodyPr/>
                    <a:lstStyle/>
                    <a:p>
                      <a:pPr marL="285761" lvl="0" indent="-285750">
                        <a:buFont typeface="Arial" panose="020B0604020202020204" pitchFamily="34" charset="0"/>
                        <a:buChar char="•"/>
                      </a:pPr>
                      <a:r>
                        <a:rPr lang="en-US" dirty="0">
                          <a:solidFill>
                            <a:schemeClr val="bg1"/>
                          </a:solidFill>
                        </a:rPr>
                        <a:t>Analysis &amp; Findings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82974819"/>
                  </a:ext>
                </a:extLst>
              </a:tr>
              <a:tr h="602786">
                <a:tc>
                  <a:txBody>
                    <a:bodyPr/>
                    <a:lstStyle/>
                    <a:p>
                      <a:pPr marL="285761" lvl="0" indent="-285750">
                        <a:buFont typeface="Arial" panose="020B0604020202020204" pitchFamily="34" charset="0"/>
                        <a:buChar char="•"/>
                      </a:pPr>
                      <a:r>
                        <a:rPr lang="en-US" dirty="0">
                          <a:solidFill>
                            <a:schemeClr val="bg1"/>
                          </a:solidFill>
                        </a:rPr>
                        <a:t>Conclusions &amp; Limitations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49200653"/>
                  </a:ext>
                </a:extLst>
              </a:tr>
              <a:tr h="602786">
                <a:tc>
                  <a:txBody>
                    <a:bodyPr/>
                    <a:lstStyle/>
                    <a:p>
                      <a:pPr marL="0" lvl="0" indent="0">
                        <a:buFont typeface="Arial" panose="020B0604020202020204" pitchFamily="34" charset="0"/>
                        <a:buNone/>
                      </a:pP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63242496"/>
                  </a:ext>
                </a:extLst>
              </a:tr>
            </a:tbl>
          </a:graphicData>
        </a:graphic>
      </p:graphicFrame>
    </p:spTree>
    <p:extLst>
      <p:ext uri="{BB962C8B-B14F-4D97-AF65-F5344CB8AC3E}">
        <p14:creationId xmlns:p14="http://schemas.microsoft.com/office/powerpoint/2010/main" val="100629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54D1C78-521D-409D-A411-9709DCBEF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CC320460-7950-4847-B0DD-31C0F8A546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63"/>
          <a:stretch/>
        </p:blipFill>
        <p:spPr bwMode="auto">
          <a:xfrm>
            <a:off x="5063089" y="1"/>
            <a:ext cx="7128913" cy="6853457"/>
          </a:xfrm>
          <a:custGeom>
            <a:avLst/>
            <a:gdLst/>
            <a:ahLst/>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8EA9CC97-A2D7-4AA9-870F-42FA9F10FBB3}"/>
              </a:ext>
            </a:extLst>
          </p:cNvPr>
          <p:cNvSpPr txBox="1">
            <a:spLocks/>
          </p:cNvSpPr>
          <p:nvPr/>
        </p:nvSpPr>
        <p:spPr>
          <a:xfrm>
            <a:off x="461866" y="1319388"/>
            <a:ext cx="3970175" cy="1179576"/>
          </a:xfrm>
          <a:prstGeom prst="rect">
            <a:avLst/>
          </a:prstGeom>
        </p:spPr>
        <p:txBody>
          <a:bodyPr vert="horz" lIns="91440" tIns="45720" rIns="91440" bIns="45720" rtlCol="0" anchor="ctr">
            <a:normAutofit lnSpcReduction="10000"/>
          </a:bodyPr>
          <a:lstStyle>
            <a:lvl1pPr algn="l" defTabSz="914377" rtl="0" eaLnBrk="1" latinLnBrk="0" hangingPunct="1">
              <a:lnSpc>
                <a:spcPct val="90000"/>
              </a:lnSpc>
              <a:spcBef>
                <a:spcPct val="0"/>
              </a:spcBef>
              <a:buNone/>
              <a:defRPr sz="4000" kern="1200">
                <a:solidFill>
                  <a:schemeClr val="tx1"/>
                </a:solidFill>
                <a:latin typeface="+mj-lt"/>
                <a:ea typeface="+mj-ea"/>
                <a:cs typeface="+mj-cs"/>
              </a:defRPr>
            </a:lvl1pPr>
          </a:lstStyle>
          <a:p>
            <a:r>
              <a:rPr lang="en-US" b="1" dirty="0">
                <a:solidFill>
                  <a:schemeClr val="bg1"/>
                </a:solidFill>
              </a:rPr>
              <a:t>Motivations &amp; Sources</a:t>
            </a:r>
          </a:p>
        </p:txBody>
      </p:sp>
    </p:spTree>
    <p:extLst>
      <p:ext uri="{BB962C8B-B14F-4D97-AF65-F5344CB8AC3E}">
        <p14:creationId xmlns:p14="http://schemas.microsoft.com/office/powerpoint/2010/main" val="4264907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CFAF2F-13C6-4FD2-BDED-C23FBB76838E}"/>
              </a:ext>
            </a:extLst>
          </p:cNvPr>
          <p:cNvSpPr>
            <a:spLocks noGrp="1"/>
          </p:cNvSpPr>
          <p:nvPr>
            <p:ph type="sldNum" sz="quarter" idx="12"/>
          </p:nvPr>
        </p:nvSpPr>
        <p:spPr>
          <a:xfrm>
            <a:off x="8610600" y="6356350"/>
            <a:ext cx="2743200" cy="365125"/>
          </a:xfrm>
        </p:spPr>
        <p:txBody>
          <a:bodyPr/>
          <a:lstStyle/>
          <a:p>
            <a:fld id="{A56E3B75-B6C5-4C90-8D86-3D0E4B666D89}" type="slidenum">
              <a:rPr lang="en-CA" smtClean="0"/>
              <a:t>4</a:t>
            </a:fld>
            <a:endParaRPr lang="en-CA"/>
          </a:p>
        </p:txBody>
      </p:sp>
      <p:graphicFrame>
        <p:nvGraphicFramePr>
          <p:cNvPr id="5" name="Diagram 4">
            <a:extLst>
              <a:ext uri="{FF2B5EF4-FFF2-40B4-BE49-F238E27FC236}">
                <a16:creationId xmlns:a16="http://schemas.microsoft.com/office/drawing/2014/main" id="{B6BCC572-A888-4ECB-985C-B9F8E4678CF8}"/>
              </a:ext>
            </a:extLst>
          </p:cNvPr>
          <p:cNvGraphicFramePr/>
          <p:nvPr>
            <p:extLst>
              <p:ext uri="{D42A27DB-BD31-4B8C-83A1-F6EECF244321}">
                <p14:modId xmlns:p14="http://schemas.microsoft.com/office/powerpoint/2010/main" val="2915232089"/>
              </p:ext>
            </p:extLst>
          </p:nvPr>
        </p:nvGraphicFramePr>
        <p:xfrm>
          <a:off x="573742" y="2133600"/>
          <a:ext cx="11134164" cy="398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8949DED5-7500-4E4A-8D48-13BA71F8574F}"/>
              </a:ext>
            </a:extLst>
          </p:cNvPr>
          <p:cNvSpPr>
            <a:spLocks noGrp="1"/>
          </p:cNvSpPr>
          <p:nvPr>
            <p:ph type="title"/>
          </p:nvPr>
        </p:nvSpPr>
        <p:spPr>
          <a:xfrm>
            <a:off x="1115568" y="548640"/>
            <a:ext cx="10168128" cy="1179576"/>
          </a:xfrm>
        </p:spPr>
        <p:txBody>
          <a:bodyPr>
            <a:normAutofit/>
          </a:bodyPr>
          <a:lstStyle/>
          <a:p>
            <a:r>
              <a:rPr lang="en-US" dirty="0"/>
              <a:t>Motivations &amp; Sources</a:t>
            </a:r>
          </a:p>
        </p:txBody>
      </p:sp>
    </p:spTree>
    <p:extLst>
      <p:ext uri="{BB962C8B-B14F-4D97-AF65-F5344CB8AC3E}">
        <p14:creationId xmlns:p14="http://schemas.microsoft.com/office/powerpoint/2010/main" val="241651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45AC-C5A5-45BB-ADC2-640C656845FE}"/>
              </a:ext>
            </a:extLst>
          </p:cNvPr>
          <p:cNvSpPr>
            <a:spLocks noGrp="1"/>
          </p:cNvSpPr>
          <p:nvPr>
            <p:ph type="title"/>
          </p:nvPr>
        </p:nvSpPr>
        <p:spPr/>
        <p:txBody>
          <a:bodyPr>
            <a:normAutofit/>
          </a:bodyPr>
          <a:lstStyle/>
          <a:p>
            <a:r>
              <a:rPr lang="en-US" dirty="0"/>
              <a:t>Motivations &amp; Sources</a:t>
            </a:r>
          </a:p>
        </p:txBody>
      </p:sp>
      <p:sp>
        <p:nvSpPr>
          <p:cNvPr id="4" name="Slide Number Placeholder 3">
            <a:extLst>
              <a:ext uri="{FF2B5EF4-FFF2-40B4-BE49-F238E27FC236}">
                <a16:creationId xmlns:a16="http://schemas.microsoft.com/office/drawing/2014/main" id="{8FCFAF2F-13C6-4FD2-BDED-C23FBB76838E}"/>
              </a:ext>
            </a:extLst>
          </p:cNvPr>
          <p:cNvSpPr>
            <a:spLocks noGrp="1"/>
          </p:cNvSpPr>
          <p:nvPr>
            <p:ph type="sldNum" sz="quarter" idx="12"/>
          </p:nvPr>
        </p:nvSpPr>
        <p:spPr>
          <a:xfrm>
            <a:off x="8610600" y="6356350"/>
            <a:ext cx="2743200" cy="365125"/>
          </a:xfrm>
        </p:spPr>
        <p:txBody>
          <a:bodyPr/>
          <a:lstStyle/>
          <a:p>
            <a:fld id="{A56E3B75-B6C5-4C90-8D86-3D0E4B666D89}" type="slidenum">
              <a:rPr lang="en-CA" smtClean="0"/>
              <a:t>5</a:t>
            </a:fld>
            <a:endParaRPr lang="en-CA" dirty="0"/>
          </a:p>
        </p:txBody>
      </p:sp>
      <p:sp>
        <p:nvSpPr>
          <p:cNvPr id="7" name="Rectangle 6">
            <a:extLst>
              <a:ext uri="{FF2B5EF4-FFF2-40B4-BE49-F238E27FC236}">
                <a16:creationId xmlns:a16="http://schemas.microsoft.com/office/drawing/2014/main" id="{074D0CF5-8594-4456-86AD-7594A5C9DE36}"/>
              </a:ext>
            </a:extLst>
          </p:cNvPr>
          <p:cNvSpPr/>
          <p:nvPr/>
        </p:nvSpPr>
        <p:spPr>
          <a:xfrm>
            <a:off x="550510" y="4775486"/>
            <a:ext cx="2657739" cy="1308074"/>
          </a:xfrm>
          <a:prstGeom prst="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028E513-0206-48D7-AB73-5A6EDA914BA1}"/>
              </a:ext>
            </a:extLst>
          </p:cNvPr>
          <p:cNvSpPr/>
          <p:nvPr/>
        </p:nvSpPr>
        <p:spPr>
          <a:xfrm>
            <a:off x="3389813" y="4775486"/>
            <a:ext cx="2696708" cy="130807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D54BA3A-96AC-4E4D-AADB-367B704154E5}"/>
              </a:ext>
            </a:extLst>
          </p:cNvPr>
          <p:cNvSpPr/>
          <p:nvPr/>
        </p:nvSpPr>
        <p:spPr>
          <a:xfrm>
            <a:off x="9083818" y="4763996"/>
            <a:ext cx="2651760" cy="130807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8B9DFE9-6D95-43D0-8851-6D774E275BB2}"/>
              </a:ext>
            </a:extLst>
          </p:cNvPr>
          <p:cNvSpPr txBox="1"/>
          <p:nvPr/>
        </p:nvSpPr>
        <p:spPr>
          <a:xfrm>
            <a:off x="3445169" y="4859464"/>
            <a:ext cx="2445787" cy="228937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defPPr>
              <a:defRPr lang="en-US"/>
            </a:defPPr>
            <a:lvl2pPr marL="171450" lvl="1" indent="-171450" defTabSz="711200">
              <a:lnSpc>
                <a:spcPct val="90000"/>
              </a:lnSpc>
              <a:spcBef>
                <a:spcPct val="0"/>
              </a:spcBef>
              <a:spcAft>
                <a:spcPct val="15000"/>
              </a:spcAft>
              <a:buFont typeface="Arial" panose="020B0604020202020204" pitchFamily="34" charset="0"/>
              <a:buChar char="•"/>
              <a:defRPr sz="1200"/>
            </a:lvl2pPr>
          </a:lstStyle>
          <a:p>
            <a:pPr marL="0" lvl="1" indent="0">
              <a:buNone/>
            </a:pPr>
            <a:r>
              <a:rPr lang="en-US" dirty="0"/>
              <a:t>This criteria measures the level of restrictions to internet accessibility as well as freedom of speech and privacy laws in the online world. </a:t>
            </a:r>
            <a:endParaRPr lang="en-CA" dirty="0"/>
          </a:p>
        </p:txBody>
      </p:sp>
      <p:sp>
        <p:nvSpPr>
          <p:cNvPr id="11" name="TextBox 10">
            <a:extLst>
              <a:ext uri="{FF2B5EF4-FFF2-40B4-BE49-F238E27FC236}">
                <a16:creationId xmlns:a16="http://schemas.microsoft.com/office/drawing/2014/main" id="{594701B8-869A-42DD-AC04-D42FF0213CF4}"/>
              </a:ext>
            </a:extLst>
          </p:cNvPr>
          <p:cNvSpPr txBox="1"/>
          <p:nvPr/>
        </p:nvSpPr>
        <p:spPr>
          <a:xfrm>
            <a:off x="635711" y="4859465"/>
            <a:ext cx="2445787" cy="149688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1" algn="ctr" defTabSz="711200">
              <a:lnSpc>
                <a:spcPct val="90000"/>
              </a:lnSpc>
              <a:spcBef>
                <a:spcPct val="0"/>
              </a:spcBef>
              <a:spcAft>
                <a:spcPct val="15000"/>
              </a:spcAft>
            </a:pPr>
            <a:r>
              <a:rPr lang="en-US" sz="1200" dirty="0"/>
              <a:t>This criteria measures the level of communications infrastructure available in each country as well as the level of affordability and education and awareness of such facilities. </a:t>
            </a:r>
            <a:endParaRPr lang="en-CA" sz="1200" kern="1200" dirty="0"/>
          </a:p>
        </p:txBody>
      </p:sp>
      <p:sp>
        <p:nvSpPr>
          <p:cNvPr id="13" name="TextBox 12">
            <a:extLst>
              <a:ext uri="{FF2B5EF4-FFF2-40B4-BE49-F238E27FC236}">
                <a16:creationId xmlns:a16="http://schemas.microsoft.com/office/drawing/2014/main" id="{E58895E2-31B3-47C0-BE31-E3700B963F7B}"/>
              </a:ext>
            </a:extLst>
          </p:cNvPr>
          <p:cNvSpPr txBox="1"/>
          <p:nvPr/>
        </p:nvSpPr>
        <p:spPr>
          <a:xfrm>
            <a:off x="9209674" y="4859464"/>
            <a:ext cx="2413760" cy="161394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defPPr>
              <a:defRPr lang="en-US"/>
            </a:defPPr>
            <a:lvl2pPr marL="171450" lvl="1" indent="-171450" defTabSz="711200">
              <a:lnSpc>
                <a:spcPct val="90000"/>
              </a:lnSpc>
              <a:spcBef>
                <a:spcPct val="0"/>
              </a:spcBef>
              <a:spcAft>
                <a:spcPct val="15000"/>
              </a:spcAft>
              <a:buFont typeface="Arial" panose="020B0604020202020204" pitchFamily="34" charset="0"/>
              <a:buChar char="•"/>
              <a:defRPr sz="1200"/>
            </a:lvl2pPr>
          </a:lstStyle>
          <a:p>
            <a:pPr marL="0" lvl="1" indent="0" algn="ctr">
              <a:buNone/>
            </a:pPr>
            <a:r>
              <a:rPr lang="en-US" dirty="0"/>
              <a:t>This criteria measures the economic, political, social and environmental impact of internet use in each country particularly in improving healthcare, education and economic opportunities</a:t>
            </a:r>
          </a:p>
        </p:txBody>
      </p:sp>
      <p:sp>
        <p:nvSpPr>
          <p:cNvPr id="14" name="Rectangle 13">
            <a:extLst>
              <a:ext uri="{FF2B5EF4-FFF2-40B4-BE49-F238E27FC236}">
                <a16:creationId xmlns:a16="http://schemas.microsoft.com/office/drawing/2014/main" id="{7BA677E5-CF24-47D3-8DC9-629DB3B2B7E6}"/>
              </a:ext>
            </a:extLst>
          </p:cNvPr>
          <p:cNvSpPr/>
          <p:nvPr/>
        </p:nvSpPr>
        <p:spPr>
          <a:xfrm>
            <a:off x="6245446" y="4775486"/>
            <a:ext cx="2696708" cy="1308074"/>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5C4BEDB-05EF-4ED4-B4A4-80D9266A977C}"/>
              </a:ext>
            </a:extLst>
          </p:cNvPr>
          <p:cNvSpPr txBox="1"/>
          <p:nvPr/>
        </p:nvSpPr>
        <p:spPr>
          <a:xfrm>
            <a:off x="6286267" y="4859464"/>
            <a:ext cx="2585215" cy="161394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defPPr>
              <a:defRPr lang="en-US"/>
            </a:defPPr>
            <a:lvl2pPr marL="171450" lvl="1" indent="-171450" defTabSz="711200">
              <a:lnSpc>
                <a:spcPct val="90000"/>
              </a:lnSpc>
              <a:spcBef>
                <a:spcPct val="0"/>
              </a:spcBef>
              <a:spcAft>
                <a:spcPct val="15000"/>
              </a:spcAft>
              <a:buFont typeface="Arial" panose="020B0604020202020204" pitchFamily="34" charset="0"/>
              <a:buChar char="•"/>
              <a:defRPr sz="1200"/>
            </a:lvl2pPr>
          </a:lstStyle>
          <a:p>
            <a:pPr marL="0" lvl="1" indent="0" algn="ctr">
              <a:buNone/>
            </a:pPr>
            <a:r>
              <a:rPr lang="en-US" dirty="0"/>
              <a:t>This criteria measures the level of information and government online facilities made for the people by the people in their own language to improve lives and living standards.</a:t>
            </a:r>
          </a:p>
        </p:txBody>
      </p:sp>
      <p:sp>
        <p:nvSpPr>
          <p:cNvPr id="3" name="Oval 2">
            <a:extLst>
              <a:ext uri="{FF2B5EF4-FFF2-40B4-BE49-F238E27FC236}">
                <a16:creationId xmlns:a16="http://schemas.microsoft.com/office/drawing/2014/main" id="{CE4E153C-7BAB-4C40-AC67-3FB99F34E969}"/>
              </a:ext>
            </a:extLst>
          </p:cNvPr>
          <p:cNvSpPr/>
          <p:nvPr/>
        </p:nvSpPr>
        <p:spPr>
          <a:xfrm>
            <a:off x="899662" y="2369976"/>
            <a:ext cx="1828800" cy="1828800"/>
          </a:xfrm>
          <a:prstGeom prst="ellipse">
            <a:avLst/>
          </a:prstGeom>
          <a:solidFill>
            <a:schemeClr val="bg1"/>
          </a:solidFill>
          <a:ln w="190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049B310-CD36-411C-B160-A9E6F1DC6C60}"/>
              </a:ext>
            </a:extLst>
          </p:cNvPr>
          <p:cNvSpPr/>
          <p:nvPr/>
        </p:nvSpPr>
        <p:spPr>
          <a:xfrm>
            <a:off x="3758450" y="2369976"/>
            <a:ext cx="1828800" cy="1828800"/>
          </a:xfrm>
          <a:prstGeom prst="ellipse">
            <a:avLst/>
          </a:prstGeom>
          <a:solidFill>
            <a:schemeClr val="bg1"/>
          </a:solidFill>
          <a:ln w="1905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E3218EB-2AFA-4306-81C3-A4125056A85D}"/>
              </a:ext>
            </a:extLst>
          </p:cNvPr>
          <p:cNvSpPr/>
          <p:nvPr/>
        </p:nvSpPr>
        <p:spPr>
          <a:xfrm>
            <a:off x="6614083" y="2369976"/>
            <a:ext cx="1828800" cy="1828800"/>
          </a:xfrm>
          <a:prstGeom prst="ellipse">
            <a:avLst/>
          </a:prstGeom>
          <a:solidFill>
            <a:schemeClr val="bg1"/>
          </a:solidFill>
          <a:ln w="190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7E945BC-666D-4868-B843-FE254F27BFB0}"/>
              </a:ext>
            </a:extLst>
          </p:cNvPr>
          <p:cNvSpPr/>
          <p:nvPr/>
        </p:nvSpPr>
        <p:spPr>
          <a:xfrm>
            <a:off x="9429981" y="2369976"/>
            <a:ext cx="1828800" cy="1828800"/>
          </a:xfrm>
          <a:prstGeom prst="ellipse">
            <a:avLst/>
          </a:prstGeom>
          <a:solidFill>
            <a:schemeClr val="bg1"/>
          </a:solidFill>
          <a:ln w="190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6F4C6C1-5168-49A6-AB60-2F5B6D85B6A5}"/>
              </a:ext>
            </a:extLst>
          </p:cNvPr>
          <p:cNvSpPr txBox="1"/>
          <p:nvPr/>
        </p:nvSpPr>
        <p:spPr>
          <a:xfrm>
            <a:off x="775431" y="4300837"/>
            <a:ext cx="2077262" cy="338554"/>
          </a:xfrm>
          <a:prstGeom prst="rect">
            <a:avLst/>
          </a:prstGeom>
          <a:noFill/>
        </p:spPr>
        <p:txBody>
          <a:bodyPr wrap="square" rtlCol="0">
            <a:spAutoFit/>
          </a:bodyPr>
          <a:lstStyle/>
          <a:p>
            <a:pPr algn="ctr"/>
            <a:r>
              <a:rPr lang="en-US" sz="1600" b="1" dirty="0"/>
              <a:t>Universal Access</a:t>
            </a:r>
          </a:p>
        </p:txBody>
      </p:sp>
      <p:sp>
        <p:nvSpPr>
          <p:cNvPr id="20" name="TextBox 19">
            <a:extLst>
              <a:ext uri="{FF2B5EF4-FFF2-40B4-BE49-F238E27FC236}">
                <a16:creationId xmlns:a16="http://schemas.microsoft.com/office/drawing/2014/main" id="{72B39CE9-FD1C-4321-8539-69996590DD8B}"/>
              </a:ext>
            </a:extLst>
          </p:cNvPr>
          <p:cNvSpPr txBox="1"/>
          <p:nvPr/>
        </p:nvSpPr>
        <p:spPr>
          <a:xfrm>
            <a:off x="3634218" y="4300837"/>
            <a:ext cx="2386985" cy="338554"/>
          </a:xfrm>
          <a:prstGeom prst="rect">
            <a:avLst/>
          </a:prstGeom>
          <a:noFill/>
        </p:spPr>
        <p:txBody>
          <a:bodyPr wrap="square" rtlCol="0">
            <a:spAutoFit/>
          </a:bodyPr>
          <a:lstStyle/>
          <a:p>
            <a:pPr algn="ctr"/>
            <a:r>
              <a:rPr lang="en-US" sz="1600" b="1" dirty="0"/>
              <a:t>Freedom &amp; Openness</a:t>
            </a:r>
          </a:p>
        </p:txBody>
      </p:sp>
      <p:sp>
        <p:nvSpPr>
          <p:cNvPr id="21" name="TextBox 20">
            <a:extLst>
              <a:ext uri="{FF2B5EF4-FFF2-40B4-BE49-F238E27FC236}">
                <a16:creationId xmlns:a16="http://schemas.microsoft.com/office/drawing/2014/main" id="{50DEF32F-1A74-4500-A099-7404749F0067}"/>
              </a:ext>
            </a:extLst>
          </p:cNvPr>
          <p:cNvSpPr txBox="1"/>
          <p:nvPr/>
        </p:nvSpPr>
        <p:spPr>
          <a:xfrm>
            <a:off x="6489852" y="4300837"/>
            <a:ext cx="2077262" cy="338554"/>
          </a:xfrm>
          <a:prstGeom prst="rect">
            <a:avLst/>
          </a:prstGeom>
          <a:noFill/>
        </p:spPr>
        <p:txBody>
          <a:bodyPr wrap="square" rtlCol="0">
            <a:spAutoFit/>
          </a:bodyPr>
          <a:lstStyle/>
          <a:p>
            <a:pPr algn="ctr"/>
            <a:r>
              <a:rPr lang="en-US" sz="1600" b="1" dirty="0"/>
              <a:t>Relevant Content</a:t>
            </a:r>
          </a:p>
        </p:txBody>
      </p:sp>
      <p:sp>
        <p:nvSpPr>
          <p:cNvPr id="22" name="TextBox 21">
            <a:extLst>
              <a:ext uri="{FF2B5EF4-FFF2-40B4-BE49-F238E27FC236}">
                <a16:creationId xmlns:a16="http://schemas.microsoft.com/office/drawing/2014/main" id="{C23ACE8A-513E-4037-AF95-67684EE05A04}"/>
              </a:ext>
            </a:extLst>
          </p:cNvPr>
          <p:cNvSpPr txBox="1"/>
          <p:nvPr/>
        </p:nvSpPr>
        <p:spPr>
          <a:xfrm>
            <a:off x="9305750" y="4300837"/>
            <a:ext cx="2077262" cy="338554"/>
          </a:xfrm>
          <a:prstGeom prst="rect">
            <a:avLst/>
          </a:prstGeom>
          <a:noFill/>
        </p:spPr>
        <p:txBody>
          <a:bodyPr wrap="square" rtlCol="0">
            <a:spAutoFit/>
          </a:bodyPr>
          <a:lstStyle/>
          <a:p>
            <a:pPr algn="ctr"/>
            <a:r>
              <a:rPr lang="en-US" sz="1600" b="1" dirty="0"/>
              <a:t>Empowerment</a:t>
            </a:r>
          </a:p>
        </p:txBody>
      </p:sp>
      <p:pic>
        <p:nvPicPr>
          <p:cNvPr id="4098" name="Picture 2">
            <a:extLst>
              <a:ext uri="{FF2B5EF4-FFF2-40B4-BE49-F238E27FC236}">
                <a16:creationId xmlns:a16="http://schemas.microsoft.com/office/drawing/2014/main" id="{E281DFBF-6E4B-446D-B7C9-554DFB25A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6810" y="2653627"/>
            <a:ext cx="1244754" cy="124475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88C3356-70DF-41C2-A83B-70F8F2FD20D9}"/>
              </a:ext>
            </a:extLst>
          </p:cNvPr>
          <p:cNvPicPr>
            <a:picLocks noChangeAspect="1"/>
          </p:cNvPicPr>
          <p:nvPr/>
        </p:nvPicPr>
        <p:blipFill rotWithShape="1">
          <a:blip r:embed="rId3"/>
          <a:srcRect l="-898" t="-2309" r="4822" b="7345"/>
          <a:stretch/>
        </p:blipFill>
        <p:spPr>
          <a:xfrm>
            <a:off x="9559104" y="2508656"/>
            <a:ext cx="1587173" cy="1540560"/>
          </a:xfrm>
          <a:prstGeom prst="ellipse">
            <a:avLst/>
          </a:prstGeom>
        </p:spPr>
      </p:pic>
      <p:pic>
        <p:nvPicPr>
          <p:cNvPr id="24" name="Picture 23">
            <a:extLst>
              <a:ext uri="{FF2B5EF4-FFF2-40B4-BE49-F238E27FC236}">
                <a16:creationId xmlns:a16="http://schemas.microsoft.com/office/drawing/2014/main" id="{DAB55733-9925-42CA-965C-3934ACE6D0D6}"/>
              </a:ext>
            </a:extLst>
          </p:cNvPr>
          <p:cNvPicPr>
            <a:picLocks noChangeAspect="1"/>
          </p:cNvPicPr>
          <p:nvPr/>
        </p:nvPicPr>
        <p:blipFill>
          <a:blip r:embed="rId4"/>
          <a:stretch>
            <a:fillRect/>
          </a:stretch>
        </p:blipFill>
        <p:spPr>
          <a:xfrm>
            <a:off x="1072470" y="2523656"/>
            <a:ext cx="1483183" cy="1525560"/>
          </a:xfrm>
          <a:prstGeom prst="ellipse">
            <a:avLst/>
          </a:prstGeom>
        </p:spPr>
      </p:pic>
      <p:pic>
        <p:nvPicPr>
          <p:cNvPr id="28" name="Picture 27">
            <a:extLst>
              <a:ext uri="{FF2B5EF4-FFF2-40B4-BE49-F238E27FC236}">
                <a16:creationId xmlns:a16="http://schemas.microsoft.com/office/drawing/2014/main" id="{0C11936E-DC8D-4BD2-A47F-6B9997CC5005}"/>
              </a:ext>
            </a:extLst>
          </p:cNvPr>
          <p:cNvPicPr>
            <a:picLocks noChangeAspect="1"/>
          </p:cNvPicPr>
          <p:nvPr/>
        </p:nvPicPr>
        <p:blipFill rotWithShape="1">
          <a:blip r:embed="rId5"/>
          <a:srcRect l="21916" t="14265" r="17904" b="9098"/>
          <a:stretch/>
        </p:blipFill>
        <p:spPr>
          <a:xfrm>
            <a:off x="6775581" y="2561267"/>
            <a:ext cx="1505804" cy="1466780"/>
          </a:xfrm>
          <a:prstGeom prst="ellipse">
            <a:avLst/>
          </a:prstGeom>
        </p:spPr>
      </p:pic>
    </p:spTree>
    <p:extLst>
      <p:ext uri="{BB962C8B-B14F-4D97-AF65-F5344CB8AC3E}">
        <p14:creationId xmlns:p14="http://schemas.microsoft.com/office/powerpoint/2010/main" val="169622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45AC-C5A5-45BB-ADC2-640C656845FE}"/>
              </a:ext>
            </a:extLst>
          </p:cNvPr>
          <p:cNvSpPr>
            <a:spLocks noGrp="1"/>
          </p:cNvSpPr>
          <p:nvPr>
            <p:ph type="title"/>
          </p:nvPr>
        </p:nvSpPr>
        <p:spPr/>
        <p:txBody>
          <a:bodyPr>
            <a:normAutofit/>
          </a:bodyPr>
          <a:lstStyle/>
          <a:p>
            <a:r>
              <a:rPr lang="en-US" dirty="0"/>
              <a:t>Motivations &amp; Sources </a:t>
            </a:r>
          </a:p>
        </p:txBody>
      </p:sp>
      <p:sp>
        <p:nvSpPr>
          <p:cNvPr id="4" name="Slide Number Placeholder 3">
            <a:extLst>
              <a:ext uri="{FF2B5EF4-FFF2-40B4-BE49-F238E27FC236}">
                <a16:creationId xmlns:a16="http://schemas.microsoft.com/office/drawing/2014/main" id="{8FCFAF2F-13C6-4FD2-BDED-C23FBB76838E}"/>
              </a:ext>
            </a:extLst>
          </p:cNvPr>
          <p:cNvSpPr>
            <a:spLocks noGrp="1"/>
          </p:cNvSpPr>
          <p:nvPr>
            <p:ph type="sldNum" sz="quarter" idx="12"/>
          </p:nvPr>
        </p:nvSpPr>
        <p:spPr>
          <a:xfrm>
            <a:off x="8610600" y="6356350"/>
            <a:ext cx="2743200" cy="365125"/>
          </a:xfrm>
        </p:spPr>
        <p:txBody>
          <a:bodyPr/>
          <a:lstStyle/>
          <a:p>
            <a:fld id="{A56E3B75-B6C5-4C90-8D86-3D0E4B666D89}" type="slidenum">
              <a:rPr lang="en-CA" smtClean="0"/>
              <a:t>6</a:t>
            </a:fld>
            <a:endParaRPr lang="en-CA"/>
          </a:p>
        </p:txBody>
      </p:sp>
      <p:graphicFrame>
        <p:nvGraphicFramePr>
          <p:cNvPr id="5" name="Diagram 4">
            <a:extLst>
              <a:ext uri="{FF2B5EF4-FFF2-40B4-BE49-F238E27FC236}">
                <a16:creationId xmlns:a16="http://schemas.microsoft.com/office/drawing/2014/main" id="{B6BCC572-A888-4ECB-985C-B9F8E4678CF8}"/>
              </a:ext>
            </a:extLst>
          </p:cNvPr>
          <p:cNvGraphicFramePr/>
          <p:nvPr>
            <p:extLst>
              <p:ext uri="{D42A27DB-BD31-4B8C-83A1-F6EECF244321}">
                <p14:modId xmlns:p14="http://schemas.microsoft.com/office/powerpoint/2010/main" val="766079899"/>
              </p:ext>
            </p:extLst>
          </p:nvPr>
        </p:nvGraphicFramePr>
        <p:xfrm>
          <a:off x="573742" y="2133600"/>
          <a:ext cx="11134164" cy="4222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3561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54D1C78-521D-409D-A411-9709DCBEF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CC320460-7950-4847-B0DD-31C0F8A546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63"/>
          <a:stretch/>
        </p:blipFill>
        <p:spPr bwMode="auto">
          <a:xfrm>
            <a:off x="5063089" y="1"/>
            <a:ext cx="7128913" cy="6853457"/>
          </a:xfrm>
          <a:custGeom>
            <a:avLst/>
            <a:gdLst/>
            <a:ahLst/>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41D677BB-6EF0-478D-91C4-F59CA5512284}"/>
              </a:ext>
            </a:extLst>
          </p:cNvPr>
          <p:cNvSpPr txBox="1">
            <a:spLocks/>
          </p:cNvSpPr>
          <p:nvPr/>
        </p:nvSpPr>
        <p:spPr>
          <a:xfrm>
            <a:off x="461866" y="1319388"/>
            <a:ext cx="3970175" cy="1179576"/>
          </a:xfrm>
          <a:prstGeom prst="rect">
            <a:avLst/>
          </a:prstGeom>
        </p:spPr>
        <p:txBody>
          <a:bodyPr vert="horz" lIns="91440" tIns="45720" rIns="91440" bIns="45720" rtlCol="0" anchor="ctr">
            <a:normAutofit lnSpcReduction="10000"/>
          </a:bodyPr>
          <a:lstStyle>
            <a:lvl1pPr algn="l" defTabSz="914377" rtl="0" eaLnBrk="1" latinLnBrk="0" hangingPunct="1">
              <a:lnSpc>
                <a:spcPct val="90000"/>
              </a:lnSpc>
              <a:spcBef>
                <a:spcPct val="0"/>
              </a:spcBef>
              <a:buNone/>
              <a:defRPr sz="4000" kern="1200">
                <a:solidFill>
                  <a:schemeClr val="tx1"/>
                </a:solidFill>
                <a:latin typeface="+mj-lt"/>
                <a:ea typeface="+mj-ea"/>
                <a:cs typeface="+mj-cs"/>
              </a:defRPr>
            </a:lvl1pPr>
          </a:lstStyle>
          <a:p>
            <a:r>
              <a:rPr lang="en-US" b="1" dirty="0">
                <a:solidFill>
                  <a:schemeClr val="bg1"/>
                </a:solidFill>
              </a:rPr>
              <a:t>Process Summary</a:t>
            </a:r>
          </a:p>
        </p:txBody>
      </p:sp>
    </p:spTree>
    <p:extLst>
      <p:ext uri="{BB962C8B-B14F-4D97-AF65-F5344CB8AC3E}">
        <p14:creationId xmlns:p14="http://schemas.microsoft.com/office/powerpoint/2010/main" val="1162906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45AC-C5A5-45BB-ADC2-640C656845FE}"/>
              </a:ext>
            </a:extLst>
          </p:cNvPr>
          <p:cNvSpPr>
            <a:spLocks noGrp="1"/>
          </p:cNvSpPr>
          <p:nvPr>
            <p:ph type="title"/>
          </p:nvPr>
        </p:nvSpPr>
        <p:spPr/>
        <p:txBody>
          <a:bodyPr>
            <a:normAutofit/>
          </a:bodyPr>
          <a:lstStyle/>
          <a:p>
            <a:r>
              <a:rPr lang="en-US" dirty="0"/>
              <a:t>Process Summary</a:t>
            </a:r>
          </a:p>
        </p:txBody>
      </p:sp>
      <p:sp>
        <p:nvSpPr>
          <p:cNvPr id="4" name="Slide Number Placeholder 3">
            <a:extLst>
              <a:ext uri="{FF2B5EF4-FFF2-40B4-BE49-F238E27FC236}">
                <a16:creationId xmlns:a16="http://schemas.microsoft.com/office/drawing/2014/main" id="{8FCFAF2F-13C6-4FD2-BDED-C23FBB76838E}"/>
              </a:ext>
            </a:extLst>
          </p:cNvPr>
          <p:cNvSpPr>
            <a:spLocks noGrp="1"/>
          </p:cNvSpPr>
          <p:nvPr>
            <p:ph type="sldNum" sz="quarter" idx="12"/>
          </p:nvPr>
        </p:nvSpPr>
        <p:spPr>
          <a:xfrm>
            <a:off x="8610600" y="6356350"/>
            <a:ext cx="2743200" cy="365125"/>
          </a:xfrm>
        </p:spPr>
        <p:txBody>
          <a:bodyPr/>
          <a:lstStyle/>
          <a:p>
            <a:fld id="{A56E3B75-B6C5-4C90-8D86-3D0E4B666D89}" type="slidenum">
              <a:rPr lang="en-CA" smtClean="0"/>
              <a:t>8</a:t>
            </a:fld>
            <a:endParaRPr lang="en-CA"/>
          </a:p>
        </p:txBody>
      </p:sp>
      <p:grpSp>
        <p:nvGrpSpPr>
          <p:cNvPr id="6" name="Group 5">
            <a:extLst>
              <a:ext uri="{FF2B5EF4-FFF2-40B4-BE49-F238E27FC236}">
                <a16:creationId xmlns:a16="http://schemas.microsoft.com/office/drawing/2014/main" id="{DB5ED5A4-E653-4277-81CD-60E7ABEC1A04}"/>
              </a:ext>
            </a:extLst>
          </p:cNvPr>
          <p:cNvGrpSpPr/>
          <p:nvPr/>
        </p:nvGrpSpPr>
        <p:grpSpPr>
          <a:xfrm>
            <a:off x="1493711" y="2177142"/>
            <a:ext cx="9204578" cy="4263027"/>
            <a:chOff x="1107960" y="1377354"/>
            <a:chExt cx="9204578" cy="5062816"/>
          </a:xfrm>
        </p:grpSpPr>
        <p:sp>
          <p:nvSpPr>
            <p:cNvPr id="7" name="Rectangle: Rounded Corners 6">
              <a:extLst>
                <a:ext uri="{FF2B5EF4-FFF2-40B4-BE49-F238E27FC236}">
                  <a16:creationId xmlns:a16="http://schemas.microsoft.com/office/drawing/2014/main" id="{7E86BCFB-CE81-4587-B0F6-1BDD04F823AF}"/>
                </a:ext>
              </a:extLst>
            </p:cNvPr>
            <p:cNvSpPr/>
            <p:nvPr/>
          </p:nvSpPr>
          <p:spPr>
            <a:xfrm>
              <a:off x="7651595" y="2063087"/>
              <a:ext cx="2660943" cy="15169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Rounded Corners 7">
              <a:extLst>
                <a:ext uri="{FF2B5EF4-FFF2-40B4-BE49-F238E27FC236}">
                  <a16:creationId xmlns:a16="http://schemas.microsoft.com/office/drawing/2014/main" id="{8939E325-9879-47DB-A825-EBA36BB745BC}"/>
                </a:ext>
              </a:extLst>
            </p:cNvPr>
            <p:cNvSpPr/>
            <p:nvPr/>
          </p:nvSpPr>
          <p:spPr>
            <a:xfrm>
              <a:off x="1136557" y="2063087"/>
              <a:ext cx="2660943" cy="15169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93675339-DC7D-4DD6-957B-A493DC20475C}"/>
                </a:ext>
              </a:extLst>
            </p:cNvPr>
            <p:cNvSpPr/>
            <p:nvPr/>
          </p:nvSpPr>
          <p:spPr>
            <a:xfrm>
              <a:off x="4400306" y="2063087"/>
              <a:ext cx="2660943" cy="15169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C7298909-5BCB-4D63-B30B-AB7F522670BF}"/>
                </a:ext>
              </a:extLst>
            </p:cNvPr>
            <p:cNvSpPr/>
            <p:nvPr/>
          </p:nvSpPr>
          <p:spPr>
            <a:xfrm>
              <a:off x="1343270" y="1377354"/>
              <a:ext cx="2190325" cy="65314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b="1" dirty="0"/>
                <a:t>1. Web</a:t>
              </a:r>
              <a:endParaRPr lang="en-CA" b="1" dirty="0"/>
            </a:p>
          </p:txBody>
        </p:sp>
        <p:sp>
          <p:nvSpPr>
            <p:cNvPr id="11" name="Rectangle 10">
              <a:extLst>
                <a:ext uri="{FF2B5EF4-FFF2-40B4-BE49-F238E27FC236}">
                  <a16:creationId xmlns:a16="http://schemas.microsoft.com/office/drawing/2014/main" id="{61E1E4D9-8CBC-4AC8-842F-10911D79E4BF}"/>
                </a:ext>
              </a:extLst>
            </p:cNvPr>
            <p:cNvSpPr/>
            <p:nvPr/>
          </p:nvSpPr>
          <p:spPr>
            <a:xfrm>
              <a:off x="4630439" y="1377354"/>
              <a:ext cx="2190325" cy="65314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b="1" dirty="0"/>
                <a:t>2. Extract</a:t>
              </a:r>
            </a:p>
          </p:txBody>
        </p:sp>
        <p:sp>
          <p:nvSpPr>
            <p:cNvPr id="12" name="Flowchart: Magnetic Disk 11">
              <a:extLst>
                <a:ext uri="{FF2B5EF4-FFF2-40B4-BE49-F238E27FC236}">
                  <a16:creationId xmlns:a16="http://schemas.microsoft.com/office/drawing/2014/main" id="{41E9A192-28E5-4FF6-97DC-938A580268CD}"/>
                </a:ext>
              </a:extLst>
            </p:cNvPr>
            <p:cNvSpPr/>
            <p:nvPr/>
          </p:nvSpPr>
          <p:spPr>
            <a:xfrm>
              <a:off x="4487082" y="2106288"/>
              <a:ext cx="988058" cy="1353527"/>
            </a:xfrm>
            <a:prstGeom prst="flowChartMagneticDisk">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Pandas</a:t>
              </a:r>
            </a:p>
            <a:p>
              <a:pPr algn="ctr"/>
              <a:r>
                <a:rPr lang="en-US" b="1" dirty="0">
                  <a:solidFill>
                    <a:schemeClr val="accent5">
                      <a:lumMod val="75000"/>
                    </a:schemeClr>
                  </a:solidFill>
                </a:rPr>
                <a:t>+ Json</a:t>
              </a:r>
            </a:p>
          </p:txBody>
        </p:sp>
        <p:sp>
          <p:nvSpPr>
            <p:cNvPr id="13" name="Arrow: Down 12">
              <a:extLst>
                <a:ext uri="{FF2B5EF4-FFF2-40B4-BE49-F238E27FC236}">
                  <a16:creationId xmlns:a16="http://schemas.microsoft.com/office/drawing/2014/main" id="{F398961C-8B18-4564-8366-7B0076502484}"/>
                </a:ext>
              </a:extLst>
            </p:cNvPr>
            <p:cNvSpPr/>
            <p:nvPr/>
          </p:nvSpPr>
          <p:spPr>
            <a:xfrm rot="16200000">
              <a:off x="3940754" y="2595329"/>
              <a:ext cx="436229" cy="36276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lowchart: Magnetic Disk 13">
              <a:extLst>
                <a:ext uri="{FF2B5EF4-FFF2-40B4-BE49-F238E27FC236}">
                  <a16:creationId xmlns:a16="http://schemas.microsoft.com/office/drawing/2014/main" id="{EE42804D-A87D-4F1C-8024-70799E7B2FCD}"/>
                </a:ext>
              </a:extLst>
            </p:cNvPr>
            <p:cNvSpPr/>
            <p:nvPr/>
          </p:nvSpPr>
          <p:spPr>
            <a:xfrm>
              <a:off x="5992359" y="2099950"/>
              <a:ext cx="988058" cy="1353527"/>
            </a:xfrm>
            <a:prstGeom prst="flowChartMagneticDisk">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Csv files</a:t>
              </a:r>
            </a:p>
          </p:txBody>
        </p:sp>
        <p:sp>
          <p:nvSpPr>
            <p:cNvPr id="15" name="Arrow: Down 14">
              <a:extLst>
                <a:ext uri="{FF2B5EF4-FFF2-40B4-BE49-F238E27FC236}">
                  <a16:creationId xmlns:a16="http://schemas.microsoft.com/office/drawing/2014/main" id="{232155F8-4F94-4E0E-BD48-3639B4807459}"/>
                </a:ext>
              </a:extLst>
            </p:cNvPr>
            <p:cNvSpPr/>
            <p:nvPr/>
          </p:nvSpPr>
          <p:spPr>
            <a:xfrm rot="16200000">
              <a:off x="5619563" y="2555985"/>
              <a:ext cx="250178" cy="3617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Down 15">
              <a:extLst>
                <a:ext uri="{FF2B5EF4-FFF2-40B4-BE49-F238E27FC236}">
                  <a16:creationId xmlns:a16="http://schemas.microsoft.com/office/drawing/2014/main" id="{31EBF577-8538-45DD-BBA2-32DEC6D24FEF}"/>
                </a:ext>
              </a:extLst>
            </p:cNvPr>
            <p:cNvSpPr/>
            <p:nvPr/>
          </p:nvSpPr>
          <p:spPr>
            <a:xfrm rot="16200000">
              <a:off x="7125892" y="2555484"/>
              <a:ext cx="436229" cy="36276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427A5B75-4C58-4AA8-96EC-ACB2FDBA992C}"/>
                </a:ext>
              </a:extLst>
            </p:cNvPr>
            <p:cNvSpPr/>
            <p:nvPr/>
          </p:nvSpPr>
          <p:spPr>
            <a:xfrm>
              <a:off x="7886905" y="1377354"/>
              <a:ext cx="2190325" cy="65314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b="1" dirty="0"/>
                <a:t>3. Transform/Load </a:t>
              </a:r>
              <a:endParaRPr lang="en-CA" b="1" dirty="0"/>
            </a:p>
          </p:txBody>
        </p:sp>
        <p:sp>
          <p:nvSpPr>
            <p:cNvPr id="18" name="Flowchart: Magnetic Disk 17">
              <a:extLst>
                <a:ext uri="{FF2B5EF4-FFF2-40B4-BE49-F238E27FC236}">
                  <a16:creationId xmlns:a16="http://schemas.microsoft.com/office/drawing/2014/main" id="{ED6E59C7-54C8-49E0-B292-79966DB64AF3}"/>
                </a:ext>
              </a:extLst>
            </p:cNvPr>
            <p:cNvSpPr/>
            <p:nvPr/>
          </p:nvSpPr>
          <p:spPr>
            <a:xfrm>
              <a:off x="8305022" y="2127063"/>
              <a:ext cx="1398483" cy="1353527"/>
            </a:xfrm>
            <a:prstGeom prst="flowChartMagneticDisk">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solidFill>
                  <a:schemeClr val="accent5">
                    <a:lumMod val="75000"/>
                  </a:schemeClr>
                </a:solidFill>
              </a:endParaRPr>
            </a:p>
          </p:txBody>
        </p:sp>
        <p:sp>
          <p:nvSpPr>
            <p:cNvPr id="19" name="Rectangle 18">
              <a:extLst>
                <a:ext uri="{FF2B5EF4-FFF2-40B4-BE49-F238E27FC236}">
                  <a16:creationId xmlns:a16="http://schemas.microsoft.com/office/drawing/2014/main" id="{99E07BB2-8673-41C0-B32E-989D8018E82F}"/>
                </a:ext>
              </a:extLst>
            </p:cNvPr>
            <p:cNvSpPr/>
            <p:nvPr/>
          </p:nvSpPr>
          <p:spPr>
            <a:xfrm>
              <a:off x="1343270" y="4085584"/>
              <a:ext cx="2190324" cy="65314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b="1" dirty="0"/>
                <a:t>6. Web Design</a:t>
              </a:r>
              <a:endParaRPr lang="en-CA" b="1" dirty="0"/>
            </a:p>
          </p:txBody>
        </p:sp>
        <p:sp>
          <p:nvSpPr>
            <p:cNvPr id="20" name="Arrow: Down 19">
              <a:extLst>
                <a:ext uri="{FF2B5EF4-FFF2-40B4-BE49-F238E27FC236}">
                  <a16:creationId xmlns:a16="http://schemas.microsoft.com/office/drawing/2014/main" id="{1E04D410-4E41-40B9-BDC4-DC9DAD90DEA9}"/>
                </a:ext>
              </a:extLst>
            </p:cNvPr>
            <p:cNvSpPr/>
            <p:nvPr/>
          </p:nvSpPr>
          <p:spPr>
            <a:xfrm>
              <a:off x="8786148" y="3627338"/>
              <a:ext cx="436229" cy="36276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5F728FAE-0709-4A3D-839D-D74BCB56A772}"/>
                </a:ext>
              </a:extLst>
            </p:cNvPr>
            <p:cNvSpPr/>
            <p:nvPr/>
          </p:nvSpPr>
          <p:spPr>
            <a:xfrm>
              <a:off x="4630439" y="4085584"/>
              <a:ext cx="2190325" cy="65314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b="1" dirty="0"/>
                <a:t>5. Data Source </a:t>
              </a:r>
              <a:endParaRPr lang="en-CA" b="1" dirty="0"/>
            </a:p>
          </p:txBody>
        </p:sp>
        <p:sp>
          <p:nvSpPr>
            <p:cNvPr id="22" name="Rectangle 21">
              <a:extLst>
                <a:ext uri="{FF2B5EF4-FFF2-40B4-BE49-F238E27FC236}">
                  <a16:creationId xmlns:a16="http://schemas.microsoft.com/office/drawing/2014/main" id="{76D345C0-D5A4-464E-BF30-B090F1502A74}"/>
                </a:ext>
              </a:extLst>
            </p:cNvPr>
            <p:cNvSpPr/>
            <p:nvPr/>
          </p:nvSpPr>
          <p:spPr>
            <a:xfrm>
              <a:off x="7886905" y="4085584"/>
              <a:ext cx="2190325" cy="65314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b="1" dirty="0"/>
                <a:t>4. Flask App </a:t>
              </a:r>
              <a:endParaRPr lang="en-CA" b="1" dirty="0"/>
            </a:p>
          </p:txBody>
        </p:sp>
        <p:sp>
          <p:nvSpPr>
            <p:cNvPr id="23" name="Rectangle: Rounded Corners 22">
              <a:extLst>
                <a:ext uri="{FF2B5EF4-FFF2-40B4-BE49-F238E27FC236}">
                  <a16:creationId xmlns:a16="http://schemas.microsoft.com/office/drawing/2014/main" id="{C553FE15-A675-409E-9484-B23E047FEF98}"/>
                </a:ext>
              </a:extLst>
            </p:cNvPr>
            <p:cNvSpPr/>
            <p:nvPr/>
          </p:nvSpPr>
          <p:spPr>
            <a:xfrm>
              <a:off x="7651595" y="4923177"/>
              <a:ext cx="2660943" cy="15169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lowchart: Magnetic Disk 23">
              <a:extLst>
                <a:ext uri="{FF2B5EF4-FFF2-40B4-BE49-F238E27FC236}">
                  <a16:creationId xmlns:a16="http://schemas.microsoft.com/office/drawing/2014/main" id="{1A7771C7-91C2-4B0D-B001-498D550BE0EE}"/>
                </a:ext>
              </a:extLst>
            </p:cNvPr>
            <p:cNvSpPr/>
            <p:nvPr/>
          </p:nvSpPr>
          <p:spPr>
            <a:xfrm>
              <a:off x="8305022" y="4987153"/>
              <a:ext cx="1398483" cy="1353527"/>
            </a:xfrm>
            <a:prstGeom prst="flowChartMagneticDisk">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5">
                    <a:lumMod val="75000"/>
                  </a:schemeClr>
                </a:solidFill>
              </a:endParaRPr>
            </a:p>
          </p:txBody>
        </p:sp>
        <p:pic>
          <p:nvPicPr>
            <p:cNvPr id="25" name="Picture 4" descr="Image result for web logo">
              <a:extLst>
                <a:ext uri="{FF2B5EF4-FFF2-40B4-BE49-F238E27FC236}">
                  <a16:creationId xmlns:a16="http://schemas.microsoft.com/office/drawing/2014/main" id="{999D4BEF-05B8-4E0F-B7EF-569453430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57" y="2204240"/>
              <a:ext cx="1276350" cy="127635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Rounded Corners 25">
              <a:extLst>
                <a:ext uri="{FF2B5EF4-FFF2-40B4-BE49-F238E27FC236}">
                  <a16:creationId xmlns:a16="http://schemas.microsoft.com/office/drawing/2014/main" id="{C0312A1A-AE91-4B3F-B9EC-D0AAAC65AF69}"/>
                </a:ext>
              </a:extLst>
            </p:cNvPr>
            <p:cNvSpPr/>
            <p:nvPr/>
          </p:nvSpPr>
          <p:spPr>
            <a:xfrm>
              <a:off x="4400783" y="4923176"/>
              <a:ext cx="2660943" cy="15169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Arrow: Down 26">
              <a:extLst>
                <a:ext uri="{FF2B5EF4-FFF2-40B4-BE49-F238E27FC236}">
                  <a16:creationId xmlns:a16="http://schemas.microsoft.com/office/drawing/2014/main" id="{8E4FB95B-71C4-4E58-A1B1-84E3CD2557E2}"/>
                </a:ext>
              </a:extLst>
            </p:cNvPr>
            <p:cNvSpPr/>
            <p:nvPr/>
          </p:nvSpPr>
          <p:spPr>
            <a:xfrm rot="5400000">
              <a:off x="7106767" y="5571157"/>
              <a:ext cx="436229" cy="36276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8" name="Picture 6" descr="Json file Icon of Flat style - Available in SVG, PNG, EPS, AI ...">
              <a:extLst>
                <a:ext uri="{FF2B5EF4-FFF2-40B4-BE49-F238E27FC236}">
                  <a16:creationId xmlns:a16="http://schemas.microsoft.com/office/drawing/2014/main" id="{CAA0FFA4-BD18-4BEB-BFEE-97F4ED7D3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6410" y="5327888"/>
              <a:ext cx="747918" cy="74791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Json file Icon of Flat style - Available in SVG, PNG, EPS, AI ...">
              <a:extLst>
                <a:ext uri="{FF2B5EF4-FFF2-40B4-BE49-F238E27FC236}">
                  <a16:creationId xmlns:a16="http://schemas.microsoft.com/office/drawing/2014/main" id="{CA9E918C-F859-4B19-975D-89925B3EE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8864" y="5327888"/>
              <a:ext cx="747918" cy="74791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Json file Icon of Flat style - Available in SVG, PNG, EPS, AI ...">
              <a:extLst>
                <a:ext uri="{FF2B5EF4-FFF2-40B4-BE49-F238E27FC236}">
                  <a16:creationId xmlns:a16="http://schemas.microsoft.com/office/drawing/2014/main" id="{4F16DD9B-E680-481F-B022-622D0F1C6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279" y="5327888"/>
              <a:ext cx="747918" cy="747918"/>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Rounded Corners 30">
              <a:extLst>
                <a:ext uri="{FF2B5EF4-FFF2-40B4-BE49-F238E27FC236}">
                  <a16:creationId xmlns:a16="http://schemas.microsoft.com/office/drawing/2014/main" id="{FE604313-5A07-4691-9522-5A44C00E1D49}"/>
                </a:ext>
              </a:extLst>
            </p:cNvPr>
            <p:cNvSpPr/>
            <p:nvPr/>
          </p:nvSpPr>
          <p:spPr>
            <a:xfrm>
              <a:off x="1107960" y="4923177"/>
              <a:ext cx="2660943" cy="15169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Anna</a:t>
              </a:r>
              <a:endParaRPr lang="en-CA" dirty="0"/>
            </a:p>
          </p:txBody>
        </p:sp>
        <p:pic>
          <p:nvPicPr>
            <p:cNvPr id="32" name="Picture 4">
              <a:extLst>
                <a:ext uri="{FF2B5EF4-FFF2-40B4-BE49-F238E27FC236}">
                  <a16:creationId xmlns:a16="http://schemas.microsoft.com/office/drawing/2014/main" id="{8B8DF1E3-4BA3-40BA-BD54-61ED23B688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034" y="5054391"/>
              <a:ext cx="2077926" cy="1219050"/>
            </a:xfrm>
            <a:prstGeom prst="rect">
              <a:avLst/>
            </a:prstGeom>
            <a:noFill/>
            <a:extLst>
              <a:ext uri="{909E8E84-426E-40DD-AFC4-6F175D3DCCD1}">
                <a14:hiddenFill xmlns:a14="http://schemas.microsoft.com/office/drawing/2010/main">
                  <a:solidFill>
                    <a:srgbClr val="FFFFFF"/>
                  </a:solidFill>
                </a14:hiddenFill>
              </a:ext>
            </a:extLst>
          </p:spPr>
        </p:pic>
        <p:sp>
          <p:nvSpPr>
            <p:cNvPr id="33" name="Arrow: Down 32">
              <a:extLst>
                <a:ext uri="{FF2B5EF4-FFF2-40B4-BE49-F238E27FC236}">
                  <a16:creationId xmlns:a16="http://schemas.microsoft.com/office/drawing/2014/main" id="{2129BBC9-93DC-4EBB-AF23-23150D6B5858}"/>
                </a:ext>
              </a:extLst>
            </p:cNvPr>
            <p:cNvSpPr/>
            <p:nvPr/>
          </p:nvSpPr>
          <p:spPr>
            <a:xfrm rot="5400000">
              <a:off x="3877715" y="5482532"/>
              <a:ext cx="436229" cy="36276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4" name="TextBox 33">
            <a:extLst>
              <a:ext uri="{FF2B5EF4-FFF2-40B4-BE49-F238E27FC236}">
                <a16:creationId xmlns:a16="http://schemas.microsoft.com/office/drawing/2014/main" id="{6E742DD0-1285-4D7A-B469-092677B4EDA8}"/>
              </a:ext>
            </a:extLst>
          </p:cNvPr>
          <p:cNvSpPr txBox="1"/>
          <p:nvPr/>
        </p:nvSpPr>
        <p:spPr>
          <a:xfrm>
            <a:off x="8378888" y="3216560"/>
            <a:ext cx="2177813" cy="738664"/>
          </a:xfrm>
          <a:prstGeom prst="rect">
            <a:avLst/>
          </a:prstGeom>
          <a:noFill/>
        </p:spPr>
        <p:txBody>
          <a:bodyPr wrap="square">
            <a:spAutoFit/>
          </a:bodyPr>
          <a:lstStyle/>
          <a:p>
            <a:pPr algn="ctr"/>
            <a:r>
              <a:rPr lang="en-US" sz="1400" b="1" dirty="0">
                <a:solidFill>
                  <a:schemeClr val="accent5">
                    <a:lumMod val="75000"/>
                  </a:schemeClr>
                </a:solidFill>
              </a:rPr>
              <a:t>PG Admin</a:t>
            </a:r>
          </a:p>
          <a:p>
            <a:pPr algn="ctr"/>
            <a:r>
              <a:rPr lang="en-US" sz="1400" b="1" dirty="0">
                <a:solidFill>
                  <a:schemeClr val="accent5">
                    <a:lumMod val="75000"/>
                  </a:schemeClr>
                </a:solidFill>
              </a:rPr>
              <a:t>-SQL-</a:t>
            </a:r>
          </a:p>
          <a:p>
            <a:pPr algn="ctr"/>
            <a:r>
              <a:rPr lang="en-US" sz="1400" b="1" dirty="0">
                <a:solidFill>
                  <a:schemeClr val="accent5">
                    <a:lumMod val="75000"/>
                  </a:schemeClr>
                </a:solidFill>
              </a:rPr>
              <a:t>()</a:t>
            </a:r>
            <a:endParaRPr lang="en-US" sz="1400" dirty="0"/>
          </a:p>
        </p:txBody>
      </p:sp>
      <p:sp>
        <p:nvSpPr>
          <p:cNvPr id="36" name="TextBox 35">
            <a:extLst>
              <a:ext uri="{FF2B5EF4-FFF2-40B4-BE49-F238E27FC236}">
                <a16:creationId xmlns:a16="http://schemas.microsoft.com/office/drawing/2014/main" id="{BE4AFC4D-1FB1-42D5-8A18-071F66A7024D}"/>
              </a:ext>
            </a:extLst>
          </p:cNvPr>
          <p:cNvSpPr txBox="1"/>
          <p:nvPr/>
        </p:nvSpPr>
        <p:spPr>
          <a:xfrm>
            <a:off x="8724200" y="5609171"/>
            <a:ext cx="1398483" cy="830997"/>
          </a:xfrm>
          <a:prstGeom prst="rect">
            <a:avLst/>
          </a:prstGeom>
          <a:noFill/>
        </p:spPr>
        <p:txBody>
          <a:bodyPr wrap="square">
            <a:spAutoFit/>
          </a:bodyPr>
          <a:lstStyle/>
          <a:p>
            <a:pPr algn="ctr"/>
            <a:r>
              <a:rPr lang="en-US" sz="1600" b="1" dirty="0">
                <a:solidFill>
                  <a:schemeClr val="accent5">
                    <a:lumMod val="75000"/>
                  </a:schemeClr>
                </a:solidFill>
              </a:rPr>
              <a:t>Flask + </a:t>
            </a:r>
            <a:r>
              <a:rPr lang="en-US" sz="1600" b="1" dirty="0" err="1">
                <a:solidFill>
                  <a:schemeClr val="accent5">
                    <a:lumMod val="75000"/>
                  </a:schemeClr>
                </a:solidFill>
              </a:rPr>
              <a:t>SQLAlchemy</a:t>
            </a:r>
            <a:endParaRPr lang="en-US" sz="1600" b="1" dirty="0">
              <a:solidFill>
                <a:schemeClr val="accent5">
                  <a:lumMod val="75000"/>
                </a:schemeClr>
              </a:solidFill>
            </a:endParaRPr>
          </a:p>
        </p:txBody>
      </p:sp>
    </p:spTree>
    <p:extLst>
      <p:ext uri="{BB962C8B-B14F-4D97-AF65-F5344CB8AC3E}">
        <p14:creationId xmlns:p14="http://schemas.microsoft.com/office/powerpoint/2010/main" val="97515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54D1C78-521D-409D-A411-9709DCBEF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CC320460-7950-4847-B0DD-31C0F8A546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63"/>
          <a:stretch/>
        </p:blipFill>
        <p:spPr bwMode="auto">
          <a:xfrm>
            <a:off x="5063089" y="1"/>
            <a:ext cx="7128913" cy="6853457"/>
          </a:xfrm>
          <a:custGeom>
            <a:avLst/>
            <a:gdLst/>
            <a:ahLst/>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41D677BB-6EF0-478D-91C4-F59CA5512284}"/>
              </a:ext>
            </a:extLst>
          </p:cNvPr>
          <p:cNvSpPr txBox="1">
            <a:spLocks/>
          </p:cNvSpPr>
          <p:nvPr/>
        </p:nvSpPr>
        <p:spPr>
          <a:xfrm>
            <a:off x="461866" y="1319388"/>
            <a:ext cx="3970175" cy="1179576"/>
          </a:xfrm>
          <a:prstGeom prst="rect">
            <a:avLst/>
          </a:prstGeom>
        </p:spPr>
        <p:txBody>
          <a:bodyPr vert="horz" lIns="91440" tIns="45720" rIns="91440" bIns="45720" rtlCol="0" anchor="ctr">
            <a:normAutofit lnSpcReduction="10000"/>
          </a:bodyPr>
          <a:lstStyle>
            <a:lvl1pPr algn="l" defTabSz="914377" rtl="0" eaLnBrk="1" latinLnBrk="0" hangingPunct="1">
              <a:lnSpc>
                <a:spcPct val="90000"/>
              </a:lnSpc>
              <a:spcBef>
                <a:spcPct val="0"/>
              </a:spcBef>
              <a:buNone/>
              <a:defRPr sz="4000" kern="1200">
                <a:solidFill>
                  <a:schemeClr val="tx1"/>
                </a:solidFill>
                <a:latin typeface="+mj-lt"/>
                <a:ea typeface="+mj-ea"/>
                <a:cs typeface="+mj-cs"/>
              </a:defRPr>
            </a:lvl1pPr>
          </a:lstStyle>
          <a:p>
            <a:r>
              <a:rPr lang="en-US" b="1" dirty="0">
                <a:solidFill>
                  <a:schemeClr val="bg1"/>
                </a:solidFill>
              </a:rPr>
              <a:t>Analysis &amp; findings</a:t>
            </a:r>
          </a:p>
        </p:txBody>
      </p:sp>
    </p:spTree>
    <p:extLst>
      <p:ext uri="{BB962C8B-B14F-4D97-AF65-F5344CB8AC3E}">
        <p14:creationId xmlns:p14="http://schemas.microsoft.com/office/powerpoint/2010/main" val="3498402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ccentBoxVTI">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263</TotalTime>
  <Words>524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Avenir Next LT Pro</vt:lpstr>
      <vt:lpstr>Calibri</vt:lpstr>
      <vt:lpstr>Calibri Light</vt:lpstr>
      <vt:lpstr>Courier New</vt:lpstr>
      <vt:lpstr>Office Theme</vt:lpstr>
      <vt:lpstr>AccentBoxVTI</vt:lpstr>
      <vt:lpstr>PowerPoint Presentation</vt:lpstr>
      <vt:lpstr>PowerPoint Presentation</vt:lpstr>
      <vt:lpstr>PowerPoint Presentation</vt:lpstr>
      <vt:lpstr>Motivations &amp; Sources</vt:lpstr>
      <vt:lpstr>Motivations &amp; Sources</vt:lpstr>
      <vt:lpstr>Motivations &amp; Sources </vt:lpstr>
      <vt:lpstr>PowerPoint Presentation</vt:lpstr>
      <vt:lpstr>Process Summary</vt:lpstr>
      <vt:lpstr>PowerPoint Presentation</vt:lpstr>
      <vt:lpstr>Analysis &amp; findings</vt:lpstr>
      <vt:lpstr>PowerPoint Presentation</vt:lpstr>
      <vt:lpstr>Conclusions &amp; further research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Nada Ibrahim</dc:creator>
  <cp:lastModifiedBy>Nada Ibrahim</cp:lastModifiedBy>
  <cp:revision>42</cp:revision>
  <dcterms:created xsi:type="dcterms:W3CDTF">2020-06-06T13:54:26Z</dcterms:created>
  <dcterms:modified xsi:type="dcterms:W3CDTF">2020-06-13T02:29:20Z</dcterms:modified>
</cp:coreProperties>
</file>