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57" r:id="rId4"/>
    <p:sldId id="260" r:id="rId5"/>
    <p:sldId id="258" r:id="rId6"/>
    <p:sldId id="276" r:id="rId7"/>
    <p:sldId id="261" r:id="rId8"/>
    <p:sldId id="262" r:id="rId9"/>
    <p:sldId id="267" r:id="rId10"/>
    <p:sldId id="272" r:id="rId11"/>
    <p:sldId id="274" r:id="rId12"/>
    <p:sldId id="266" r:id="rId13"/>
    <p:sldId id="265" r:id="rId14"/>
    <p:sldId id="269" r:id="rId15"/>
    <p:sldId id="273" r:id="rId16"/>
    <p:sldId id="270" r:id="rId17"/>
    <p:sldId id="279" r:id="rId18"/>
    <p:sldId id="278" r:id="rId19"/>
    <p:sldId id="280" r:id="rId20"/>
    <p:sldId id="281" r:id="rId21"/>
    <p:sldId id="282" r:id="rId22"/>
    <p:sldId id="283" r:id="rId23"/>
    <p:sldId id="284" r:id="rId24"/>
    <p:sldId id="285" r:id="rId25"/>
    <p:sldId id="287" r:id="rId26"/>
    <p:sldId id="286" r:id="rId27"/>
    <p:sldId id="292" r:id="rId28"/>
    <p:sldId id="291" r:id="rId29"/>
    <p:sldId id="290" r:id="rId3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2ECC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21" autoAdjust="0"/>
    <p:restoredTop sz="95310" autoAdjust="0"/>
  </p:normalViewPr>
  <p:slideViewPr>
    <p:cSldViewPr snapToGrid="0">
      <p:cViewPr varScale="1">
        <p:scale>
          <a:sx n="79" d="100"/>
          <a:sy n="7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6E2EA-AA1B-4745-81FF-65B53BD3C657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BD18D-0F4B-4C49-946E-9A8793E0B68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21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Using this Dataset as Demo Dataset</a:t>
            </a:r>
            <a:endParaRPr lang="es-ES" sz="16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BD18D-0F4B-4C49-946E-9A8793E0B68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3933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Using this Dataset as Demo Dataset</a:t>
            </a:r>
            <a:endParaRPr lang="es-ES" sz="1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BD18D-0F4B-4C49-946E-9A8793E0B68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828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BBD18D-0F4B-4C49-946E-9A8793E0B68B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2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3B2A-6016-AABB-C177-CBFC8C3BD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1B16-6315-964C-7EBD-1AB3C79FE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D157E-66C4-8460-00E8-74E362B1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B762-1837-8FC5-F0AF-436680636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D9DAF-F791-6955-D97C-2E1D1AC1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414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01292-7CD8-B34E-3AB9-25B4EA6E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B8F5-BEC1-2D11-2333-BF24C524A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97A66-A4A0-3278-6F24-AB38095C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1188-AF3F-B150-B7EB-A4C8E579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B07E-77A7-3937-F69D-BF7C1036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169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26A0E-C0FE-AC01-591E-DD20BF3BF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4BE6-BC75-2A70-5C81-CD3689CB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E1F0-55D3-C05B-3230-C8E623DC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6A84E-2110-5756-F3EC-5649069B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9D948-AB50-E79E-C1BF-B3F4D7327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7850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8EA5-86F1-6F6A-55F8-4F97125A8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B376-E10F-EB78-828B-1B83E710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862C3-096C-2E2A-8771-FB73F4FF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E5F66-62D7-F5BB-EE7C-BA136537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70EA6-E465-28C6-C112-672DBF8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563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2BA3-6DCF-6FFF-7040-40A6CC41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83518-0AF8-E622-394D-C391A29F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3034-240C-2716-AA72-A13D90C9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053CA-82AD-725B-5679-20EAD582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A0F5-2761-3731-77AC-61893A0D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439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382D-376D-29F2-39FD-E6B00D2D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0DB36-0EC0-4CD3-8487-32E3F2CB7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EDE6D-265B-CA2F-7660-25F0F1793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C7F3-7088-DCE6-5238-ED95072E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ADA88-1F59-EB28-110D-6A0FA825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60AE7-7C7A-5BCD-994E-443A05EE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365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3745-C2BC-B4B6-689D-8FF462ED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84441-E54C-6113-C609-38F9554DE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EC421-2624-F14C-BDC9-382B2D03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85EDA-25E3-E87A-8110-FE34CBB5B4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4A66C-9694-C0E6-0D06-EDE51936C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2A942-3239-6A99-ECA3-D3976DAB3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BC734-FCFA-7B36-595F-89A96D3D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0BB68-1B4C-F4F1-202F-2D670A89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6410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52B8-5B98-E677-B9A2-C0FED031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5862A-7B43-14E6-07D5-CC6488B72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BF2CE-09F2-826A-DA8D-A739D1D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532D-8DA0-5A49-8D16-DC4D4282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392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D5D5-FF85-7B69-E287-61D4F1C2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3F769-A116-1B3C-3F8D-6DAE1913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5C42-CBCA-E28C-2F38-3AE40528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2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B8E1-F0A8-B99B-B810-FCA42FC83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7E0D-69EC-B16B-ABAA-EAE9B6DDB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DC39A-3F30-A798-33BC-1AB5CBC84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9D3F-37D8-A76D-280F-BB8155D0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06A07-49A7-413A-49C0-22A2E158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DC764-32AE-FD14-5883-4E75DC29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71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2DA8-3AA6-DEDE-E900-63CAA9CA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D9B1B-2F5A-0A07-F0FD-AEF5BCB9E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6C21-CBFD-FE8A-AEFB-4E5C5176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F542A-3675-21D4-4A74-1274BAD9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FFAE4-7387-CCCC-B227-EA48963E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16653-CBE6-D2F4-DED2-1FAFBF21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5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7AA587-10F3-347F-2B58-B7C40276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71101-185D-16B6-96FE-EEA638D9F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9B7-BB94-EDD6-0753-444D3A6EE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47EE8-28FD-4E60-87C3-5E4854DC6A0F}" type="datetimeFigureOut">
              <a:rPr lang="es-ES" smtClean="0"/>
              <a:t>21/04/2025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3CB25-F7FA-3B63-7C51-5078552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6F7E-E540-0B7B-6C1E-CDD7335DC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B98B-BA35-4A9F-9C46-4B83536A5DB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89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EF6250-47FC-51B0-9D76-5BBFF7CE9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 b="7143"/>
          <a:stretch/>
        </p:blipFill>
        <p:spPr>
          <a:xfrm>
            <a:off x="0" y="0"/>
            <a:ext cx="10668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429913F-D9B9-F06D-783B-513B017A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6200000">
            <a:off x="8001000" y="2667000"/>
            <a:ext cx="6858000" cy="1524000"/>
          </a:xfrm>
          <a:solidFill>
            <a:srgbClr val="2ECC40"/>
          </a:solidFill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2A077D-7B21-E431-94CD-3BE69BA3E219}"/>
              </a:ext>
            </a:extLst>
          </p:cNvPr>
          <p:cNvSpPr txBox="1">
            <a:spLocks/>
          </p:cNvSpPr>
          <p:nvPr/>
        </p:nvSpPr>
        <p:spPr>
          <a:xfrm>
            <a:off x="3666744" y="4929124"/>
            <a:ext cx="68580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RNA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Seq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 Analysis App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Developer: Jason Lubega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Bahnschrift SemiBold" panose="020B0502040204020203" pitchFamily="34" charset="0"/>
              </a:rPr>
              <a:t>31.03.2025 </a:t>
            </a:r>
            <a:endParaRPr lang="es-ES" dirty="0">
              <a:solidFill>
                <a:schemeClr val="bg1">
                  <a:lumMod val="8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9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A651A-413A-D904-F9EB-1B4FA3254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9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6AD10-4D0F-FA30-AEB1-78AFEB40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3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7699E3-0D84-71FE-C6B8-96D907011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47ED-6481-6287-051C-B743F7B3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825" y="370875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New Analysis Tab | PROPOSAL</a:t>
            </a:r>
            <a:endParaRPr lang="es-ES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542B9-280C-D547-3853-E65F664A8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27" y="1309954"/>
            <a:ext cx="5641145" cy="1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01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2F35B-0322-0675-2965-35DC274AB06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16" y="0"/>
            <a:ext cx="4523884" cy="16037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E0D7-3BC0-F2B1-93C8-C6DB7C86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226169" cy="591478"/>
          </a:xfrm>
          <a:solidFill>
            <a:srgbClr val="007BFF"/>
          </a:solidFill>
          <a:effectLst>
            <a:softEdge rad="38100"/>
          </a:effectLst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ptos" panose="020B0004020202020204" pitchFamily="34" charset="0"/>
              </a:rPr>
              <a:t>+ New Analysis Tab</a:t>
            </a:r>
            <a:endParaRPr lang="es-ES" sz="3600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4F163-F860-9E78-5352-A87C43F1A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06561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ptos" panose="020B0004020202020204" pitchFamily="34" charset="0"/>
              </a:rPr>
              <a:t>Starting from: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GEO Dataset with GSE accession (</a:t>
            </a:r>
            <a:r>
              <a:rPr lang="en-US" dirty="0" err="1">
                <a:latin typeface="Aptos" panose="020B0004020202020204" pitchFamily="34" charset="0"/>
              </a:rPr>
              <a:t>Geoquery</a:t>
            </a:r>
            <a:r>
              <a:rPr lang="en-US" dirty="0">
                <a:latin typeface="Aptos" panose="020B00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ptos" panose="020B0004020202020204" pitchFamily="34" charset="0"/>
              </a:rPr>
              <a:t>Starting from Count Matrix, FASTQ or BAM file???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If 1: Identifying the right files from the Dataset, sometime the count matrix is in the Suppl files and not in the expression set.</a:t>
            </a:r>
          </a:p>
          <a:p>
            <a:r>
              <a:rPr lang="en-US" dirty="0">
                <a:latin typeface="Aptos" panose="020B0004020202020204" pitchFamily="34" charset="0"/>
              </a:rPr>
              <a:t>If 2: Add more preprocessing pipeline like </a:t>
            </a:r>
            <a:r>
              <a:rPr lang="en-US" b="1" i="1" dirty="0" err="1">
                <a:latin typeface="Aptos" panose="020B0004020202020204" pitchFamily="34" charset="0"/>
              </a:rPr>
              <a:t>Rsubread</a:t>
            </a:r>
            <a:r>
              <a:rPr lang="en-US" b="1" i="1" dirty="0">
                <a:latin typeface="Aptos" panose="020B0004020202020204" pitchFamily="34" charset="0"/>
              </a:rPr>
              <a:t>.</a:t>
            </a:r>
          </a:p>
          <a:p>
            <a:r>
              <a:rPr lang="en-US" i="1" dirty="0">
                <a:highlight>
                  <a:srgbClr val="FFFF00"/>
                </a:highlight>
                <a:latin typeface="Aptos" panose="020B0004020202020204" pitchFamily="34" charset="0"/>
              </a:rPr>
              <a:t>Automatic identification of species.</a:t>
            </a:r>
          </a:p>
          <a:p>
            <a:endParaRPr lang="en-US" b="1" i="1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Fetch metadata and add </a:t>
            </a:r>
            <a:r>
              <a:rPr lang="en-US" dirty="0" err="1">
                <a:latin typeface="Aptos" panose="020B0004020202020204" pitchFamily="34" charset="0"/>
              </a:rPr>
              <a:t>intergrate</a:t>
            </a:r>
            <a:r>
              <a:rPr lang="en-US" dirty="0">
                <a:latin typeface="Aptos" panose="020B0004020202020204" pitchFamily="34" charset="0"/>
              </a:rPr>
              <a:t> it to your file list.</a:t>
            </a:r>
          </a:p>
          <a:p>
            <a:r>
              <a:rPr lang="en-US" dirty="0">
                <a:latin typeface="Aptos" panose="020B0004020202020204" pitchFamily="34" charset="0"/>
              </a:rPr>
              <a:t>Make things work: Test different GSE numbers and input formats.</a:t>
            </a:r>
          </a:p>
        </p:txBody>
      </p:sp>
    </p:spTree>
    <p:extLst>
      <p:ext uri="{BB962C8B-B14F-4D97-AF65-F5344CB8AC3E}">
        <p14:creationId xmlns:p14="http://schemas.microsoft.com/office/powerpoint/2010/main" val="333222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BF4F-0D22-31B5-3294-DAB7290E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72072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(Pick </a:t>
            </a:r>
            <a:r>
              <a:rPr lang="en-US" dirty="0" err="1"/>
              <a:t>infoboxes</a:t>
            </a:r>
            <a:r>
              <a:rPr lang="en-US" dirty="0"/>
              <a:t>’ colors and layout format)</a:t>
            </a:r>
            <a:endParaRPr lang="es-E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7B4C0-277E-5674-9E00-20A74C37C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656" y="1085850"/>
            <a:ext cx="8258687" cy="5234077"/>
          </a:xfrm>
        </p:spPr>
      </p:pic>
    </p:spTree>
    <p:extLst>
      <p:ext uri="{BB962C8B-B14F-4D97-AF65-F5344CB8AC3E}">
        <p14:creationId xmlns:p14="http://schemas.microsoft.com/office/powerpoint/2010/main" val="3442807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34FA7-7820-C882-D2A7-6043AA4B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86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D0876-FAD0-1A8E-2CDA-BCF7C950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Pivots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721E3-EFD2-7DBB-15AD-6EE111C1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/>
          <a:lstStyle/>
          <a:p>
            <a:r>
              <a:rPr lang="en-US" dirty="0"/>
              <a:t>Use the Data Analysis description to recreate </a:t>
            </a:r>
            <a:r>
              <a:rPr lang="en-US" dirty="0" err="1"/>
              <a:t>analaysis</a:t>
            </a:r>
            <a:r>
              <a:rPr lang="en-US" dirty="0"/>
              <a:t>.</a:t>
            </a:r>
          </a:p>
          <a:p>
            <a:r>
              <a:rPr lang="en-US" dirty="0"/>
              <a:t>Use GIT hub code to catch clues of how data was </a:t>
            </a:r>
            <a:r>
              <a:rPr lang="en-US" dirty="0" err="1"/>
              <a:t>analysed</a:t>
            </a:r>
            <a:r>
              <a:rPr lang="en-US" dirty="0"/>
              <a:t>.</a:t>
            </a:r>
          </a:p>
          <a:p>
            <a:r>
              <a:rPr lang="en-US" dirty="0"/>
              <a:t>Then automatically check boxes for analysis prompts that apply.</a:t>
            </a:r>
          </a:p>
          <a:p>
            <a:r>
              <a:rPr lang="en-US" dirty="0"/>
              <a:t>Further GPT Data prompting to enable generation of new figures. (refer to </a:t>
            </a:r>
            <a:r>
              <a:rPr lang="en-US" dirty="0" err="1"/>
              <a:t>jchengs</a:t>
            </a:r>
            <a:r>
              <a:rPr lang="en-US" dirty="0"/>
              <a:t> r chatbot.)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0745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8C5FE-F5D2-C439-43F3-571864A3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UPDATE</a:t>
            </a:r>
            <a:endParaRPr lang="es-E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937E7-D267-2D38-417E-7E4794D2A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took a drastic turn and saw commendable progress when I started using </a:t>
            </a:r>
            <a:r>
              <a:rPr lang="en-US" b="1" dirty="0"/>
              <a:t>Cursor AI.</a:t>
            </a:r>
          </a:p>
          <a:p>
            <a:r>
              <a:rPr lang="en-US" dirty="0"/>
              <a:t>I have two apps now; one is more marketable.</a:t>
            </a:r>
            <a:endParaRPr lang="es-E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76496D-04F0-5A88-0B1D-ED00BD6C559D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982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err="1">
                <a:latin typeface="+mn-lt"/>
              </a:rPr>
              <a:t>sigmaSEQ</a:t>
            </a:r>
            <a:r>
              <a:rPr lang="en-US" b="1" dirty="0">
                <a:latin typeface="+mn-lt"/>
              </a:rPr>
              <a:t> v2</a:t>
            </a:r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304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D65914-682D-A20A-DC48-2302B17DD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011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6AA05-78B3-6EED-AF26-D41D4B23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25971-C0B0-3474-68D8-A8C09AA7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8242E-50B6-843D-70A1-6A9B18F5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467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916" y="0"/>
            <a:ext cx="4523884" cy="16037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D00C91-8084-351C-F3F3-89D458DC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24"/>
            <a:ext cx="10515600" cy="83502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Intro</a:t>
            </a:r>
            <a:endParaRPr lang="es-ES" b="1" dirty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5285F8-5818-752A-4AA3-B492D1C0F137}"/>
              </a:ext>
            </a:extLst>
          </p:cNvPr>
          <p:cNvSpPr txBox="1">
            <a:spLocks/>
          </p:cNvSpPr>
          <p:nvPr/>
        </p:nvSpPr>
        <p:spPr>
          <a:xfrm>
            <a:off x="838200" y="1362073"/>
            <a:ext cx="10515600" cy="497681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are we doing?</a:t>
            </a:r>
          </a:p>
          <a:p>
            <a:r>
              <a:rPr lang="en-US" dirty="0"/>
              <a:t>Quick visualizer of RNA Seq Data. </a:t>
            </a:r>
          </a:p>
          <a:p>
            <a:endParaRPr lang="en-US" dirty="0"/>
          </a:p>
          <a:p>
            <a:r>
              <a:rPr lang="en-US" b="1" i="1" dirty="0"/>
              <a:t>The norm is that RNA Seq analysis experimental data is static and the only insights we can get from it is what is reported in the corresponding publications. UNLESS…</a:t>
            </a:r>
          </a:p>
          <a:p>
            <a:r>
              <a:rPr lang="en-US" b="1" i="1" dirty="0"/>
              <a:t>More insight beyond what was published means </a:t>
            </a:r>
            <a:r>
              <a:rPr lang="en-US" b="1" i="1" dirty="0" err="1"/>
              <a:t>reanalysing</a:t>
            </a:r>
            <a:r>
              <a:rPr lang="en-US" b="1" i="1" dirty="0"/>
              <a:t> the data again. What if, we could come back to this data anytime we wanted and ask new questions easily. </a:t>
            </a:r>
          </a:p>
          <a:p>
            <a:r>
              <a:rPr lang="en-US" b="1" i="1" dirty="0"/>
              <a:t>Exhaust all possible conclusions in one place, and fast.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Helps explore insights to scientists and goes beyond static images.</a:t>
            </a:r>
          </a:p>
          <a:p>
            <a:r>
              <a:rPr lang="en-US" dirty="0"/>
              <a:t>Scientists (end users) can interact and prompt the data.</a:t>
            </a:r>
          </a:p>
          <a:p>
            <a:r>
              <a:rPr lang="en-US" dirty="0"/>
              <a:t>Could use input from: </a:t>
            </a:r>
            <a:r>
              <a:rPr lang="en-US" b="1" dirty="0"/>
              <a:t>GEO</a:t>
            </a:r>
            <a:r>
              <a:rPr lang="en-US" dirty="0"/>
              <a:t> or inhouse data or </a:t>
            </a:r>
            <a:r>
              <a:rPr lang="en-US" b="1" dirty="0" err="1"/>
              <a:t>Nextflow</a:t>
            </a:r>
            <a:r>
              <a:rPr lang="en-US" dirty="0"/>
              <a:t> output.</a:t>
            </a:r>
          </a:p>
          <a:p>
            <a:r>
              <a:rPr lang="en-US" dirty="0"/>
              <a:t>We can also benchmark good data structure (esp. experiment metadata) practices by bench scientists by creating templates.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9634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650794-1AD7-F559-C05C-8F7819F3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5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F1705-9648-9359-9D26-D77F6A408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98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7B94B-DB18-001B-F3FC-23DB0E40C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73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52AB8-9C37-8CB7-DC58-88E8448B9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1EF5C6-FE70-D936-DAAC-FE540646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6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06A23-DA29-3CC1-1111-B0BE7A8F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29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AE7BC-796B-BD4B-BAB5-A30A78B4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9AED-9482-8766-E20C-B804AFF1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TO DO LIST 15.April.2025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33C3-A240-6103-83A1-90F89F2CA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/>
          <a:lstStyle/>
          <a:p>
            <a:r>
              <a:rPr lang="en-US" dirty="0"/>
              <a:t>Test app with counts data. </a:t>
            </a:r>
          </a:p>
          <a:p>
            <a:r>
              <a:rPr lang="en-US" dirty="0"/>
              <a:t>Test fetch functions and features.</a:t>
            </a:r>
          </a:p>
          <a:p>
            <a:r>
              <a:rPr lang="en-US" dirty="0"/>
              <a:t>Try 3 GEO accession IDs.</a:t>
            </a:r>
          </a:p>
          <a:p>
            <a:r>
              <a:rPr lang="en-US" dirty="0"/>
              <a:t>Test AI interpretation tool. </a:t>
            </a:r>
          </a:p>
          <a:p>
            <a:r>
              <a:rPr lang="en-US" dirty="0"/>
              <a:t>Data wrangling to predefined format feature.</a:t>
            </a:r>
          </a:p>
          <a:p>
            <a:r>
              <a:rPr lang="en-US" dirty="0"/>
              <a:t>Custom plots.</a:t>
            </a:r>
          </a:p>
          <a:p>
            <a:r>
              <a:rPr lang="en-US" dirty="0"/>
              <a:t>Footer change. </a:t>
            </a:r>
            <a:r>
              <a:rPr lang="en-US" b="1" dirty="0"/>
              <a:t>DONE</a:t>
            </a:r>
            <a:r>
              <a:rPr lang="en-US" dirty="0"/>
              <a:t> </a:t>
            </a:r>
          </a:p>
          <a:p>
            <a:r>
              <a:rPr lang="en-US" dirty="0"/>
              <a:t>Theme change.</a:t>
            </a:r>
          </a:p>
          <a:p>
            <a:r>
              <a:rPr lang="en-US" dirty="0"/>
              <a:t>Add feature to download plots created. </a:t>
            </a:r>
            <a:r>
              <a:rPr lang="en-US" b="1" dirty="0"/>
              <a:t>DONE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6445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1867F-E8BE-AC52-10AF-48CD5E46E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8B31-1618-5BFC-93C2-E5318A76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785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TO DO LIST 21.April.2025</a:t>
            </a:r>
            <a:r>
              <a:rPr lang="en-US" dirty="0"/>
              <a:t> 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5BBB-8EEC-6F69-559B-835B6E20C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430"/>
            <a:ext cx="10515600" cy="5022533"/>
          </a:xfrm>
        </p:spPr>
        <p:txBody>
          <a:bodyPr/>
          <a:lstStyle/>
          <a:p>
            <a:r>
              <a:rPr lang="en-US" dirty="0"/>
              <a:t>Test app with counts data. </a:t>
            </a:r>
          </a:p>
          <a:p>
            <a:r>
              <a:rPr lang="en-US" dirty="0"/>
              <a:t>Test fetch functions and features.</a:t>
            </a:r>
          </a:p>
          <a:p>
            <a:r>
              <a:rPr lang="en-US" b="1" dirty="0"/>
              <a:t>Try 3 GEO accession IDs. (main objective)</a:t>
            </a:r>
          </a:p>
          <a:p>
            <a:r>
              <a:rPr lang="en-US" dirty="0"/>
              <a:t>Test AI interpretation tool. </a:t>
            </a:r>
          </a:p>
          <a:p>
            <a:r>
              <a:rPr lang="en-US" dirty="0"/>
              <a:t>Data wrangling to predefined format feature.</a:t>
            </a:r>
          </a:p>
          <a:p>
            <a:r>
              <a:rPr lang="en-US" dirty="0"/>
              <a:t>Custom plots.</a:t>
            </a:r>
          </a:p>
          <a:p>
            <a:r>
              <a:rPr lang="en-US" dirty="0"/>
              <a:t>Footer change. </a:t>
            </a:r>
            <a:r>
              <a:rPr lang="en-US" b="1" dirty="0"/>
              <a:t>DONE</a:t>
            </a:r>
            <a:r>
              <a:rPr lang="en-US" dirty="0"/>
              <a:t> </a:t>
            </a:r>
          </a:p>
          <a:p>
            <a:r>
              <a:rPr lang="en-US" dirty="0"/>
              <a:t>Add feature to download plots created. </a:t>
            </a:r>
            <a:r>
              <a:rPr lang="en-US" b="1" dirty="0"/>
              <a:t>DONE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943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D3BD-EC80-49E6-DBAE-547B99F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JOURNAL</a:t>
            </a:r>
            <a:endParaRPr lang="es-E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9947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1A5C8-28AB-462A-5E50-BD10562F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4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6AD806-D183-D97F-40F8-A5D4D15C4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85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C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0C6B9E-FA5B-8043-B915-4BF07FCF0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0"/>
            <a:ext cx="12192000" cy="649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0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B0461B-60FC-12F0-F783-34BC5EF65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C02F8D-EB82-FC23-04E5-8F728E895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7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3D18-9717-AEEE-AD95-427AE95C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825" y="370875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Dashboard | PROPOSAL</a:t>
            </a:r>
            <a:endParaRPr lang="es-ES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D2C46-56E8-E588-0A2F-BD2EE4314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27" y="1309954"/>
            <a:ext cx="5641145" cy="1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A1E5993-DE01-A4BD-BB0E-8D57FB5A465F}"/>
              </a:ext>
            </a:extLst>
          </p:cNvPr>
          <p:cNvGrpSpPr/>
          <p:nvPr/>
        </p:nvGrpSpPr>
        <p:grpSpPr>
          <a:xfrm>
            <a:off x="0" y="1673"/>
            <a:ext cx="12192000" cy="6854653"/>
            <a:chOff x="0" y="1673"/>
            <a:chExt cx="12192000" cy="68546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25A432-07E9-03F0-C9C1-E2BF48FEF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73"/>
              <a:ext cx="12192000" cy="685465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AD7CCF-0D64-7FB2-20F7-1CF6070B2373}"/>
                </a:ext>
              </a:extLst>
            </p:cNvPr>
            <p:cNvSpPr txBox="1"/>
            <p:nvPr/>
          </p:nvSpPr>
          <p:spPr>
            <a:xfrm>
              <a:off x="2109216" y="536448"/>
              <a:ext cx="9924288" cy="56814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5D0EA15-C945-2EB1-B288-FD752C5A5AD3}"/>
              </a:ext>
            </a:extLst>
          </p:cNvPr>
          <p:cNvSpPr txBox="1"/>
          <p:nvPr/>
        </p:nvSpPr>
        <p:spPr>
          <a:xfrm>
            <a:off x="2218944" y="619932"/>
            <a:ext cx="2255520" cy="612934"/>
          </a:xfrm>
          <a:prstGeom prst="roundRect">
            <a:avLst/>
          </a:prstGeom>
          <a:solidFill>
            <a:srgbClr val="2ECC4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Bold" panose="020B0502040204020203" pitchFamily="34" charset="0"/>
              </a:rPr>
              <a:t>Total Counts</a:t>
            </a:r>
          </a:p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#00</a:t>
            </a:r>
            <a:r>
              <a:rPr lang="es-ES" sz="1400" dirty="0">
                <a:latin typeface="Bahnschrift SemiBold" panose="020B0502040204020203" pitchFamily="34" charset="0"/>
              </a:rPr>
              <a:t> genes </a:t>
            </a:r>
            <a:r>
              <a:rPr lang="en-US" sz="1400" dirty="0">
                <a:latin typeface="Bahnschrift SemiBold" panose="020B0502040204020203" pitchFamily="34" charset="0"/>
              </a:rPr>
              <a:t> </a:t>
            </a:r>
            <a:endParaRPr lang="es-ES" sz="1400" dirty="0">
              <a:latin typeface="Bahnschrift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20B193-1E1B-1081-0F39-F54B0F403D7B}"/>
              </a:ext>
            </a:extLst>
          </p:cNvPr>
          <p:cNvSpPr txBox="1"/>
          <p:nvPr/>
        </p:nvSpPr>
        <p:spPr>
          <a:xfrm>
            <a:off x="4646676" y="629463"/>
            <a:ext cx="2255520" cy="6129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Bold" panose="020B0502040204020203" pitchFamily="34" charset="0"/>
              </a:rPr>
              <a:t>Significant genes </a:t>
            </a:r>
          </a:p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#00 genes</a:t>
            </a:r>
            <a:endParaRPr lang="es-ES" sz="1400" dirty="0">
              <a:latin typeface="Bahnschrift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B6004-CD28-25FB-5975-B95AE26CC027}"/>
              </a:ext>
            </a:extLst>
          </p:cNvPr>
          <p:cNvSpPr txBox="1"/>
          <p:nvPr/>
        </p:nvSpPr>
        <p:spPr>
          <a:xfrm>
            <a:off x="7040880" y="629463"/>
            <a:ext cx="2490216" cy="61293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Bold" panose="020B0502040204020203" pitchFamily="34" charset="0"/>
              </a:rPr>
              <a:t>Differentially Expressed</a:t>
            </a:r>
          </a:p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#-- genes</a:t>
            </a:r>
            <a:endParaRPr lang="es-ES" sz="1400" dirty="0">
              <a:latin typeface="Bahnschrift SemiBold" panose="020B0502040204020203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1CCA04-935A-FCC1-2A48-3F3020A1219A}"/>
              </a:ext>
            </a:extLst>
          </p:cNvPr>
          <p:cNvGrpSpPr/>
          <p:nvPr/>
        </p:nvGrpSpPr>
        <p:grpSpPr>
          <a:xfrm>
            <a:off x="2231981" y="1517658"/>
            <a:ext cx="2987040" cy="2153638"/>
            <a:chOff x="2218944" y="1833146"/>
            <a:chExt cx="2987040" cy="21536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8F03AB-5EDE-4E27-2D1D-58C1C6824438}"/>
                </a:ext>
              </a:extLst>
            </p:cNvPr>
            <p:cNvSpPr txBox="1"/>
            <p:nvPr/>
          </p:nvSpPr>
          <p:spPr>
            <a:xfrm>
              <a:off x="2218944" y="2072640"/>
              <a:ext cx="2987040" cy="1914144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pic>
          <p:nvPicPr>
            <p:cNvPr id="11" name="Graphic 10" descr="Bar chart">
              <a:extLst>
                <a:ext uri="{FF2B5EF4-FFF2-40B4-BE49-F238E27FC236}">
                  <a16:creationId xmlns:a16="http://schemas.microsoft.com/office/drawing/2014/main" id="{8F6AB594-D3C1-A62D-D079-BC7CEB48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43464" y="2278154"/>
              <a:ext cx="1503116" cy="150311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8B0F19-20F7-9E54-B5B5-0E073C61FAD5}"/>
                </a:ext>
              </a:extLst>
            </p:cNvPr>
            <p:cNvSpPr/>
            <p:nvPr/>
          </p:nvSpPr>
          <p:spPr>
            <a:xfrm>
              <a:off x="2218944" y="1833146"/>
              <a:ext cx="2987040" cy="239494"/>
            </a:xfrm>
            <a:prstGeom prst="rect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 dirty="0">
                  <a:latin typeface="Aptos" panose="020B0004020202020204" pitchFamily="34" charset="0"/>
                </a:rPr>
                <a:t>Bar Chart                                 </a:t>
              </a:r>
              <a:r>
                <a:rPr lang="en-US" sz="1400" dirty="0"/>
                <a:t>x</a:t>
              </a:r>
              <a:endParaRPr lang="es-ES" sz="1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6A929C9-F7CB-0794-D2D7-740551690AB4}"/>
              </a:ext>
            </a:extLst>
          </p:cNvPr>
          <p:cNvGrpSpPr/>
          <p:nvPr/>
        </p:nvGrpSpPr>
        <p:grpSpPr>
          <a:xfrm>
            <a:off x="2231981" y="3848536"/>
            <a:ext cx="2987040" cy="2153638"/>
            <a:chOff x="2231981" y="3980910"/>
            <a:chExt cx="2987040" cy="215363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54050F-96B5-1FA3-B16D-2E5477303059}"/>
                </a:ext>
              </a:extLst>
            </p:cNvPr>
            <p:cNvGrpSpPr/>
            <p:nvPr/>
          </p:nvGrpSpPr>
          <p:grpSpPr>
            <a:xfrm>
              <a:off x="2231981" y="3980910"/>
              <a:ext cx="2987040" cy="2153638"/>
              <a:chOff x="2218944" y="1833146"/>
              <a:chExt cx="2987040" cy="2153638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F787D89-A21C-BD06-E474-2893EA176721}"/>
                  </a:ext>
                </a:extLst>
              </p:cNvPr>
              <p:cNvSpPr txBox="1"/>
              <p:nvPr/>
            </p:nvSpPr>
            <p:spPr>
              <a:xfrm>
                <a:off x="2218944" y="2072640"/>
                <a:ext cx="2987040" cy="1914144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s-E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C9BC225-1002-DB73-16BC-4890E00B6C9D}"/>
                  </a:ext>
                </a:extLst>
              </p:cNvPr>
              <p:cNvSpPr/>
              <p:nvPr/>
            </p:nvSpPr>
            <p:spPr>
              <a:xfrm>
                <a:off x="2218944" y="1833146"/>
                <a:ext cx="2987040" cy="239494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0B0004020202020204" pitchFamily="34" charset="0"/>
                  </a:rPr>
                  <a:t>PCA Plot               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x</a:t>
                </a:r>
                <a:endParaRPr lang="es-ES" dirty="0"/>
              </a:p>
            </p:txBody>
          </p:sp>
        </p:grpSp>
        <p:pic>
          <p:nvPicPr>
            <p:cNvPr id="17" name="Graphic 16" descr="Venn diagram">
              <a:extLst>
                <a:ext uri="{FF2B5EF4-FFF2-40B4-BE49-F238E27FC236}">
                  <a16:creationId xmlns:a16="http://schemas.microsoft.com/office/drawing/2014/main" id="{94C37296-6CB9-0BC7-6561-3DFE5D03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63574" y="4428891"/>
              <a:ext cx="1396043" cy="1396043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0EB0637-657E-2257-C820-2BF33261E312}"/>
              </a:ext>
            </a:extLst>
          </p:cNvPr>
          <p:cNvGrpSpPr/>
          <p:nvPr/>
        </p:nvGrpSpPr>
        <p:grpSpPr>
          <a:xfrm>
            <a:off x="6096000" y="3872724"/>
            <a:ext cx="2987040" cy="2153638"/>
            <a:chOff x="6154562" y="3987604"/>
            <a:chExt cx="2987040" cy="215363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2BDDAC5-8DAB-B99F-75FD-79A0D975D04F}"/>
                </a:ext>
              </a:extLst>
            </p:cNvPr>
            <p:cNvGrpSpPr/>
            <p:nvPr/>
          </p:nvGrpSpPr>
          <p:grpSpPr>
            <a:xfrm>
              <a:off x="6154562" y="3987604"/>
              <a:ext cx="2987040" cy="2153638"/>
              <a:chOff x="2218944" y="1833146"/>
              <a:chExt cx="2987040" cy="215363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B20C02-E635-F7AC-6B17-7E3EF01231EC}"/>
                  </a:ext>
                </a:extLst>
              </p:cNvPr>
              <p:cNvSpPr txBox="1"/>
              <p:nvPr/>
            </p:nvSpPr>
            <p:spPr>
              <a:xfrm>
                <a:off x="2218944" y="2072640"/>
                <a:ext cx="2987040" cy="1914144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s-E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8C70878-4E36-B401-F901-73FE7EC6F844}"/>
                  </a:ext>
                </a:extLst>
              </p:cNvPr>
              <p:cNvSpPr/>
              <p:nvPr/>
            </p:nvSpPr>
            <p:spPr>
              <a:xfrm>
                <a:off x="2218944" y="1833146"/>
                <a:ext cx="2987040" cy="239494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 err="1">
                    <a:latin typeface="Aptos" panose="020B0004020202020204" pitchFamily="34" charset="0"/>
                  </a:rPr>
                  <a:t>Heatmap</a:t>
                </a:r>
                <a:r>
                  <a:rPr lang="en-US" sz="1400" dirty="0"/>
                  <a:t>                                             x</a:t>
                </a:r>
                <a:endParaRPr lang="es-ES" sz="2000" dirty="0"/>
              </a:p>
            </p:txBody>
          </p:sp>
        </p:grpSp>
        <p:pic>
          <p:nvPicPr>
            <p:cNvPr id="19" name="Graphic 18" descr="Playbook">
              <a:extLst>
                <a:ext uri="{FF2B5EF4-FFF2-40B4-BE49-F238E27FC236}">
                  <a16:creationId xmlns:a16="http://schemas.microsoft.com/office/drawing/2014/main" id="{6CF8CCAF-C64F-E559-A7BA-D962EC1BE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95575" y="4481313"/>
              <a:ext cx="1291197" cy="1291197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AE923A-B3E8-632B-3982-67AF486E4E2E}"/>
              </a:ext>
            </a:extLst>
          </p:cNvPr>
          <p:cNvGrpSpPr/>
          <p:nvPr/>
        </p:nvGrpSpPr>
        <p:grpSpPr>
          <a:xfrm>
            <a:off x="6096000" y="1496612"/>
            <a:ext cx="2987040" cy="2153638"/>
            <a:chOff x="6154562" y="1718077"/>
            <a:chExt cx="2987040" cy="21536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2528E00-70DC-8FA2-0DE8-A0E357613405}"/>
                </a:ext>
              </a:extLst>
            </p:cNvPr>
            <p:cNvGrpSpPr/>
            <p:nvPr/>
          </p:nvGrpSpPr>
          <p:grpSpPr>
            <a:xfrm>
              <a:off x="6154562" y="1718077"/>
              <a:ext cx="2987040" cy="2153638"/>
              <a:chOff x="2218944" y="1833146"/>
              <a:chExt cx="2987040" cy="215363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ED7AED-EFC7-D992-58F8-02FA2D4E4A76}"/>
                  </a:ext>
                </a:extLst>
              </p:cNvPr>
              <p:cNvSpPr txBox="1"/>
              <p:nvPr/>
            </p:nvSpPr>
            <p:spPr>
              <a:xfrm>
                <a:off x="2218944" y="2072640"/>
                <a:ext cx="2987040" cy="1914144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s-E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97A1C2-5894-D46F-E4E2-22ADB9803B4A}"/>
                  </a:ext>
                </a:extLst>
              </p:cNvPr>
              <p:cNvSpPr/>
              <p:nvPr/>
            </p:nvSpPr>
            <p:spPr>
              <a:xfrm>
                <a:off x="2218944" y="1833146"/>
                <a:ext cx="2987040" cy="239494"/>
              </a:xfrm>
              <a:prstGeom prst="rect">
                <a:avLst/>
              </a:prstGeom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 dirty="0">
                    <a:latin typeface="Aptos" panose="020B0004020202020204" pitchFamily="34" charset="0"/>
                  </a:rPr>
                  <a:t>Volcano Plot                               </a:t>
                </a:r>
                <a:r>
                  <a:rPr lang="en-US" sz="1400" dirty="0"/>
                  <a:t>x</a:t>
                </a:r>
                <a:endParaRPr lang="es-ES" dirty="0"/>
              </a:p>
            </p:txBody>
          </p:sp>
        </p:grpSp>
        <p:pic>
          <p:nvPicPr>
            <p:cNvPr id="15" name="Graphic 14" descr="Statistics">
              <a:extLst>
                <a:ext uri="{FF2B5EF4-FFF2-40B4-BE49-F238E27FC236}">
                  <a16:creationId xmlns:a16="http://schemas.microsoft.com/office/drawing/2014/main" id="{7623D683-5195-EB63-9519-902320935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02802" y="2365354"/>
              <a:ext cx="1183969" cy="1183969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7131ACC-DDDB-4B07-0F9E-63C07ADD9C10}"/>
              </a:ext>
            </a:extLst>
          </p:cNvPr>
          <p:cNvSpPr txBox="1"/>
          <p:nvPr/>
        </p:nvSpPr>
        <p:spPr>
          <a:xfrm>
            <a:off x="9672398" y="640080"/>
            <a:ext cx="2255520" cy="612934"/>
          </a:xfrm>
          <a:prstGeom prst="roundRect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Bahnschrift SemiBold" panose="020B0502040204020203" pitchFamily="34" charset="0"/>
              </a:rPr>
              <a:t>Enriched Pathways</a:t>
            </a:r>
          </a:p>
          <a:p>
            <a:pPr algn="ctr"/>
            <a:r>
              <a:rPr lang="en-US" sz="1400" dirty="0">
                <a:latin typeface="Bahnschrift SemiBold" panose="020B0502040204020203" pitchFamily="34" charset="0"/>
              </a:rPr>
              <a:t>#-- genes</a:t>
            </a:r>
            <a:endParaRPr lang="es-ES" sz="1400" dirty="0">
              <a:latin typeface="Bahnschrift SemiBold" panose="020B0502040204020203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A256F9C-C3C7-506B-82AE-665442DEE290}"/>
              </a:ext>
            </a:extLst>
          </p:cNvPr>
          <p:cNvSpPr/>
          <p:nvPr/>
        </p:nvSpPr>
        <p:spPr>
          <a:xfrm>
            <a:off x="50800" y="1253014"/>
            <a:ext cx="1841500" cy="359886"/>
          </a:xfrm>
          <a:prstGeom prst="roundRect">
            <a:avLst/>
          </a:prstGeom>
          <a:solidFill>
            <a:srgbClr val="007BFF"/>
          </a:solidFill>
          <a:ln>
            <a:solidFill>
              <a:srgbClr val="007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100" dirty="0">
                <a:latin typeface="Aptos Display" panose="020B0004020202020204" pitchFamily="34" charset="0"/>
              </a:rPr>
              <a:t>  </a:t>
            </a:r>
            <a:r>
              <a:rPr lang="en-US" sz="2000" dirty="0">
                <a:latin typeface="Aptos Display" panose="020B0004020202020204" pitchFamily="34" charset="0"/>
              </a:rPr>
              <a:t>+</a:t>
            </a:r>
            <a:r>
              <a:rPr lang="en-US" sz="1200" dirty="0">
                <a:latin typeface="Aptos Display" panose="020B0004020202020204" pitchFamily="34" charset="0"/>
              </a:rPr>
              <a:t>    </a:t>
            </a:r>
            <a:r>
              <a:rPr lang="en-US" sz="1100" dirty="0">
                <a:latin typeface="Aptos Display" panose="020B0004020202020204" pitchFamily="34" charset="0"/>
              </a:rPr>
              <a:t>New Analysis</a:t>
            </a:r>
            <a:endParaRPr lang="es-ES" sz="1100" dirty="0">
              <a:latin typeface="Aptos Display" panose="020B00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E24CA5-4856-D86E-ED50-FCB2AC17B522}"/>
              </a:ext>
            </a:extLst>
          </p:cNvPr>
          <p:cNvSpPr txBox="1"/>
          <p:nvPr/>
        </p:nvSpPr>
        <p:spPr>
          <a:xfrm>
            <a:off x="9531096" y="1496612"/>
            <a:ext cx="2255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Tables ?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dirty="0">
                <a:latin typeface="Aptos" panose="020B0004020202020204" pitchFamily="34" charset="0"/>
              </a:rPr>
              <a:t>Average Counts  ?</a:t>
            </a:r>
          </a:p>
          <a:p>
            <a:r>
              <a:rPr lang="en-US" dirty="0">
                <a:latin typeface="Aptos" panose="020B0004020202020204" pitchFamily="34" charset="0"/>
              </a:rPr>
              <a:t>Significant genes 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endParaRPr lang="en-US" dirty="0">
              <a:latin typeface="Aptos" panose="020B0004020202020204" pitchFamily="34" charset="0"/>
            </a:endParaRPr>
          </a:p>
          <a:p>
            <a:r>
              <a:rPr lang="en-US" b="1" dirty="0">
                <a:latin typeface="Aptos" panose="020B0004020202020204" pitchFamily="34" charset="0"/>
              </a:rPr>
              <a:t>Files </a:t>
            </a:r>
          </a:p>
          <a:p>
            <a:endParaRPr lang="en-US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Counts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Sample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Significantly Expressed genes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Enriched Pathways </a:t>
            </a:r>
          </a:p>
          <a:p>
            <a:r>
              <a:rPr lang="en-US" dirty="0">
                <a:latin typeface="Aptos" panose="020B0004020202020204" pitchFamily="34" charset="0"/>
              </a:rPr>
              <a:t> </a:t>
            </a:r>
          </a:p>
          <a:p>
            <a:pPr algn="ctr"/>
            <a:r>
              <a:rPr lang="es-ES" dirty="0">
                <a:solidFill>
                  <a:srgbClr val="FF0000"/>
                </a:solidFill>
                <a:latin typeface="Aptos" panose="020B0004020202020204" pitchFamily="34" charset="0"/>
              </a:rPr>
              <a:t>Downloadable</a:t>
            </a:r>
            <a:endParaRPr lang="en-US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rcRect b="16676"/>
          <a:stretch/>
        </p:blipFill>
        <p:spPr>
          <a:xfrm>
            <a:off x="558976" y="1"/>
            <a:ext cx="11074046" cy="6858000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376056" y="-819397"/>
            <a:ext cx="3439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latin typeface="Bahnschrift SemiBold" panose="020B0502040204020203" pitchFamily="34" charset="0"/>
              </a:rPr>
              <a:t>RESULT: </a:t>
            </a:r>
            <a:r>
              <a:rPr lang="en-US" sz="2000" b="1" u="sng" dirty="0">
                <a:latin typeface="Bahnschrift SemiBold" panose="020B0502040204020203" pitchFamily="34" charset="0"/>
              </a:rPr>
              <a:t>03 April, 2025</a:t>
            </a:r>
          </a:p>
        </p:txBody>
      </p:sp>
    </p:spTree>
    <p:extLst>
      <p:ext uri="{BB962C8B-B14F-4D97-AF65-F5344CB8AC3E}">
        <p14:creationId xmlns:p14="http://schemas.microsoft.com/office/powerpoint/2010/main" val="376915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530</Words>
  <Application>Microsoft Office PowerPoint</Application>
  <PresentationFormat>Widescreen</PresentationFormat>
  <Paragraphs>92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Bahnschrift SemiBold</vt:lpstr>
      <vt:lpstr>Calibri</vt:lpstr>
      <vt:lpstr>Calibri Light</vt:lpstr>
      <vt:lpstr>Office Theme</vt:lpstr>
      <vt:lpstr>PowerPoint Presentation</vt:lpstr>
      <vt:lpstr>Intro</vt:lpstr>
      <vt:lpstr>PowerPoint Presentation</vt:lpstr>
      <vt:lpstr>PowerPoint Presentation</vt:lpstr>
      <vt:lpstr>PowerPoint Presentation</vt:lpstr>
      <vt:lpstr>PowerPoint Presentation</vt:lpstr>
      <vt:lpstr>Dashboard | PROPOSAL</vt:lpstr>
      <vt:lpstr>PowerPoint Presentation</vt:lpstr>
      <vt:lpstr>PowerPoint Presentation</vt:lpstr>
      <vt:lpstr>PowerPoint Presentation</vt:lpstr>
      <vt:lpstr>PowerPoint Presentation</vt:lpstr>
      <vt:lpstr>New Analysis Tab | PROPOSAL</vt:lpstr>
      <vt:lpstr>+ New Analysis Tab</vt:lpstr>
      <vt:lpstr>Examples (Pick infoboxes’ colors and layout format)</vt:lpstr>
      <vt:lpstr>PowerPoint Presentation</vt:lpstr>
      <vt:lpstr>Pivots </vt:lpstr>
      <vt:lpstr>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 DO LIST 15.April.2025 </vt:lpstr>
      <vt:lpstr>TO DO LIST 21.April.2025 </vt:lpstr>
      <vt:lpstr>JOURNAL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Lubega Jason</dc:creator>
  <cp:lastModifiedBy>Lubega Jason</cp:lastModifiedBy>
  <cp:revision>21</cp:revision>
  <dcterms:created xsi:type="dcterms:W3CDTF">2025-03-31T20:54:29Z</dcterms:created>
  <dcterms:modified xsi:type="dcterms:W3CDTF">2025-04-21T16:32:40Z</dcterms:modified>
</cp:coreProperties>
</file>