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F7C"/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Matrices </a:t>
            </a:r>
            <a:r>
              <a:rPr lang="es-MX" dirty="0" err="1" smtClean="0"/>
              <a:t>Bidimencionales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Operaciones Fundamentales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56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Determinante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208819"/>
              </p:ext>
            </p:extLst>
          </p:nvPr>
        </p:nvGraphicFramePr>
        <p:xfrm>
          <a:off x="550395" y="2964103"/>
          <a:ext cx="2463260" cy="16465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5815"/>
                <a:gridCol w="615815"/>
                <a:gridCol w="615815"/>
                <a:gridCol w="615815"/>
              </a:tblGrid>
              <a:tr h="411634"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11634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4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5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7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634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5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6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634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0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1340445" y="2964104"/>
            <a:ext cx="279360" cy="1646535"/>
          </a:xfrm>
          <a:prstGeom prst="rect">
            <a:avLst/>
          </a:prstGeom>
          <a:solidFill>
            <a:srgbClr val="ACD433">
              <a:alpha val="6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51655" y="3438659"/>
            <a:ext cx="3142443" cy="206062"/>
          </a:xfrm>
          <a:prstGeom prst="rect">
            <a:avLst/>
          </a:prstGeom>
          <a:solidFill>
            <a:srgbClr val="F5AF7C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Igual que 6"/>
          <p:cNvSpPr/>
          <p:nvPr/>
        </p:nvSpPr>
        <p:spPr>
          <a:xfrm>
            <a:off x="3145482" y="3438659"/>
            <a:ext cx="898480" cy="894100"/>
          </a:xfrm>
          <a:prstGeom prst="mathEqual">
            <a:avLst>
              <a:gd name="adj1" fmla="val 10844"/>
              <a:gd name="adj2" fmla="val 1457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373487" y="2669637"/>
            <a:ext cx="0" cy="2235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3145482" y="2693251"/>
            <a:ext cx="0" cy="2235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020075"/>
              </p:ext>
            </p:extLst>
          </p:nvPr>
        </p:nvGraphicFramePr>
        <p:xfrm>
          <a:off x="4016492" y="3683357"/>
          <a:ext cx="476709" cy="4893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6709"/>
              </a:tblGrid>
              <a:tr h="48939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3" name="Conector recto 12"/>
          <p:cNvCxnSpPr/>
          <p:nvPr/>
        </p:nvCxnSpPr>
        <p:spPr>
          <a:xfrm>
            <a:off x="4578373" y="3310697"/>
            <a:ext cx="0" cy="1117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195368"/>
              </p:ext>
            </p:extLst>
          </p:nvPr>
        </p:nvGraphicFramePr>
        <p:xfrm>
          <a:off x="4668226" y="3456720"/>
          <a:ext cx="1231630" cy="8232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5815"/>
                <a:gridCol w="615815"/>
              </a:tblGrid>
              <a:tr h="411634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5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6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634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2987919"/>
              </p:ext>
            </p:extLst>
          </p:nvPr>
        </p:nvGraphicFramePr>
        <p:xfrm>
          <a:off x="7201429" y="3541690"/>
          <a:ext cx="1231630" cy="7773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5815"/>
                <a:gridCol w="615815"/>
              </a:tblGrid>
              <a:tr h="29876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6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634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0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667786"/>
              </p:ext>
            </p:extLst>
          </p:nvPr>
        </p:nvGraphicFramePr>
        <p:xfrm>
          <a:off x="9916366" y="3509491"/>
          <a:ext cx="1231630" cy="8232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5815"/>
                <a:gridCol w="615815"/>
              </a:tblGrid>
              <a:tr h="411634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5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634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0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Conector recto 17"/>
          <p:cNvCxnSpPr/>
          <p:nvPr/>
        </p:nvCxnSpPr>
        <p:spPr>
          <a:xfrm>
            <a:off x="5977225" y="3310697"/>
            <a:ext cx="0" cy="1117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60478"/>
              </p:ext>
            </p:extLst>
          </p:nvPr>
        </p:nvGraphicFramePr>
        <p:xfrm>
          <a:off x="6583850" y="3684340"/>
          <a:ext cx="476709" cy="4893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6709"/>
              </a:tblGrid>
              <a:tr h="48939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63846"/>
              </p:ext>
            </p:extLst>
          </p:nvPr>
        </p:nvGraphicFramePr>
        <p:xfrm>
          <a:off x="9273387" y="3687113"/>
          <a:ext cx="476709" cy="4893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6709"/>
              </a:tblGrid>
              <a:tr h="48939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</a:t>
                      </a:r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Conector recto 20"/>
          <p:cNvCxnSpPr/>
          <p:nvPr/>
        </p:nvCxnSpPr>
        <p:spPr>
          <a:xfrm>
            <a:off x="7131073" y="3362258"/>
            <a:ext cx="0" cy="1117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8529925" y="3362258"/>
            <a:ext cx="0" cy="1117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9823473" y="3369188"/>
            <a:ext cx="0" cy="1117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1222325" y="3369188"/>
            <a:ext cx="0" cy="1117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enos 24"/>
          <p:cNvSpPr/>
          <p:nvPr/>
        </p:nvSpPr>
        <p:spPr>
          <a:xfrm>
            <a:off x="6022274" y="3722093"/>
            <a:ext cx="479730" cy="327232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Más 25"/>
          <p:cNvSpPr/>
          <p:nvPr/>
        </p:nvSpPr>
        <p:spPr>
          <a:xfrm>
            <a:off x="8641006" y="3643111"/>
            <a:ext cx="510387" cy="507635"/>
          </a:xfrm>
          <a:prstGeom prst="mathPlus">
            <a:avLst>
              <a:gd name="adj1" fmla="val 1351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87191"/>
              </p:ext>
            </p:extLst>
          </p:nvPr>
        </p:nvGraphicFramePr>
        <p:xfrm>
          <a:off x="3356367" y="5271350"/>
          <a:ext cx="476709" cy="4893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6709"/>
              </a:tblGrid>
              <a:tr h="48939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68782"/>
              </p:ext>
            </p:extLst>
          </p:nvPr>
        </p:nvGraphicFramePr>
        <p:xfrm>
          <a:off x="4101664" y="5271349"/>
          <a:ext cx="476709" cy="4893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6709"/>
              </a:tblGrid>
              <a:tr h="48939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1" name="Menos 30"/>
          <p:cNvSpPr/>
          <p:nvPr/>
        </p:nvSpPr>
        <p:spPr>
          <a:xfrm>
            <a:off x="4955005" y="5352431"/>
            <a:ext cx="479730" cy="327232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47240"/>
              </p:ext>
            </p:extLst>
          </p:nvPr>
        </p:nvGraphicFramePr>
        <p:xfrm>
          <a:off x="5488232" y="5287220"/>
          <a:ext cx="476709" cy="4893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6709"/>
              </a:tblGrid>
              <a:tr h="48939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5" name="Tab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68506"/>
              </p:ext>
            </p:extLst>
          </p:nvPr>
        </p:nvGraphicFramePr>
        <p:xfrm>
          <a:off x="6233529" y="5287219"/>
          <a:ext cx="476709" cy="4893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6709"/>
              </a:tblGrid>
              <a:tr h="48939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6" name="Multiplicar 35"/>
          <p:cNvSpPr/>
          <p:nvPr/>
        </p:nvSpPr>
        <p:spPr>
          <a:xfrm>
            <a:off x="3833076" y="5352431"/>
            <a:ext cx="268588" cy="3272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Multiplicar 36"/>
          <p:cNvSpPr/>
          <p:nvPr/>
        </p:nvSpPr>
        <p:spPr>
          <a:xfrm>
            <a:off x="5906570" y="5348801"/>
            <a:ext cx="268588" cy="3272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048477"/>
              </p:ext>
            </p:extLst>
          </p:nvPr>
        </p:nvGraphicFramePr>
        <p:xfrm>
          <a:off x="6107141" y="2667652"/>
          <a:ext cx="4672476" cy="4893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72476"/>
              </a:tblGrid>
              <a:tr h="48939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(-1)^(1+i)</a:t>
                      </a:r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7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Determinante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960848"/>
              </p:ext>
            </p:extLst>
          </p:nvPr>
        </p:nvGraphicFramePr>
        <p:xfrm>
          <a:off x="550395" y="2964103"/>
          <a:ext cx="2463260" cy="16465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5815"/>
                <a:gridCol w="615815"/>
                <a:gridCol w="615815"/>
                <a:gridCol w="615815"/>
              </a:tblGrid>
              <a:tr h="411634"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11634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a</a:t>
                      </a:r>
                      <a:r>
                        <a:rPr lang="es-MX" sz="1050" b="1" dirty="0" smtClean="0"/>
                        <a:t>11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 smtClean="0"/>
                        <a:t>a</a:t>
                      </a:r>
                      <a:r>
                        <a:rPr lang="es-MX" sz="1200" b="1" dirty="0" smtClean="0"/>
                        <a:t>12</a:t>
                      </a:r>
                      <a:endParaRPr lang="es-ES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kumimoji="0" lang="es-E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634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s-E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kumimoji="0" lang="es-E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kumimoji="0" lang="es-E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634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kumimoji="0" lang="es-E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kumimoji="0" lang="es-E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kumimoji="0" lang="es-E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2559555" y="2750620"/>
            <a:ext cx="355090" cy="2073497"/>
          </a:xfrm>
          <a:prstGeom prst="rect">
            <a:avLst/>
          </a:prstGeom>
          <a:solidFill>
            <a:srgbClr val="ACD433">
              <a:alpha val="6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95489" y="3456720"/>
            <a:ext cx="3142443" cy="283434"/>
          </a:xfrm>
          <a:prstGeom prst="rect">
            <a:avLst/>
          </a:prstGeom>
          <a:solidFill>
            <a:srgbClr val="F5AF7C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Igual que 6"/>
          <p:cNvSpPr/>
          <p:nvPr/>
        </p:nvSpPr>
        <p:spPr>
          <a:xfrm>
            <a:off x="3145482" y="3438659"/>
            <a:ext cx="898480" cy="894100"/>
          </a:xfrm>
          <a:prstGeom prst="mathEqual">
            <a:avLst>
              <a:gd name="adj1" fmla="val 10844"/>
              <a:gd name="adj2" fmla="val 1457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373487" y="2669637"/>
            <a:ext cx="0" cy="2235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3145482" y="2693251"/>
            <a:ext cx="0" cy="2235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288744"/>
              </p:ext>
            </p:extLst>
          </p:nvPr>
        </p:nvGraphicFramePr>
        <p:xfrm>
          <a:off x="3980135" y="3644093"/>
          <a:ext cx="604257" cy="4893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4257"/>
              </a:tblGrid>
              <a:tr h="489397"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3" name="Conector recto 12"/>
          <p:cNvCxnSpPr/>
          <p:nvPr/>
        </p:nvCxnSpPr>
        <p:spPr>
          <a:xfrm>
            <a:off x="4629889" y="3310697"/>
            <a:ext cx="0" cy="1117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737881"/>
              </p:ext>
            </p:extLst>
          </p:nvPr>
        </p:nvGraphicFramePr>
        <p:xfrm>
          <a:off x="4668226" y="3456720"/>
          <a:ext cx="1231630" cy="8232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5815"/>
                <a:gridCol w="615815"/>
              </a:tblGrid>
              <a:tr h="411634"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634"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035407"/>
              </p:ext>
            </p:extLst>
          </p:nvPr>
        </p:nvGraphicFramePr>
        <p:xfrm>
          <a:off x="7201429" y="3541690"/>
          <a:ext cx="1231630" cy="7773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5815"/>
                <a:gridCol w="615815"/>
              </a:tblGrid>
              <a:tr h="298760"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634"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597042"/>
              </p:ext>
            </p:extLst>
          </p:nvPr>
        </p:nvGraphicFramePr>
        <p:xfrm>
          <a:off x="9916366" y="3509491"/>
          <a:ext cx="1231630" cy="8232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5815"/>
                <a:gridCol w="615815"/>
              </a:tblGrid>
              <a:tr h="411634"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634"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Conector recto 17"/>
          <p:cNvCxnSpPr/>
          <p:nvPr/>
        </p:nvCxnSpPr>
        <p:spPr>
          <a:xfrm>
            <a:off x="5977225" y="3310697"/>
            <a:ext cx="0" cy="1117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521"/>
              </p:ext>
            </p:extLst>
          </p:nvPr>
        </p:nvGraphicFramePr>
        <p:xfrm>
          <a:off x="6489126" y="3684340"/>
          <a:ext cx="571434" cy="4893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1434"/>
              </a:tblGrid>
              <a:tr h="489397"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656888"/>
              </p:ext>
            </p:extLst>
          </p:nvPr>
        </p:nvGraphicFramePr>
        <p:xfrm>
          <a:off x="9174207" y="3687113"/>
          <a:ext cx="575890" cy="4893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5890"/>
              </a:tblGrid>
              <a:tr h="489397">
                <a:tc>
                  <a:txBody>
                    <a:bodyPr/>
                    <a:lstStyle/>
                    <a:p>
                      <a:pPr algn="ctr"/>
                      <a:r>
                        <a:rPr kumimoji="0" lang="es-MX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MX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Conector recto 20"/>
          <p:cNvCxnSpPr/>
          <p:nvPr/>
        </p:nvCxnSpPr>
        <p:spPr>
          <a:xfrm>
            <a:off x="7131073" y="3362258"/>
            <a:ext cx="0" cy="1117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8529925" y="3362258"/>
            <a:ext cx="0" cy="1117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9823473" y="3369188"/>
            <a:ext cx="0" cy="1117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1222325" y="3369188"/>
            <a:ext cx="0" cy="1117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enos 24"/>
          <p:cNvSpPr/>
          <p:nvPr/>
        </p:nvSpPr>
        <p:spPr>
          <a:xfrm>
            <a:off x="6009395" y="3722093"/>
            <a:ext cx="479730" cy="327232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Más 25"/>
          <p:cNvSpPr/>
          <p:nvPr/>
        </p:nvSpPr>
        <p:spPr>
          <a:xfrm>
            <a:off x="8589490" y="3643111"/>
            <a:ext cx="510387" cy="507635"/>
          </a:xfrm>
          <a:prstGeom prst="mathPlus">
            <a:avLst>
              <a:gd name="adj1" fmla="val 1351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04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Algoritmo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0859" y="2178497"/>
            <a:ext cx="11517855" cy="4235182"/>
          </a:xfrm>
        </p:spPr>
        <p:txBody>
          <a:bodyPr>
            <a:normAutofit fontScale="70000" lnSpcReduction="20000"/>
          </a:bodyPr>
          <a:lstStyle/>
          <a:p>
            <a:r>
              <a:rPr lang="es-MX" dirty="0" err="1" smtClean="0"/>
              <a:t>Int</a:t>
            </a:r>
            <a:r>
              <a:rPr lang="es-MX" dirty="0" smtClean="0"/>
              <a:t> Determinante(</a:t>
            </a:r>
            <a:r>
              <a:rPr lang="es-MX" dirty="0" err="1" smtClean="0"/>
              <a:t>int</a:t>
            </a:r>
            <a:r>
              <a:rPr lang="es-MX" dirty="0" smtClean="0"/>
              <a:t> dimensión, </a:t>
            </a:r>
            <a:r>
              <a:rPr lang="es-MX" dirty="0" err="1" smtClean="0"/>
              <a:t>int</a:t>
            </a:r>
            <a:r>
              <a:rPr lang="es-MX" dirty="0" smtClean="0"/>
              <a:t> matriz[][</a:t>
            </a:r>
            <a:r>
              <a:rPr lang="es-MX" dirty="0" err="1" smtClean="0"/>
              <a:t>tam_maximo</a:t>
            </a:r>
            <a:r>
              <a:rPr lang="es-MX" dirty="0" smtClean="0"/>
              <a:t>]){</a:t>
            </a:r>
          </a:p>
          <a:p>
            <a:pPr marL="457200" lvl="1" indent="0">
              <a:buNone/>
            </a:pPr>
            <a:r>
              <a:rPr lang="es-MX" dirty="0" err="1" smtClean="0"/>
              <a:t>If</a:t>
            </a:r>
            <a:r>
              <a:rPr lang="es-MX" dirty="0" smtClean="0"/>
              <a:t>(dimensión==1)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err="1" smtClean="0"/>
              <a:t>return</a:t>
            </a:r>
            <a:r>
              <a:rPr lang="es-MX" dirty="0" smtClean="0"/>
              <a:t> matriz[0][0]</a:t>
            </a:r>
          </a:p>
          <a:p>
            <a:pPr marL="457200" lvl="1" indent="0">
              <a:buNone/>
            </a:pPr>
            <a:r>
              <a:rPr lang="es-MX" dirty="0" err="1" smtClean="0"/>
              <a:t>Else</a:t>
            </a:r>
            <a:r>
              <a:rPr lang="es-MX" dirty="0" smtClean="0"/>
              <a:t>{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aux</a:t>
            </a:r>
            <a:r>
              <a:rPr lang="es-MX" dirty="0" smtClean="0"/>
              <a:t>=0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err="1" smtClean="0"/>
              <a:t>for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i=1;i&lt;=</a:t>
            </a:r>
            <a:r>
              <a:rPr lang="es-MX" dirty="0" err="1" smtClean="0"/>
              <a:t>dimensión;i</a:t>
            </a:r>
            <a:r>
              <a:rPr lang="es-MX" dirty="0" smtClean="0"/>
              <a:t>++){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matrizAux</a:t>
            </a:r>
            <a:r>
              <a:rPr lang="es-MX" dirty="0" smtClean="0"/>
              <a:t>[dimensión-1][</a:t>
            </a:r>
            <a:r>
              <a:rPr lang="es-MX" dirty="0" err="1"/>
              <a:t>tam_maximo</a:t>
            </a:r>
            <a:r>
              <a:rPr lang="es-MX" dirty="0" smtClean="0"/>
              <a:t>];</a:t>
            </a:r>
          </a:p>
          <a:p>
            <a:pPr marL="457200" lvl="1" indent="0">
              <a:buNone/>
            </a:pPr>
            <a:r>
              <a:rPr lang="es-MX" dirty="0" smtClean="0"/>
              <a:t>			</a:t>
            </a:r>
            <a:r>
              <a:rPr lang="es-MX" dirty="0" err="1" smtClean="0"/>
              <a:t>for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j=1;j&lt;=dimensión-1;j++){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smtClean="0"/>
              <a:t>			</a:t>
            </a:r>
            <a:r>
              <a:rPr lang="es-MX" dirty="0" err="1" smtClean="0"/>
              <a:t>for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k=1;&lt;=dimensión-1;j++{</a:t>
            </a:r>
          </a:p>
          <a:p>
            <a:pPr marL="457200" lvl="1" indent="0">
              <a:buNone/>
            </a:pPr>
            <a:endParaRPr lang="es-MX" dirty="0" smtClean="0"/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smtClean="0"/>
              <a:t>			}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smtClean="0"/>
              <a:t>		}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aux</a:t>
            </a:r>
            <a:r>
              <a:rPr lang="es-MX" dirty="0" smtClean="0"/>
              <a:t>=</a:t>
            </a:r>
            <a:r>
              <a:rPr lang="es-MX" dirty="0" err="1" smtClean="0"/>
              <a:t>aux</a:t>
            </a:r>
            <a:r>
              <a:rPr lang="es-MX" dirty="0" smtClean="0"/>
              <a:t>+</a:t>
            </a:r>
            <a:r>
              <a:rPr lang="es-MX" dirty="0"/>
              <a:t>(-1)^(1+i</a:t>
            </a:r>
            <a:r>
              <a:rPr lang="es-MX" dirty="0" smtClean="0"/>
              <a:t>)*matriz[0][i-1]*determinante(dimensión-1,</a:t>
            </a:r>
            <a:r>
              <a:rPr lang="es-MX" dirty="0"/>
              <a:t> </a:t>
            </a:r>
            <a:r>
              <a:rPr lang="es-MX" dirty="0" err="1"/>
              <a:t>matrizAux</a:t>
            </a:r>
            <a:r>
              <a:rPr lang="es-MX" dirty="0" smtClean="0"/>
              <a:t>);</a:t>
            </a:r>
            <a:endParaRPr lang="es-ES" dirty="0"/>
          </a:p>
          <a:p>
            <a:pPr marL="457200" lvl="1" indent="0">
              <a:buNone/>
            </a:pPr>
            <a:endParaRPr lang="es-MX" dirty="0" smtClean="0"/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smtClean="0"/>
              <a:t>}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496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/>
          <p:cNvSpPr txBox="1">
            <a:spLocks/>
          </p:cNvSpPr>
          <p:nvPr/>
        </p:nvSpPr>
        <p:spPr>
          <a:xfrm>
            <a:off x="137524" y="491364"/>
            <a:ext cx="11929980" cy="636663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/>
              <a:t>Int</a:t>
            </a:r>
            <a:r>
              <a:rPr lang="es-MX" dirty="0" smtClean="0"/>
              <a:t> Determinante(</a:t>
            </a:r>
            <a:r>
              <a:rPr lang="es-MX" dirty="0" err="1" smtClean="0"/>
              <a:t>int</a:t>
            </a:r>
            <a:r>
              <a:rPr lang="es-MX" dirty="0" smtClean="0"/>
              <a:t> dimensión, </a:t>
            </a:r>
            <a:r>
              <a:rPr lang="es-MX" dirty="0" err="1" smtClean="0"/>
              <a:t>int</a:t>
            </a:r>
            <a:r>
              <a:rPr lang="es-MX" dirty="0" smtClean="0"/>
              <a:t> matriz[][</a:t>
            </a:r>
            <a:r>
              <a:rPr lang="es-MX" dirty="0" err="1" smtClean="0"/>
              <a:t>tam_maximo</a:t>
            </a:r>
            <a:r>
              <a:rPr lang="es-MX" dirty="0" smtClean="0"/>
              <a:t>]){</a:t>
            </a:r>
          </a:p>
          <a:p>
            <a:pPr marL="457200" lvl="1" indent="0">
              <a:buFont typeface="Wingdings 3" charset="2"/>
              <a:buNone/>
            </a:pPr>
            <a:r>
              <a:rPr lang="es-MX" dirty="0" err="1" smtClean="0"/>
              <a:t>If</a:t>
            </a:r>
            <a:r>
              <a:rPr lang="es-MX" dirty="0" smtClean="0"/>
              <a:t>(dimensión==1)</a:t>
            </a:r>
          </a:p>
          <a:p>
            <a:pPr marL="457200" lvl="1" indent="0">
              <a:buFont typeface="Wingdings 3" charset="2"/>
              <a:buNone/>
            </a:pPr>
            <a:r>
              <a:rPr lang="es-MX" dirty="0" smtClean="0"/>
              <a:t>	</a:t>
            </a:r>
            <a:r>
              <a:rPr lang="es-MX" dirty="0" err="1" smtClean="0"/>
              <a:t>return</a:t>
            </a:r>
            <a:r>
              <a:rPr lang="es-MX" dirty="0" smtClean="0"/>
              <a:t> matriz[0][0]</a:t>
            </a:r>
          </a:p>
          <a:p>
            <a:pPr marL="457200" lvl="1" indent="0">
              <a:buFont typeface="Wingdings 3" charset="2"/>
              <a:buNone/>
            </a:pPr>
            <a:r>
              <a:rPr lang="es-MX" dirty="0" err="1" smtClean="0"/>
              <a:t>Else</a:t>
            </a:r>
            <a:r>
              <a:rPr lang="es-MX" dirty="0" smtClean="0"/>
              <a:t>{</a:t>
            </a:r>
          </a:p>
          <a:p>
            <a:pPr marL="457200" lvl="1" indent="0">
              <a:buFont typeface="Wingdings 3" charset="2"/>
              <a:buNone/>
            </a:pPr>
            <a:r>
              <a:rPr lang="es-MX" dirty="0" smtClean="0"/>
              <a:t>	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aux</a:t>
            </a:r>
            <a:r>
              <a:rPr lang="es-MX" dirty="0" smtClean="0"/>
              <a:t>=0</a:t>
            </a:r>
          </a:p>
          <a:p>
            <a:pPr marL="457200" lvl="1" indent="0">
              <a:buFont typeface="Wingdings 3" charset="2"/>
              <a:buNone/>
            </a:pPr>
            <a:r>
              <a:rPr lang="es-MX" dirty="0" smtClean="0"/>
              <a:t>	</a:t>
            </a:r>
            <a:r>
              <a:rPr lang="es-MX" dirty="0" err="1" smtClean="0"/>
              <a:t>for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i=1;i&lt;=</a:t>
            </a:r>
            <a:r>
              <a:rPr lang="es-MX" dirty="0" err="1" smtClean="0"/>
              <a:t>dimensión;i</a:t>
            </a:r>
            <a:r>
              <a:rPr lang="es-MX" dirty="0" smtClean="0"/>
              <a:t>++){</a:t>
            </a:r>
          </a:p>
          <a:p>
            <a:pPr marL="457200" lvl="1" indent="0">
              <a:buFont typeface="Wingdings 3" charset="2"/>
              <a:buNone/>
            </a:pPr>
            <a:r>
              <a:rPr lang="es-MX" dirty="0" smtClean="0"/>
              <a:t>		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matrizAux</a:t>
            </a:r>
            <a:r>
              <a:rPr lang="es-MX" dirty="0" smtClean="0"/>
              <a:t>[dimensión-1][</a:t>
            </a:r>
            <a:r>
              <a:rPr lang="es-MX" dirty="0" err="1" smtClean="0"/>
              <a:t>tam_maximo</a:t>
            </a:r>
            <a:r>
              <a:rPr lang="es-MX" dirty="0" smtClean="0"/>
              <a:t>];</a:t>
            </a:r>
          </a:p>
          <a:p>
            <a:pPr marL="457200" lvl="1" indent="0">
              <a:buFont typeface="Wingdings 3" charset="2"/>
              <a:buNone/>
            </a:pPr>
            <a:r>
              <a:rPr lang="es-MX" dirty="0" smtClean="0"/>
              <a:t>			</a:t>
            </a:r>
            <a:r>
              <a:rPr lang="es-MX" dirty="0" err="1" smtClean="0"/>
              <a:t>for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j=1;j&lt;=dimensión-1;j++){</a:t>
            </a:r>
          </a:p>
          <a:p>
            <a:pPr marL="457200" lvl="1" indent="0">
              <a:buFont typeface="Wingdings 3" charset="2"/>
              <a:buNone/>
            </a:pPr>
            <a:r>
              <a:rPr lang="es-MX" dirty="0" smtClean="0"/>
              <a:t>				</a:t>
            </a:r>
            <a:r>
              <a:rPr lang="es-MX" dirty="0" err="1" smtClean="0"/>
              <a:t>for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k=1;&lt;=dimensión-1;j++{</a:t>
            </a:r>
          </a:p>
          <a:p>
            <a:pPr marL="457200" lvl="1" indent="0">
              <a:buFont typeface="Wingdings 3" charset="2"/>
              <a:buNone/>
            </a:pPr>
            <a:r>
              <a:rPr lang="es-MX" dirty="0" smtClean="0"/>
              <a:t>					</a:t>
            </a:r>
          </a:p>
          <a:p>
            <a:pPr marL="457200" lvl="1" indent="0">
              <a:buFont typeface="Wingdings 3" charset="2"/>
              <a:buNone/>
            </a:pPr>
            <a:r>
              <a:rPr lang="es-MX" dirty="0" smtClean="0"/>
              <a:t>				}</a:t>
            </a:r>
          </a:p>
          <a:p>
            <a:pPr marL="457200" lvl="1" indent="0">
              <a:buFont typeface="Wingdings 3" charset="2"/>
              <a:buNone/>
            </a:pPr>
            <a:r>
              <a:rPr lang="es-MX" dirty="0" smtClean="0"/>
              <a:t>			}</a:t>
            </a:r>
          </a:p>
          <a:p>
            <a:pPr marL="457200" lvl="1" indent="0">
              <a:buFont typeface="Wingdings 3" charset="2"/>
              <a:buNone/>
            </a:pPr>
            <a:r>
              <a:rPr lang="es-MX" dirty="0" smtClean="0"/>
              <a:t>		</a:t>
            </a:r>
            <a:r>
              <a:rPr lang="es-MX" dirty="0" err="1" smtClean="0"/>
              <a:t>aux</a:t>
            </a:r>
            <a:r>
              <a:rPr lang="es-MX" dirty="0" smtClean="0"/>
              <a:t>=</a:t>
            </a:r>
            <a:r>
              <a:rPr lang="es-MX" dirty="0" err="1" smtClean="0"/>
              <a:t>aux</a:t>
            </a:r>
            <a:r>
              <a:rPr lang="es-MX" dirty="0" smtClean="0"/>
              <a:t>+(-1)^(1+i)*matriz[0][i-1]*determinante(dimensión-1, </a:t>
            </a:r>
            <a:r>
              <a:rPr lang="es-MX" dirty="0" err="1" smtClean="0"/>
              <a:t>matrizAux</a:t>
            </a:r>
            <a:r>
              <a:rPr lang="es-MX" dirty="0" smtClean="0"/>
              <a:t>);</a:t>
            </a:r>
            <a:endParaRPr lang="es-ES" dirty="0" smtClean="0"/>
          </a:p>
          <a:p>
            <a:pPr marL="457200" lvl="1" indent="0">
              <a:buFont typeface="Wingdings 3" charset="2"/>
              <a:buNone/>
            </a:pPr>
            <a:endParaRPr lang="es-MX" dirty="0" smtClean="0"/>
          </a:p>
          <a:p>
            <a:pPr marL="457200" lvl="1" indent="0">
              <a:buFont typeface="Wingdings 3" charset="2"/>
              <a:buNone/>
            </a:pPr>
            <a:r>
              <a:rPr lang="es-MX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759061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707</TotalTime>
  <Words>102</Words>
  <Application>Microsoft Office PowerPoint</Application>
  <PresentationFormat>Panorámica</PresentationFormat>
  <Paragraphs>101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Sala de reuniones Ion</vt:lpstr>
      <vt:lpstr>Matrices Bidimencionales</vt:lpstr>
      <vt:lpstr>Determinante</vt:lpstr>
      <vt:lpstr>Determinante</vt:lpstr>
      <vt:lpstr>Algoritmo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 Bidimencionales</dc:title>
  <dc:creator>Luis Jesús Olguín Hernández</dc:creator>
  <cp:lastModifiedBy>Luis Jesús Olguín Hernández</cp:lastModifiedBy>
  <cp:revision>17</cp:revision>
  <dcterms:created xsi:type="dcterms:W3CDTF">2020-05-02T05:40:04Z</dcterms:created>
  <dcterms:modified xsi:type="dcterms:W3CDTF">2020-05-02T17:27:55Z</dcterms:modified>
</cp:coreProperties>
</file>