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2"/>
  </p:handoutMasterIdLst>
  <p:sldIdLst>
    <p:sldId id="257" r:id="rId4"/>
    <p:sldId id="258" r:id="rId6"/>
    <p:sldId id="259" r:id="rId7"/>
    <p:sldId id="274" r:id="rId8"/>
    <p:sldId id="273" r:id="rId9"/>
    <p:sldId id="272" r:id="rId10"/>
    <p:sldId id="260" r:id="rId11"/>
    <p:sldId id="261" r:id="rId12"/>
    <p:sldId id="263" r:id="rId13"/>
    <p:sldId id="262" r:id="rId14"/>
    <p:sldId id="271" r:id="rId15"/>
    <p:sldId id="264" r:id="rId16"/>
    <p:sldId id="265" r:id="rId17"/>
    <p:sldId id="266" r:id="rId18"/>
    <p:sldId id="268" r:id="rId19"/>
    <p:sldId id="269" r:id="rId20"/>
    <p:sldId id="270" r:id="rId21"/>
  </p:sldIdLst>
  <p:sldSz cx="12192000" cy="68580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" initials="7" lastIdx="1" clrIdx="0"/>
  <p:cmAuthor id="2" name="ZhangBin" initials="Z" lastIdx="0" clrIdx="0"/>
  <p:cmAuthor id="3" name="lx_19" initials="l" lastIdx="1" clrIdx="2"/>
  <p:cmAuthor id="4" name="Administrator" initials="A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8AA"/>
    <a:srgbClr val="B1C38C"/>
    <a:srgbClr val="A2B37E"/>
    <a:srgbClr val="A2B06C"/>
    <a:srgbClr val="758D55"/>
    <a:srgbClr val="556740"/>
    <a:srgbClr val="AFBB79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2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760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6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104876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4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5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5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75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/>
      <p:sp>
        <p:nvSpPr>
          <p:cNvPr id="104865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104865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image" Target="../media/image3.png"/><Relationship Id="rId4" Type="http://schemas.openxmlformats.org/officeDocument/2006/relationships/tags" Target="../tags/tag58.xm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0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487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724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2" descr="厚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96038"/>
            <a:ext cx="12192000" cy="461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5" name="图片 3" descr="粉院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860088" y="44450"/>
            <a:ext cx="1249362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1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926182" y="4265184"/>
            <a:ext cx="2340000" cy="468000"/>
          </a:xfrm>
          <a:prstGeom prst="roundRect">
            <a:avLst>
              <a:gd name="adj" fmla="val 50000"/>
            </a:avLst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1755" tIns="18000" rIns="71755" bIns="180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署名</a:t>
            </a:r>
            <a:endParaRPr>
              <a:sym typeface="+mn-ea"/>
            </a:endParaRPr>
          </a:p>
        </p:txBody>
      </p:sp>
      <p:sp>
        <p:nvSpPr>
          <p:cNvPr id="1048582" name="副标题 2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2111375" y="3328352"/>
            <a:ext cx="7969250" cy="462280"/>
          </a:xfr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1048583" name="标题 1"/>
          <p:cNvSpPr txBox="1"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2111375" y="2125662"/>
            <a:ext cx="7969250" cy="1186180"/>
          </a:xfr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zh-CN" sz="60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单击编辑母版标题</a:t>
            </a:r>
            <a:endParaRPr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49"/>
            <a:ext cx="10800000" cy="4873625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66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7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8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69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目录"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2" descr="厚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96038"/>
            <a:ext cx="12192000" cy="461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7" name="图片 3" descr="粉院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860088" y="44450"/>
            <a:ext cx="1249362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89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4746307" y="1144320"/>
            <a:ext cx="1977755" cy="1081088"/>
          </a:xfrm>
        </p:spPr>
        <p:txBody>
          <a:bodyPr wrap="square" anchor="b">
            <a:normAutofit/>
          </a:bodyPr>
          <a:lstStyle>
            <a:lvl1pPr algn="ctr">
              <a:defRPr kumimoji="0" lang="zh-CN" altLang="en-US" sz="60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ea"/>
                <a:cs typeface="+mn-cs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1048590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2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图片 2" descr="厚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96038"/>
            <a:ext cx="12192000" cy="461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9" name="图片 3" descr="粉院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860088" y="44450"/>
            <a:ext cx="1249362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0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48608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09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0" name="节编号 3"/>
          <p:cNvSpPr>
            <a:spLocks noGrp="1" noChangeAspect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5646000" y="2077402"/>
            <a:ext cx="900000" cy="899772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wrap="none"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34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1048611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2903855" y="4217987"/>
            <a:ext cx="6384290" cy="563245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 b="1" u="none" strike="noStrike" kern="1200" cap="none" spc="0" normalizeH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61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2903855" y="3128327"/>
            <a:ext cx="6384290" cy="1051560"/>
          </a:xfrm>
        </p:spPr>
        <p:txBody>
          <a:bodyPr wrap="square" anchor="b">
            <a:normAutofit/>
          </a:bodyPr>
          <a:lstStyle>
            <a:lvl1pPr algn="ctr">
              <a:defRPr kumimoji="0" lang="zh-CN" altLang="en-US" sz="54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ea"/>
                <a:cs typeface="+mn-cs"/>
                <a:sym typeface="微软雅黑" panose="020B0503020204020204" charset="-122"/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6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7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8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9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80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90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1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92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3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94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5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96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6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7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88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6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7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2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83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4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12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1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71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2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73" name="Text Placeholder 5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695960" y="1301750"/>
            <a:ext cx="10799088" cy="405553"/>
          </a:xfrm>
        </p:spPr>
        <p:txBody>
          <a:bodyPr/>
          <a:lstStyle>
            <a:lvl5pPr>
              <a:buNone/>
            </a:lvl5pPr>
          </a:lstStyle>
          <a:p>
            <a:pPr lvl="0"/>
            <a:r>
              <a:rPr lang="zh-CN" altLang="en-US" smtClean="0"/>
              <a:t>单击此处编辑副标题</a:t>
            </a:r>
            <a:endParaRPr lang="zh-CN" altLang="en-US" smtClean="0"/>
          </a:p>
        </p:txBody>
      </p:sp>
      <p:sp>
        <p:nvSpPr>
          <p:cNvPr id="1048674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1"/>
        </a:solidFill>
        <a:effectLst/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 2" descr="厚德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396038"/>
            <a:ext cx="12192000" cy="461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62" name="图片 3" descr="粉院徽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860088" y="44450"/>
            <a:ext cx="1249362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659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925588" y="4053135"/>
            <a:ext cx="2340000" cy="468000"/>
          </a:xfrm>
          <a:prstGeom prst="roundRect">
            <a:avLst>
              <a:gd name="adj" fmla="val 50000"/>
            </a:avLst>
          </a:prstGeom>
          <a:ln w="12700">
            <a:solidFill>
              <a:schemeClr val="lt1">
                <a:lumMod val="10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71755" tIns="18000" rIns="71755" bIns="1800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lt1"/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署名</a:t>
            </a:r>
            <a:endParaRPr>
              <a:sym typeface="+mn-ea"/>
            </a:endParaRPr>
          </a:p>
        </p:txBody>
      </p:sp>
      <p:sp>
        <p:nvSpPr>
          <p:cNvPr id="1048660" name="标题 6"/>
          <p:cNvSpPr txBox="1"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3112135" y="2337435"/>
            <a:ext cx="5968365" cy="1524635"/>
          </a:xfr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  <a:ea typeface="+mj-ea"/>
                <a:cs typeface="+mn-cs"/>
                <a:sym typeface="微软雅黑" panose="020B050302020402020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26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2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2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31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32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3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3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37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38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3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40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41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2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3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70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4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748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48749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4875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75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5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314572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71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71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20" Type="http://schemas.openxmlformats.org/officeDocument/2006/relationships/tags" Target="../tags/tag67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image" Target="../media/image3.png"/><Relationship Id="rId14" Type="http://schemas.openxmlformats.org/officeDocument/2006/relationships/tags" Target="../tags/tag62.xml"/><Relationship Id="rId13" Type="http://schemas.openxmlformats.org/officeDocument/2006/relationships/image" Target="../media/image2.png"/><Relationship Id="rId12" Type="http://schemas.openxmlformats.org/officeDocument/2006/relationships/tags" Target="../tags/tag61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>
            <a:alphaModFix amt="40000"/>
          </a:blip>
          <a:stretch>
            <a:fillRect/>
          </a:stretch>
        </a:blip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69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9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70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2" descr="厚德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6396038"/>
            <a:ext cx="12192000" cy="461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97153" name="图片 3" descr="粉院徽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860088" y="44450"/>
            <a:ext cx="1249362" cy="127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57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577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80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 spc="0">
          <a:solidFill>
            <a:schemeClr val="tx1"/>
          </a:solidFill>
          <a:effectLst>
            <a:outerShdw>
              <a:srgbClr val="FFFFFF"/>
            </a:outerShdw>
          </a:effectLst>
          <a:uFill>
            <a:solidFill>
              <a:srgbClr val="000000"/>
            </a:solidFill>
          </a:uFill>
          <a:latin typeface="+mj-lt"/>
          <a:ea typeface="+mj-ea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94.xml"/><Relationship Id="rId2" Type="http://schemas.openxmlformats.org/officeDocument/2006/relationships/image" Target="../media/image4.jpeg"/><Relationship Id="rId1" Type="http://schemas.openxmlformats.org/officeDocument/2006/relationships/tags" Target="../tags/tag9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80.xml"/><Relationship Id="rId1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111375" y="2125662"/>
            <a:ext cx="7969250" cy="1186180"/>
          </a:xfrm>
        </p:spPr>
        <p:txBody>
          <a:bodyPr>
            <a:normAutofit fontScale="90000"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n-US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早 </a:t>
            </a:r>
            <a:r>
              <a:rPr lang="zh-CN" altLang="en-US" sz="6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产</a:t>
            </a:r>
            <a:r>
              <a:rPr lang="zh-CN" altLang="en-US" sz="6000"/>
              <a:t>
  </a:t>
            </a:r>
            <a:endParaRPr lang="zh-CN" altLang="en-US" sz="6000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447665" y="3198177"/>
            <a:ext cx="7969250" cy="46228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 sz="2200"/>
              <a:t>分娩室   卢建玲</a:t>
            </a:r>
            <a:endParaRPr lang="zh-CN" altLang="en-US" sz="2200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/>
      <p:sp>
        <p:nvSpPr>
          <p:cNvPr id="1048632" name="TextBox 24"/>
          <p:cNvSpPr txBox="1"/>
          <p:nvPr>
            <p:custDataLst>
              <p:tags r:id="rId1"/>
            </p:custDataLst>
          </p:nvPr>
        </p:nvSpPr>
        <p:spPr>
          <a:xfrm>
            <a:off x="1541145" y="1875155"/>
            <a:ext cx="42513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子宫收缩，最初表现为不规则的宫缩，常伴有少许阴道流血或血性分泌物，可逐渐发展为规律宫缩，其分娩启动过程与足月临产相似，伴宫颈管进行性缩短或扩张。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2097160" name="图片 1073742850" descr="102495791"/>
          <p:cNvPicPr>
            <a:picLocks noChangeAspect="1"/>
          </p:cNvPicPr>
          <p:nvPr/>
        </p:nvPicPr>
        <p:blipFill>
          <a:blip r:embed="rId2">
            <a:lum bright="6000" contrast="6000"/>
          </a:blip>
          <a:srcRect l="6607" t="8392" r="10657" b="3635"/>
          <a:stretch>
            <a:fillRect/>
          </a:stretch>
        </p:blipFill>
        <p:spPr>
          <a:xfrm>
            <a:off x="7882255" y="2062798"/>
            <a:ext cx="2112010" cy="22282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/>
      <p:sp>
        <p:nvSpPr>
          <p:cNvPr id="10486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35885" y="2903220"/>
            <a:ext cx="6920230" cy="1051560"/>
          </a:xfrm>
        </p:spPr>
        <p:txBody>
          <a:bodyPr>
            <a:normAutofit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5400"/>
              <a:t>护理诊断及护理措施</a:t>
            </a:r>
            <a:endParaRPr lang="zh-CN" altLang="en-US" sz="5400"/>
          </a:p>
        </p:txBody>
      </p:sp>
      <p:sp>
        <p:nvSpPr>
          <p:cNvPr id="1048631" name="Text Placeholder 3"/>
          <p:cNvSpPr>
            <a:spLocks noGrp="1" noChangeAspect="1"/>
          </p:cNvSpPr>
          <p:nvPr>
            <p:custDataLst>
              <p:tags r:id="rId2"/>
            </p:custDataLst>
          </p:nvPr>
        </p:nvSpPr>
        <p:spPr>
          <a:xfrm>
            <a:off x="5646635" y="1469072"/>
            <a:ext cx="900000" cy="899772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00" b="1" kern="1200" spc="0">
                <a:ln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lt1"/>
                </a:solidFill>
              </a:rPr>
              <a:t>04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/>
      <p:sp>
        <p:nvSpPr>
          <p:cNvPr id="1048642" name="Freeform 12"/>
          <p:cNvSpPr/>
          <p:nvPr/>
        </p:nvSpPr>
        <p:spPr bwMode="auto">
          <a:xfrm>
            <a:off x="1534795" y="2538730"/>
            <a:ext cx="1492250" cy="1327785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7494B"/>
              </a:solidFill>
              <a:effectLst/>
              <a:uLnTx/>
              <a:uFillTx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7" name="组合 7"/>
          <p:cNvGrpSpPr/>
          <p:nvPr/>
        </p:nvGrpSpPr>
        <p:grpSpPr>
          <a:xfrm rot="0">
            <a:off x="1760855" y="2608580"/>
            <a:ext cx="1151255" cy="883920"/>
            <a:chOff x="1283891" y="1695061"/>
            <a:chExt cx="857250" cy="571500"/>
          </a:xfrm>
        </p:grpSpPr>
        <p:sp>
          <p:nvSpPr>
            <p:cNvPr id="1048643" name="Freeform 13"/>
            <p:cNvSpPr/>
            <p:nvPr/>
          </p:nvSpPr>
          <p:spPr bwMode="auto">
            <a:xfrm>
              <a:off x="1283891" y="1720064"/>
              <a:ext cx="844550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8" name="组合 1"/>
            <p:cNvGrpSpPr/>
            <p:nvPr/>
          </p:nvGrpSpPr>
          <p:grpSpPr>
            <a:xfrm>
              <a:off x="1320404" y="1695061"/>
              <a:ext cx="820737" cy="522685"/>
              <a:chOff x="1320404" y="1695061"/>
              <a:chExt cx="820737" cy="522685"/>
            </a:xfrm>
          </p:grpSpPr>
          <p:sp>
            <p:nvSpPr>
              <p:cNvPr id="1048644" name="Freeform 14"/>
              <p:cNvSpPr/>
              <p:nvPr/>
            </p:nvSpPr>
            <p:spPr bwMode="auto">
              <a:xfrm>
                <a:off x="1910954" y="1695061"/>
                <a:ext cx="117475" cy="122635"/>
              </a:xfrm>
              <a:custGeom>
                <a:avLst/>
                <a:gdLst>
                  <a:gd name="T0" fmla="*/ 196 w 212"/>
                  <a:gd name="T1" fmla="*/ 0 h 294"/>
                  <a:gd name="T2" fmla="*/ 196 w 212"/>
                  <a:gd name="T3" fmla="*/ 0 h 294"/>
                  <a:gd name="T4" fmla="*/ 181 w 212"/>
                  <a:gd name="T5" fmla="*/ 14 h 294"/>
                  <a:gd name="T6" fmla="*/ 163 w 212"/>
                  <a:gd name="T7" fmla="*/ 25 h 294"/>
                  <a:gd name="T8" fmla="*/ 150 w 212"/>
                  <a:gd name="T9" fmla="*/ 41 h 294"/>
                  <a:gd name="T10" fmla="*/ 134 w 212"/>
                  <a:gd name="T11" fmla="*/ 57 h 294"/>
                  <a:gd name="T12" fmla="*/ 109 w 212"/>
                  <a:gd name="T13" fmla="*/ 90 h 294"/>
                  <a:gd name="T14" fmla="*/ 85 w 212"/>
                  <a:gd name="T15" fmla="*/ 125 h 294"/>
                  <a:gd name="T16" fmla="*/ 64 w 212"/>
                  <a:gd name="T17" fmla="*/ 162 h 294"/>
                  <a:gd name="T18" fmla="*/ 44 w 212"/>
                  <a:gd name="T19" fmla="*/ 199 h 294"/>
                  <a:gd name="T20" fmla="*/ 23 w 212"/>
                  <a:gd name="T21" fmla="*/ 236 h 294"/>
                  <a:gd name="T22" fmla="*/ 2 w 212"/>
                  <a:gd name="T23" fmla="*/ 271 h 294"/>
                  <a:gd name="T24" fmla="*/ 2 w 212"/>
                  <a:gd name="T25" fmla="*/ 271 h 294"/>
                  <a:gd name="T26" fmla="*/ 0 w 212"/>
                  <a:gd name="T27" fmla="*/ 277 h 294"/>
                  <a:gd name="T28" fmla="*/ 0 w 212"/>
                  <a:gd name="T29" fmla="*/ 282 h 294"/>
                  <a:gd name="T30" fmla="*/ 4 w 212"/>
                  <a:gd name="T31" fmla="*/ 288 h 294"/>
                  <a:gd name="T32" fmla="*/ 7 w 212"/>
                  <a:gd name="T33" fmla="*/ 292 h 294"/>
                  <a:gd name="T34" fmla="*/ 11 w 212"/>
                  <a:gd name="T35" fmla="*/ 294 h 294"/>
                  <a:gd name="T36" fmla="*/ 17 w 212"/>
                  <a:gd name="T37" fmla="*/ 294 h 294"/>
                  <a:gd name="T38" fmla="*/ 23 w 212"/>
                  <a:gd name="T39" fmla="*/ 292 h 294"/>
                  <a:gd name="T40" fmla="*/ 27 w 212"/>
                  <a:gd name="T41" fmla="*/ 288 h 294"/>
                  <a:gd name="T42" fmla="*/ 27 w 212"/>
                  <a:gd name="T43" fmla="*/ 288 h 294"/>
                  <a:gd name="T44" fmla="*/ 48 w 212"/>
                  <a:gd name="T45" fmla="*/ 253 h 294"/>
                  <a:gd name="T46" fmla="*/ 68 w 212"/>
                  <a:gd name="T47" fmla="*/ 216 h 294"/>
                  <a:gd name="T48" fmla="*/ 107 w 212"/>
                  <a:gd name="T49" fmla="*/ 146 h 294"/>
                  <a:gd name="T50" fmla="*/ 130 w 212"/>
                  <a:gd name="T51" fmla="*/ 111 h 294"/>
                  <a:gd name="T52" fmla="*/ 153 w 212"/>
                  <a:gd name="T53" fmla="*/ 78 h 294"/>
                  <a:gd name="T54" fmla="*/ 179 w 212"/>
                  <a:gd name="T55" fmla="*/ 47 h 294"/>
                  <a:gd name="T56" fmla="*/ 208 w 212"/>
                  <a:gd name="T57" fmla="*/ 18 h 294"/>
                  <a:gd name="T58" fmla="*/ 208 w 212"/>
                  <a:gd name="T59" fmla="*/ 18 h 294"/>
                  <a:gd name="T60" fmla="*/ 210 w 212"/>
                  <a:gd name="T61" fmla="*/ 16 h 294"/>
                  <a:gd name="T62" fmla="*/ 212 w 212"/>
                  <a:gd name="T63" fmla="*/ 12 h 294"/>
                  <a:gd name="T64" fmla="*/ 212 w 212"/>
                  <a:gd name="T65" fmla="*/ 8 h 294"/>
                  <a:gd name="T66" fmla="*/ 210 w 212"/>
                  <a:gd name="T67" fmla="*/ 4 h 294"/>
                  <a:gd name="T68" fmla="*/ 208 w 212"/>
                  <a:gd name="T69" fmla="*/ 2 h 294"/>
                  <a:gd name="T70" fmla="*/ 204 w 212"/>
                  <a:gd name="T71" fmla="*/ 0 h 294"/>
                  <a:gd name="T72" fmla="*/ 200 w 212"/>
                  <a:gd name="T73" fmla="*/ 0 h 294"/>
                  <a:gd name="T74" fmla="*/ 196 w 212"/>
                  <a:gd name="T75" fmla="*/ 0 h 294"/>
                  <a:gd name="T76" fmla="*/ 196 w 212"/>
                  <a:gd name="T7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2" h="294">
                    <a:moveTo>
                      <a:pt x="196" y="0"/>
                    </a:moveTo>
                    <a:lnTo>
                      <a:pt x="196" y="0"/>
                    </a:lnTo>
                    <a:lnTo>
                      <a:pt x="181" y="14"/>
                    </a:lnTo>
                    <a:lnTo>
                      <a:pt x="163" y="25"/>
                    </a:lnTo>
                    <a:lnTo>
                      <a:pt x="150" y="41"/>
                    </a:lnTo>
                    <a:lnTo>
                      <a:pt x="134" y="57"/>
                    </a:lnTo>
                    <a:lnTo>
                      <a:pt x="109" y="90"/>
                    </a:lnTo>
                    <a:lnTo>
                      <a:pt x="85" y="125"/>
                    </a:lnTo>
                    <a:lnTo>
                      <a:pt x="64" y="162"/>
                    </a:lnTo>
                    <a:lnTo>
                      <a:pt x="44" y="199"/>
                    </a:lnTo>
                    <a:lnTo>
                      <a:pt x="23" y="236"/>
                    </a:lnTo>
                    <a:lnTo>
                      <a:pt x="2" y="271"/>
                    </a:lnTo>
                    <a:lnTo>
                      <a:pt x="2" y="271"/>
                    </a:lnTo>
                    <a:lnTo>
                      <a:pt x="0" y="277"/>
                    </a:lnTo>
                    <a:lnTo>
                      <a:pt x="0" y="282"/>
                    </a:lnTo>
                    <a:lnTo>
                      <a:pt x="4" y="288"/>
                    </a:lnTo>
                    <a:lnTo>
                      <a:pt x="7" y="292"/>
                    </a:lnTo>
                    <a:lnTo>
                      <a:pt x="11" y="294"/>
                    </a:lnTo>
                    <a:lnTo>
                      <a:pt x="17" y="294"/>
                    </a:lnTo>
                    <a:lnTo>
                      <a:pt x="23" y="292"/>
                    </a:lnTo>
                    <a:lnTo>
                      <a:pt x="27" y="288"/>
                    </a:lnTo>
                    <a:lnTo>
                      <a:pt x="27" y="288"/>
                    </a:lnTo>
                    <a:lnTo>
                      <a:pt x="48" y="253"/>
                    </a:lnTo>
                    <a:lnTo>
                      <a:pt x="68" y="216"/>
                    </a:lnTo>
                    <a:lnTo>
                      <a:pt x="107" y="146"/>
                    </a:lnTo>
                    <a:lnTo>
                      <a:pt x="130" y="111"/>
                    </a:lnTo>
                    <a:lnTo>
                      <a:pt x="153" y="78"/>
                    </a:lnTo>
                    <a:lnTo>
                      <a:pt x="179" y="47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10" y="16"/>
                    </a:lnTo>
                    <a:lnTo>
                      <a:pt x="212" y="12"/>
                    </a:lnTo>
                    <a:lnTo>
                      <a:pt x="212" y="8"/>
                    </a:lnTo>
                    <a:lnTo>
                      <a:pt x="210" y="4"/>
                    </a:lnTo>
                    <a:lnTo>
                      <a:pt x="208" y="2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6" y="0"/>
                    </a:lnTo>
                    <a:lnTo>
                      <a:pt x="196" y="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45" name="Freeform 15"/>
              <p:cNvSpPr/>
              <p:nvPr/>
            </p:nvSpPr>
            <p:spPr bwMode="auto">
              <a:xfrm>
                <a:off x="1637904" y="1715302"/>
                <a:ext cx="142875" cy="244078"/>
              </a:xfrm>
              <a:custGeom>
                <a:avLst/>
                <a:gdLst>
                  <a:gd name="T0" fmla="*/ 242 w 257"/>
                  <a:gd name="T1" fmla="*/ 4 h 584"/>
                  <a:gd name="T2" fmla="*/ 242 w 257"/>
                  <a:gd name="T3" fmla="*/ 4 h 584"/>
                  <a:gd name="T4" fmla="*/ 209 w 257"/>
                  <a:gd name="T5" fmla="*/ 70 h 584"/>
                  <a:gd name="T6" fmla="*/ 175 w 257"/>
                  <a:gd name="T7" fmla="*/ 138 h 584"/>
                  <a:gd name="T8" fmla="*/ 113 w 257"/>
                  <a:gd name="T9" fmla="*/ 272 h 584"/>
                  <a:gd name="T10" fmla="*/ 113 w 257"/>
                  <a:gd name="T11" fmla="*/ 272 h 584"/>
                  <a:gd name="T12" fmla="*/ 80 w 257"/>
                  <a:gd name="T13" fmla="*/ 344 h 584"/>
                  <a:gd name="T14" fmla="*/ 51 w 257"/>
                  <a:gd name="T15" fmla="*/ 416 h 584"/>
                  <a:gd name="T16" fmla="*/ 24 w 257"/>
                  <a:gd name="T17" fmla="*/ 488 h 584"/>
                  <a:gd name="T18" fmla="*/ 12 w 257"/>
                  <a:gd name="T19" fmla="*/ 525 h 584"/>
                  <a:gd name="T20" fmla="*/ 2 w 257"/>
                  <a:gd name="T21" fmla="*/ 564 h 584"/>
                  <a:gd name="T22" fmla="*/ 2 w 257"/>
                  <a:gd name="T23" fmla="*/ 564 h 584"/>
                  <a:gd name="T24" fmla="*/ 0 w 257"/>
                  <a:gd name="T25" fmla="*/ 570 h 584"/>
                  <a:gd name="T26" fmla="*/ 2 w 257"/>
                  <a:gd name="T27" fmla="*/ 576 h 584"/>
                  <a:gd name="T28" fmla="*/ 6 w 257"/>
                  <a:gd name="T29" fmla="*/ 580 h 584"/>
                  <a:gd name="T30" fmla="*/ 12 w 257"/>
                  <a:gd name="T31" fmla="*/ 582 h 584"/>
                  <a:gd name="T32" fmla="*/ 18 w 257"/>
                  <a:gd name="T33" fmla="*/ 584 h 584"/>
                  <a:gd name="T34" fmla="*/ 22 w 257"/>
                  <a:gd name="T35" fmla="*/ 582 h 584"/>
                  <a:gd name="T36" fmla="*/ 26 w 257"/>
                  <a:gd name="T37" fmla="*/ 580 h 584"/>
                  <a:gd name="T38" fmla="*/ 29 w 257"/>
                  <a:gd name="T39" fmla="*/ 574 h 584"/>
                  <a:gd name="T40" fmla="*/ 29 w 257"/>
                  <a:gd name="T41" fmla="*/ 574 h 584"/>
                  <a:gd name="T42" fmla="*/ 39 w 257"/>
                  <a:gd name="T43" fmla="*/ 537 h 584"/>
                  <a:gd name="T44" fmla="*/ 51 w 257"/>
                  <a:gd name="T45" fmla="*/ 502 h 584"/>
                  <a:gd name="T46" fmla="*/ 76 w 257"/>
                  <a:gd name="T47" fmla="*/ 432 h 584"/>
                  <a:gd name="T48" fmla="*/ 103 w 257"/>
                  <a:gd name="T49" fmla="*/ 364 h 584"/>
                  <a:gd name="T50" fmla="*/ 135 w 257"/>
                  <a:gd name="T51" fmla="*/ 296 h 584"/>
                  <a:gd name="T52" fmla="*/ 135 w 257"/>
                  <a:gd name="T53" fmla="*/ 296 h 584"/>
                  <a:gd name="T54" fmla="*/ 168 w 257"/>
                  <a:gd name="T55" fmla="*/ 226 h 584"/>
                  <a:gd name="T56" fmla="*/ 201 w 257"/>
                  <a:gd name="T57" fmla="*/ 156 h 584"/>
                  <a:gd name="T58" fmla="*/ 216 w 257"/>
                  <a:gd name="T59" fmla="*/ 120 h 584"/>
                  <a:gd name="T60" fmla="*/ 232 w 257"/>
                  <a:gd name="T61" fmla="*/ 84 h 584"/>
                  <a:gd name="T62" fmla="*/ 245 w 257"/>
                  <a:gd name="T63" fmla="*/ 48 h 584"/>
                  <a:gd name="T64" fmla="*/ 257 w 257"/>
                  <a:gd name="T65" fmla="*/ 11 h 584"/>
                  <a:gd name="T66" fmla="*/ 257 w 257"/>
                  <a:gd name="T67" fmla="*/ 11 h 584"/>
                  <a:gd name="T68" fmla="*/ 255 w 257"/>
                  <a:gd name="T69" fmla="*/ 6 h 584"/>
                  <a:gd name="T70" fmla="*/ 251 w 257"/>
                  <a:gd name="T71" fmla="*/ 2 h 584"/>
                  <a:gd name="T72" fmla="*/ 247 w 257"/>
                  <a:gd name="T73" fmla="*/ 0 h 584"/>
                  <a:gd name="T74" fmla="*/ 244 w 257"/>
                  <a:gd name="T75" fmla="*/ 2 h 584"/>
                  <a:gd name="T76" fmla="*/ 242 w 257"/>
                  <a:gd name="T77" fmla="*/ 4 h 584"/>
                  <a:gd name="T78" fmla="*/ 242 w 257"/>
                  <a:gd name="T79" fmla="*/ 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584">
                    <a:moveTo>
                      <a:pt x="242" y="4"/>
                    </a:moveTo>
                    <a:lnTo>
                      <a:pt x="242" y="4"/>
                    </a:lnTo>
                    <a:lnTo>
                      <a:pt x="209" y="70"/>
                    </a:lnTo>
                    <a:lnTo>
                      <a:pt x="175" y="138"/>
                    </a:lnTo>
                    <a:lnTo>
                      <a:pt x="113" y="272"/>
                    </a:lnTo>
                    <a:lnTo>
                      <a:pt x="113" y="272"/>
                    </a:lnTo>
                    <a:lnTo>
                      <a:pt x="80" y="344"/>
                    </a:lnTo>
                    <a:lnTo>
                      <a:pt x="51" y="416"/>
                    </a:lnTo>
                    <a:lnTo>
                      <a:pt x="24" y="488"/>
                    </a:lnTo>
                    <a:lnTo>
                      <a:pt x="12" y="525"/>
                    </a:lnTo>
                    <a:lnTo>
                      <a:pt x="2" y="564"/>
                    </a:lnTo>
                    <a:lnTo>
                      <a:pt x="2" y="564"/>
                    </a:lnTo>
                    <a:lnTo>
                      <a:pt x="0" y="570"/>
                    </a:lnTo>
                    <a:lnTo>
                      <a:pt x="2" y="576"/>
                    </a:lnTo>
                    <a:lnTo>
                      <a:pt x="6" y="580"/>
                    </a:lnTo>
                    <a:lnTo>
                      <a:pt x="12" y="582"/>
                    </a:lnTo>
                    <a:lnTo>
                      <a:pt x="18" y="584"/>
                    </a:lnTo>
                    <a:lnTo>
                      <a:pt x="22" y="582"/>
                    </a:lnTo>
                    <a:lnTo>
                      <a:pt x="26" y="580"/>
                    </a:lnTo>
                    <a:lnTo>
                      <a:pt x="29" y="574"/>
                    </a:lnTo>
                    <a:lnTo>
                      <a:pt x="29" y="574"/>
                    </a:lnTo>
                    <a:lnTo>
                      <a:pt x="39" y="537"/>
                    </a:lnTo>
                    <a:lnTo>
                      <a:pt x="51" y="502"/>
                    </a:lnTo>
                    <a:lnTo>
                      <a:pt x="76" y="432"/>
                    </a:lnTo>
                    <a:lnTo>
                      <a:pt x="103" y="364"/>
                    </a:lnTo>
                    <a:lnTo>
                      <a:pt x="135" y="296"/>
                    </a:lnTo>
                    <a:lnTo>
                      <a:pt x="135" y="296"/>
                    </a:lnTo>
                    <a:lnTo>
                      <a:pt x="168" y="226"/>
                    </a:lnTo>
                    <a:lnTo>
                      <a:pt x="201" y="156"/>
                    </a:lnTo>
                    <a:lnTo>
                      <a:pt x="216" y="120"/>
                    </a:lnTo>
                    <a:lnTo>
                      <a:pt x="232" y="84"/>
                    </a:lnTo>
                    <a:lnTo>
                      <a:pt x="245" y="48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55" y="6"/>
                    </a:lnTo>
                    <a:lnTo>
                      <a:pt x="251" y="2"/>
                    </a:lnTo>
                    <a:lnTo>
                      <a:pt x="247" y="0"/>
                    </a:lnTo>
                    <a:lnTo>
                      <a:pt x="244" y="2"/>
                    </a:lnTo>
                    <a:lnTo>
                      <a:pt x="242" y="4"/>
                    </a:lnTo>
                    <a:lnTo>
                      <a:pt x="242" y="4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46" name="Freeform 16"/>
              <p:cNvSpPr/>
              <p:nvPr/>
            </p:nvSpPr>
            <p:spPr bwMode="auto">
              <a:xfrm>
                <a:off x="1391842" y="1798645"/>
                <a:ext cx="187325" cy="340519"/>
              </a:xfrm>
              <a:custGeom>
                <a:avLst/>
                <a:gdLst>
                  <a:gd name="T0" fmla="*/ 325 w 338"/>
                  <a:gd name="T1" fmla="*/ 0 h 816"/>
                  <a:gd name="T2" fmla="*/ 325 w 338"/>
                  <a:gd name="T3" fmla="*/ 0 h 816"/>
                  <a:gd name="T4" fmla="*/ 305 w 338"/>
                  <a:gd name="T5" fmla="*/ 18 h 816"/>
                  <a:gd name="T6" fmla="*/ 286 w 338"/>
                  <a:gd name="T7" fmla="*/ 35 h 816"/>
                  <a:gd name="T8" fmla="*/ 268 w 338"/>
                  <a:gd name="T9" fmla="*/ 55 h 816"/>
                  <a:gd name="T10" fmla="*/ 251 w 338"/>
                  <a:gd name="T11" fmla="*/ 76 h 816"/>
                  <a:gd name="T12" fmla="*/ 235 w 338"/>
                  <a:gd name="T13" fmla="*/ 98 h 816"/>
                  <a:gd name="T14" fmla="*/ 219 w 338"/>
                  <a:gd name="T15" fmla="*/ 121 h 816"/>
                  <a:gd name="T16" fmla="*/ 192 w 338"/>
                  <a:gd name="T17" fmla="*/ 170 h 816"/>
                  <a:gd name="T18" fmla="*/ 169 w 338"/>
                  <a:gd name="T19" fmla="*/ 218 h 816"/>
                  <a:gd name="T20" fmla="*/ 146 w 338"/>
                  <a:gd name="T21" fmla="*/ 269 h 816"/>
                  <a:gd name="T22" fmla="*/ 126 w 338"/>
                  <a:gd name="T23" fmla="*/ 319 h 816"/>
                  <a:gd name="T24" fmla="*/ 109 w 338"/>
                  <a:gd name="T25" fmla="*/ 366 h 816"/>
                  <a:gd name="T26" fmla="*/ 109 w 338"/>
                  <a:gd name="T27" fmla="*/ 366 h 816"/>
                  <a:gd name="T28" fmla="*/ 89 w 338"/>
                  <a:gd name="T29" fmla="*/ 419 h 816"/>
                  <a:gd name="T30" fmla="*/ 72 w 338"/>
                  <a:gd name="T31" fmla="*/ 471 h 816"/>
                  <a:gd name="T32" fmla="*/ 54 w 338"/>
                  <a:gd name="T33" fmla="*/ 526 h 816"/>
                  <a:gd name="T34" fmla="*/ 40 w 338"/>
                  <a:gd name="T35" fmla="*/ 580 h 816"/>
                  <a:gd name="T36" fmla="*/ 27 w 338"/>
                  <a:gd name="T37" fmla="*/ 635 h 816"/>
                  <a:gd name="T38" fmla="*/ 15 w 338"/>
                  <a:gd name="T39" fmla="*/ 689 h 816"/>
                  <a:gd name="T40" fmla="*/ 7 w 338"/>
                  <a:gd name="T41" fmla="*/ 744 h 816"/>
                  <a:gd name="T42" fmla="*/ 0 w 338"/>
                  <a:gd name="T43" fmla="*/ 800 h 816"/>
                  <a:gd name="T44" fmla="*/ 0 w 338"/>
                  <a:gd name="T45" fmla="*/ 800 h 816"/>
                  <a:gd name="T46" fmla="*/ 0 w 338"/>
                  <a:gd name="T47" fmla="*/ 806 h 816"/>
                  <a:gd name="T48" fmla="*/ 3 w 338"/>
                  <a:gd name="T49" fmla="*/ 812 h 816"/>
                  <a:gd name="T50" fmla="*/ 7 w 338"/>
                  <a:gd name="T51" fmla="*/ 814 h 816"/>
                  <a:gd name="T52" fmla="*/ 13 w 338"/>
                  <a:gd name="T53" fmla="*/ 816 h 816"/>
                  <a:gd name="T54" fmla="*/ 19 w 338"/>
                  <a:gd name="T55" fmla="*/ 816 h 816"/>
                  <a:gd name="T56" fmla="*/ 25 w 338"/>
                  <a:gd name="T57" fmla="*/ 814 h 816"/>
                  <a:gd name="T58" fmla="*/ 29 w 338"/>
                  <a:gd name="T59" fmla="*/ 808 h 816"/>
                  <a:gd name="T60" fmla="*/ 31 w 338"/>
                  <a:gd name="T61" fmla="*/ 802 h 816"/>
                  <a:gd name="T62" fmla="*/ 31 w 338"/>
                  <a:gd name="T63" fmla="*/ 802 h 816"/>
                  <a:gd name="T64" fmla="*/ 37 w 338"/>
                  <a:gd name="T65" fmla="*/ 750 h 816"/>
                  <a:gd name="T66" fmla="*/ 46 w 338"/>
                  <a:gd name="T67" fmla="*/ 697 h 816"/>
                  <a:gd name="T68" fmla="*/ 56 w 338"/>
                  <a:gd name="T69" fmla="*/ 645 h 816"/>
                  <a:gd name="T70" fmla="*/ 70 w 338"/>
                  <a:gd name="T71" fmla="*/ 592 h 816"/>
                  <a:gd name="T72" fmla="*/ 83 w 338"/>
                  <a:gd name="T73" fmla="*/ 541 h 816"/>
                  <a:gd name="T74" fmla="*/ 99 w 338"/>
                  <a:gd name="T75" fmla="*/ 489 h 816"/>
                  <a:gd name="T76" fmla="*/ 114 w 338"/>
                  <a:gd name="T77" fmla="*/ 438 h 816"/>
                  <a:gd name="T78" fmla="*/ 132 w 338"/>
                  <a:gd name="T79" fmla="*/ 388 h 816"/>
                  <a:gd name="T80" fmla="*/ 132 w 338"/>
                  <a:gd name="T81" fmla="*/ 388 h 816"/>
                  <a:gd name="T82" fmla="*/ 151 w 338"/>
                  <a:gd name="T83" fmla="*/ 337 h 816"/>
                  <a:gd name="T84" fmla="*/ 171 w 338"/>
                  <a:gd name="T85" fmla="*/ 286 h 816"/>
                  <a:gd name="T86" fmla="*/ 192 w 338"/>
                  <a:gd name="T87" fmla="*/ 238 h 816"/>
                  <a:gd name="T88" fmla="*/ 218 w 338"/>
                  <a:gd name="T89" fmla="*/ 189 h 816"/>
                  <a:gd name="T90" fmla="*/ 243 w 338"/>
                  <a:gd name="T91" fmla="*/ 142 h 816"/>
                  <a:gd name="T92" fmla="*/ 272 w 338"/>
                  <a:gd name="T93" fmla="*/ 98 h 816"/>
                  <a:gd name="T94" fmla="*/ 301 w 338"/>
                  <a:gd name="T95" fmla="*/ 53 h 816"/>
                  <a:gd name="T96" fmla="*/ 336 w 338"/>
                  <a:gd name="T97" fmla="*/ 10 h 816"/>
                  <a:gd name="T98" fmla="*/ 336 w 338"/>
                  <a:gd name="T99" fmla="*/ 10 h 816"/>
                  <a:gd name="T100" fmla="*/ 338 w 338"/>
                  <a:gd name="T101" fmla="*/ 8 h 816"/>
                  <a:gd name="T102" fmla="*/ 338 w 338"/>
                  <a:gd name="T103" fmla="*/ 6 h 816"/>
                  <a:gd name="T104" fmla="*/ 334 w 338"/>
                  <a:gd name="T105" fmla="*/ 2 h 816"/>
                  <a:gd name="T106" fmla="*/ 330 w 338"/>
                  <a:gd name="T107" fmla="*/ 0 h 816"/>
                  <a:gd name="T108" fmla="*/ 325 w 338"/>
                  <a:gd name="T109" fmla="*/ 0 h 816"/>
                  <a:gd name="T110" fmla="*/ 325 w 338"/>
                  <a:gd name="T111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8" h="816">
                    <a:moveTo>
                      <a:pt x="325" y="0"/>
                    </a:moveTo>
                    <a:lnTo>
                      <a:pt x="325" y="0"/>
                    </a:lnTo>
                    <a:lnTo>
                      <a:pt x="305" y="18"/>
                    </a:lnTo>
                    <a:lnTo>
                      <a:pt x="286" y="35"/>
                    </a:lnTo>
                    <a:lnTo>
                      <a:pt x="268" y="55"/>
                    </a:lnTo>
                    <a:lnTo>
                      <a:pt x="251" y="76"/>
                    </a:lnTo>
                    <a:lnTo>
                      <a:pt x="235" y="98"/>
                    </a:lnTo>
                    <a:lnTo>
                      <a:pt x="219" y="121"/>
                    </a:lnTo>
                    <a:lnTo>
                      <a:pt x="192" y="170"/>
                    </a:lnTo>
                    <a:lnTo>
                      <a:pt x="169" y="218"/>
                    </a:lnTo>
                    <a:lnTo>
                      <a:pt x="146" y="269"/>
                    </a:lnTo>
                    <a:lnTo>
                      <a:pt x="126" y="319"/>
                    </a:lnTo>
                    <a:lnTo>
                      <a:pt x="109" y="366"/>
                    </a:lnTo>
                    <a:lnTo>
                      <a:pt x="109" y="366"/>
                    </a:lnTo>
                    <a:lnTo>
                      <a:pt x="89" y="419"/>
                    </a:lnTo>
                    <a:lnTo>
                      <a:pt x="72" y="471"/>
                    </a:lnTo>
                    <a:lnTo>
                      <a:pt x="54" y="526"/>
                    </a:lnTo>
                    <a:lnTo>
                      <a:pt x="40" y="580"/>
                    </a:lnTo>
                    <a:lnTo>
                      <a:pt x="27" y="635"/>
                    </a:lnTo>
                    <a:lnTo>
                      <a:pt x="15" y="689"/>
                    </a:lnTo>
                    <a:lnTo>
                      <a:pt x="7" y="74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0" y="806"/>
                    </a:lnTo>
                    <a:lnTo>
                      <a:pt x="3" y="812"/>
                    </a:lnTo>
                    <a:lnTo>
                      <a:pt x="7" y="814"/>
                    </a:lnTo>
                    <a:lnTo>
                      <a:pt x="13" y="816"/>
                    </a:lnTo>
                    <a:lnTo>
                      <a:pt x="19" y="816"/>
                    </a:lnTo>
                    <a:lnTo>
                      <a:pt x="25" y="814"/>
                    </a:lnTo>
                    <a:lnTo>
                      <a:pt x="29" y="808"/>
                    </a:lnTo>
                    <a:lnTo>
                      <a:pt x="31" y="802"/>
                    </a:lnTo>
                    <a:lnTo>
                      <a:pt x="31" y="802"/>
                    </a:lnTo>
                    <a:lnTo>
                      <a:pt x="37" y="750"/>
                    </a:lnTo>
                    <a:lnTo>
                      <a:pt x="46" y="697"/>
                    </a:lnTo>
                    <a:lnTo>
                      <a:pt x="56" y="645"/>
                    </a:lnTo>
                    <a:lnTo>
                      <a:pt x="70" y="592"/>
                    </a:lnTo>
                    <a:lnTo>
                      <a:pt x="83" y="541"/>
                    </a:lnTo>
                    <a:lnTo>
                      <a:pt x="99" y="489"/>
                    </a:lnTo>
                    <a:lnTo>
                      <a:pt x="114" y="438"/>
                    </a:lnTo>
                    <a:lnTo>
                      <a:pt x="132" y="388"/>
                    </a:lnTo>
                    <a:lnTo>
                      <a:pt x="132" y="388"/>
                    </a:lnTo>
                    <a:lnTo>
                      <a:pt x="151" y="337"/>
                    </a:lnTo>
                    <a:lnTo>
                      <a:pt x="171" y="286"/>
                    </a:lnTo>
                    <a:lnTo>
                      <a:pt x="192" y="238"/>
                    </a:lnTo>
                    <a:lnTo>
                      <a:pt x="218" y="189"/>
                    </a:lnTo>
                    <a:lnTo>
                      <a:pt x="243" y="142"/>
                    </a:lnTo>
                    <a:lnTo>
                      <a:pt x="272" y="98"/>
                    </a:lnTo>
                    <a:lnTo>
                      <a:pt x="301" y="53"/>
                    </a:lnTo>
                    <a:lnTo>
                      <a:pt x="336" y="10"/>
                    </a:lnTo>
                    <a:lnTo>
                      <a:pt x="336" y="10"/>
                    </a:lnTo>
                    <a:lnTo>
                      <a:pt x="338" y="8"/>
                    </a:lnTo>
                    <a:lnTo>
                      <a:pt x="338" y="6"/>
                    </a:lnTo>
                    <a:lnTo>
                      <a:pt x="334" y="2"/>
                    </a:lnTo>
                    <a:lnTo>
                      <a:pt x="330" y="0"/>
                    </a:lnTo>
                    <a:lnTo>
                      <a:pt x="325" y="0"/>
                    </a:lnTo>
                    <a:lnTo>
                      <a:pt x="325" y="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47" name="Freeform 17"/>
              <p:cNvSpPr/>
              <p:nvPr/>
            </p:nvSpPr>
            <p:spPr bwMode="auto">
              <a:xfrm>
                <a:off x="1320404" y="2114161"/>
                <a:ext cx="474663" cy="103585"/>
              </a:xfrm>
              <a:custGeom>
                <a:avLst/>
                <a:gdLst>
                  <a:gd name="T0" fmla="*/ 4 w 854"/>
                  <a:gd name="T1" fmla="*/ 250 h 250"/>
                  <a:gd name="T2" fmla="*/ 4 w 854"/>
                  <a:gd name="T3" fmla="*/ 250 h 250"/>
                  <a:gd name="T4" fmla="*/ 14 w 854"/>
                  <a:gd name="T5" fmla="*/ 250 h 250"/>
                  <a:gd name="T6" fmla="*/ 25 w 854"/>
                  <a:gd name="T7" fmla="*/ 250 h 250"/>
                  <a:gd name="T8" fmla="*/ 49 w 854"/>
                  <a:gd name="T9" fmla="*/ 248 h 250"/>
                  <a:gd name="T10" fmla="*/ 95 w 854"/>
                  <a:gd name="T11" fmla="*/ 238 h 250"/>
                  <a:gd name="T12" fmla="*/ 95 w 854"/>
                  <a:gd name="T13" fmla="*/ 238 h 250"/>
                  <a:gd name="T14" fmla="*/ 212 w 854"/>
                  <a:gd name="T15" fmla="*/ 215 h 250"/>
                  <a:gd name="T16" fmla="*/ 212 w 854"/>
                  <a:gd name="T17" fmla="*/ 215 h 250"/>
                  <a:gd name="T18" fmla="*/ 331 w 854"/>
                  <a:gd name="T19" fmla="*/ 189 h 250"/>
                  <a:gd name="T20" fmla="*/ 448 w 854"/>
                  <a:gd name="T21" fmla="*/ 162 h 250"/>
                  <a:gd name="T22" fmla="*/ 448 w 854"/>
                  <a:gd name="T23" fmla="*/ 162 h 250"/>
                  <a:gd name="T24" fmla="*/ 559 w 854"/>
                  <a:gd name="T25" fmla="*/ 133 h 250"/>
                  <a:gd name="T26" fmla="*/ 613 w 854"/>
                  <a:gd name="T27" fmla="*/ 115 h 250"/>
                  <a:gd name="T28" fmla="*/ 670 w 854"/>
                  <a:gd name="T29" fmla="*/ 98 h 250"/>
                  <a:gd name="T30" fmla="*/ 670 w 854"/>
                  <a:gd name="T31" fmla="*/ 98 h 250"/>
                  <a:gd name="T32" fmla="*/ 718 w 854"/>
                  <a:gd name="T33" fmla="*/ 80 h 250"/>
                  <a:gd name="T34" fmla="*/ 769 w 854"/>
                  <a:gd name="T35" fmla="*/ 63 h 250"/>
                  <a:gd name="T36" fmla="*/ 769 w 854"/>
                  <a:gd name="T37" fmla="*/ 63 h 250"/>
                  <a:gd name="T38" fmla="*/ 790 w 854"/>
                  <a:gd name="T39" fmla="*/ 53 h 250"/>
                  <a:gd name="T40" fmla="*/ 816 w 854"/>
                  <a:gd name="T41" fmla="*/ 45 h 250"/>
                  <a:gd name="T42" fmla="*/ 825 w 854"/>
                  <a:gd name="T43" fmla="*/ 39 h 250"/>
                  <a:gd name="T44" fmla="*/ 837 w 854"/>
                  <a:gd name="T45" fmla="*/ 34 h 250"/>
                  <a:gd name="T46" fmla="*/ 845 w 854"/>
                  <a:gd name="T47" fmla="*/ 26 h 250"/>
                  <a:gd name="T48" fmla="*/ 853 w 854"/>
                  <a:gd name="T49" fmla="*/ 16 h 250"/>
                  <a:gd name="T50" fmla="*/ 853 w 854"/>
                  <a:gd name="T51" fmla="*/ 16 h 250"/>
                  <a:gd name="T52" fmla="*/ 854 w 854"/>
                  <a:gd name="T53" fmla="*/ 12 h 250"/>
                  <a:gd name="T54" fmla="*/ 853 w 854"/>
                  <a:gd name="T55" fmla="*/ 6 h 250"/>
                  <a:gd name="T56" fmla="*/ 851 w 854"/>
                  <a:gd name="T57" fmla="*/ 2 h 250"/>
                  <a:gd name="T58" fmla="*/ 845 w 854"/>
                  <a:gd name="T59" fmla="*/ 0 h 250"/>
                  <a:gd name="T60" fmla="*/ 845 w 854"/>
                  <a:gd name="T61" fmla="*/ 0 h 250"/>
                  <a:gd name="T62" fmla="*/ 835 w 854"/>
                  <a:gd name="T63" fmla="*/ 0 h 250"/>
                  <a:gd name="T64" fmla="*/ 825 w 854"/>
                  <a:gd name="T65" fmla="*/ 2 h 250"/>
                  <a:gd name="T66" fmla="*/ 804 w 854"/>
                  <a:gd name="T67" fmla="*/ 10 h 250"/>
                  <a:gd name="T68" fmla="*/ 767 w 854"/>
                  <a:gd name="T69" fmla="*/ 30 h 250"/>
                  <a:gd name="T70" fmla="*/ 767 w 854"/>
                  <a:gd name="T71" fmla="*/ 30 h 250"/>
                  <a:gd name="T72" fmla="*/ 716 w 854"/>
                  <a:gd name="T73" fmla="*/ 49 h 250"/>
                  <a:gd name="T74" fmla="*/ 668 w 854"/>
                  <a:gd name="T75" fmla="*/ 67 h 250"/>
                  <a:gd name="T76" fmla="*/ 668 w 854"/>
                  <a:gd name="T77" fmla="*/ 67 h 250"/>
                  <a:gd name="T78" fmla="*/ 609 w 854"/>
                  <a:gd name="T79" fmla="*/ 86 h 250"/>
                  <a:gd name="T80" fmla="*/ 549 w 854"/>
                  <a:gd name="T81" fmla="*/ 104 h 250"/>
                  <a:gd name="T82" fmla="*/ 430 w 854"/>
                  <a:gd name="T83" fmla="*/ 135 h 250"/>
                  <a:gd name="T84" fmla="*/ 430 w 854"/>
                  <a:gd name="T85" fmla="*/ 135 h 250"/>
                  <a:gd name="T86" fmla="*/ 313 w 854"/>
                  <a:gd name="T87" fmla="*/ 162 h 250"/>
                  <a:gd name="T88" fmla="*/ 197 w 854"/>
                  <a:gd name="T89" fmla="*/ 187 h 250"/>
                  <a:gd name="T90" fmla="*/ 197 w 854"/>
                  <a:gd name="T91" fmla="*/ 187 h 250"/>
                  <a:gd name="T92" fmla="*/ 90 w 854"/>
                  <a:gd name="T93" fmla="*/ 213 h 250"/>
                  <a:gd name="T94" fmla="*/ 90 w 854"/>
                  <a:gd name="T95" fmla="*/ 213 h 250"/>
                  <a:gd name="T96" fmla="*/ 45 w 854"/>
                  <a:gd name="T97" fmla="*/ 222 h 250"/>
                  <a:gd name="T98" fmla="*/ 22 w 854"/>
                  <a:gd name="T99" fmla="*/ 230 h 250"/>
                  <a:gd name="T100" fmla="*/ 10 w 854"/>
                  <a:gd name="T101" fmla="*/ 236 h 250"/>
                  <a:gd name="T102" fmla="*/ 0 w 854"/>
                  <a:gd name="T103" fmla="*/ 242 h 250"/>
                  <a:gd name="T104" fmla="*/ 0 w 854"/>
                  <a:gd name="T105" fmla="*/ 242 h 250"/>
                  <a:gd name="T106" fmla="*/ 0 w 854"/>
                  <a:gd name="T107" fmla="*/ 244 h 250"/>
                  <a:gd name="T108" fmla="*/ 0 w 854"/>
                  <a:gd name="T109" fmla="*/ 246 h 250"/>
                  <a:gd name="T110" fmla="*/ 0 w 854"/>
                  <a:gd name="T111" fmla="*/ 248 h 250"/>
                  <a:gd name="T112" fmla="*/ 4 w 854"/>
                  <a:gd name="T113" fmla="*/ 250 h 250"/>
                  <a:gd name="T114" fmla="*/ 4 w 854"/>
                  <a:gd name="T11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54" h="250">
                    <a:moveTo>
                      <a:pt x="4" y="250"/>
                    </a:moveTo>
                    <a:lnTo>
                      <a:pt x="4" y="250"/>
                    </a:lnTo>
                    <a:lnTo>
                      <a:pt x="14" y="250"/>
                    </a:lnTo>
                    <a:lnTo>
                      <a:pt x="25" y="250"/>
                    </a:lnTo>
                    <a:lnTo>
                      <a:pt x="49" y="248"/>
                    </a:lnTo>
                    <a:lnTo>
                      <a:pt x="95" y="238"/>
                    </a:lnTo>
                    <a:lnTo>
                      <a:pt x="95" y="238"/>
                    </a:lnTo>
                    <a:lnTo>
                      <a:pt x="212" y="215"/>
                    </a:lnTo>
                    <a:lnTo>
                      <a:pt x="212" y="215"/>
                    </a:lnTo>
                    <a:lnTo>
                      <a:pt x="331" y="189"/>
                    </a:lnTo>
                    <a:lnTo>
                      <a:pt x="448" y="162"/>
                    </a:lnTo>
                    <a:lnTo>
                      <a:pt x="448" y="162"/>
                    </a:lnTo>
                    <a:lnTo>
                      <a:pt x="559" y="133"/>
                    </a:lnTo>
                    <a:lnTo>
                      <a:pt x="613" y="115"/>
                    </a:lnTo>
                    <a:lnTo>
                      <a:pt x="670" y="98"/>
                    </a:lnTo>
                    <a:lnTo>
                      <a:pt x="670" y="98"/>
                    </a:lnTo>
                    <a:lnTo>
                      <a:pt x="718" y="80"/>
                    </a:lnTo>
                    <a:lnTo>
                      <a:pt x="769" y="63"/>
                    </a:lnTo>
                    <a:lnTo>
                      <a:pt x="769" y="63"/>
                    </a:lnTo>
                    <a:lnTo>
                      <a:pt x="790" y="53"/>
                    </a:lnTo>
                    <a:lnTo>
                      <a:pt x="816" y="45"/>
                    </a:lnTo>
                    <a:lnTo>
                      <a:pt x="825" y="39"/>
                    </a:lnTo>
                    <a:lnTo>
                      <a:pt x="837" y="34"/>
                    </a:lnTo>
                    <a:lnTo>
                      <a:pt x="845" y="26"/>
                    </a:lnTo>
                    <a:lnTo>
                      <a:pt x="853" y="16"/>
                    </a:lnTo>
                    <a:lnTo>
                      <a:pt x="853" y="16"/>
                    </a:lnTo>
                    <a:lnTo>
                      <a:pt x="854" y="12"/>
                    </a:lnTo>
                    <a:lnTo>
                      <a:pt x="853" y="6"/>
                    </a:lnTo>
                    <a:lnTo>
                      <a:pt x="851" y="2"/>
                    </a:lnTo>
                    <a:lnTo>
                      <a:pt x="845" y="0"/>
                    </a:lnTo>
                    <a:lnTo>
                      <a:pt x="845" y="0"/>
                    </a:lnTo>
                    <a:lnTo>
                      <a:pt x="835" y="0"/>
                    </a:lnTo>
                    <a:lnTo>
                      <a:pt x="825" y="2"/>
                    </a:lnTo>
                    <a:lnTo>
                      <a:pt x="804" y="10"/>
                    </a:lnTo>
                    <a:lnTo>
                      <a:pt x="767" y="30"/>
                    </a:lnTo>
                    <a:lnTo>
                      <a:pt x="767" y="30"/>
                    </a:lnTo>
                    <a:lnTo>
                      <a:pt x="716" y="49"/>
                    </a:lnTo>
                    <a:lnTo>
                      <a:pt x="668" y="67"/>
                    </a:lnTo>
                    <a:lnTo>
                      <a:pt x="668" y="67"/>
                    </a:lnTo>
                    <a:lnTo>
                      <a:pt x="609" y="86"/>
                    </a:lnTo>
                    <a:lnTo>
                      <a:pt x="549" y="104"/>
                    </a:lnTo>
                    <a:lnTo>
                      <a:pt x="430" y="135"/>
                    </a:lnTo>
                    <a:lnTo>
                      <a:pt x="430" y="135"/>
                    </a:lnTo>
                    <a:lnTo>
                      <a:pt x="313" y="162"/>
                    </a:lnTo>
                    <a:lnTo>
                      <a:pt x="197" y="187"/>
                    </a:lnTo>
                    <a:lnTo>
                      <a:pt x="197" y="187"/>
                    </a:lnTo>
                    <a:lnTo>
                      <a:pt x="90" y="213"/>
                    </a:lnTo>
                    <a:lnTo>
                      <a:pt x="90" y="213"/>
                    </a:lnTo>
                    <a:lnTo>
                      <a:pt x="45" y="222"/>
                    </a:lnTo>
                    <a:lnTo>
                      <a:pt x="22" y="230"/>
                    </a:lnTo>
                    <a:lnTo>
                      <a:pt x="10" y="236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0" y="246"/>
                    </a:lnTo>
                    <a:lnTo>
                      <a:pt x="0" y="248"/>
                    </a:lnTo>
                    <a:lnTo>
                      <a:pt x="4" y="250"/>
                    </a:lnTo>
                    <a:lnTo>
                      <a:pt x="4" y="25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48" name="Freeform 18"/>
              <p:cNvSpPr/>
              <p:nvPr/>
            </p:nvSpPr>
            <p:spPr bwMode="auto">
              <a:xfrm>
                <a:off x="1512491" y="1948664"/>
                <a:ext cx="438150" cy="100013"/>
              </a:xfrm>
              <a:custGeom>
                <a:avLst/>
                <a:gdLst>
                  <a:gd name="T0" fmla="*/ 9 w 788"/>
                  <a:gd name="T1" fmla="*/ 240 h 240"/>
                  <a:gd name="T2" fmla="*/ 9 w 788"/>
                  <a:gd name="T3" fmla="*/ 240 h 240"/>
                  <a:gd name="T4" fmla="*/ 107 w 788"/>
                  <a:gd name="T5" fmla="*/ 203 h 240"/>
                  <a:gd name="T6" fmla="*/ 157 w 788"/>
                  <a:gd name="T7" fmla="*/ 187 h 240"/>
                  <a:gd name="T8" fmla="*/ 206 w 788"/>
                  <a:gd name="T9" fmla="*/ 172 h 240"/>
                  <a:gd name="T10" fmla="*/ 206 w 788"/>
                  <a:gd name="T11" fmla="*/ 172 h 240"/>
                  <a:gd name="T12" fmla="*/ 258 w 788"/>
                  <a:gd name="T13" fmla="*/ 160 h 240"/>
                  <a:gd name="T14" fmla="*/ 309 w 788"/>
                  <a:gd name="T15" fmla="*/ 148 h 240"/>
                  <a:gd name="T16" fmla="*/ 412 w 788"/>
                  <a:gd name="T17" fmla="*/ 127 h 240"/>
                  <a:gd name="T18" fmla="*/ 412 w 788"/>
                  <a:gd name="T19" fmla="*/ 127 h 240"/>
                  <a:gd name="T20" fmla="*/ 515 w 788"/>
                  <a:gd name="T21" fmla="*/ 106 h 240"/>
                  <a:gd name="T22" fmla="*/ 566 w 788"/>
                  <a:gd name="T23" fmla="*/ 96 h 240"/>
                  <a:gd name="T24" fmla="*/ 618 w 788"/>
                  <a:gd name="T25" fmla="*/ 82 h 240"/>
                  <a:gd name="T26" fmla="*/ 618 w 788"/>
                  <a:gd name="T27" fmla="*/ 82 h 240"/>
                  <a:gd name="T28" fmla="*/ 659 w 788"/>
                  <a:gd name="T29" fmla="*/ 70 h 240"/>
                  <a:gd name="T30" fmla="*/ 700 w 788"/>
                  <a:gd name="T31" fmla="*/ 57 h 240"/>
                  <a:gd name="T32" fmla="*/ 700 w 788"/>
                  <a:gd name="T33" fmla="*/ 57 h 240"/>
                  <a:gd name="T34" fmla="*/ 722 w 788"/>
                  <a:gd name="T35" fmla="*/ 51 h 240"/>
                  <a:gd name="T36" fmla="*/ 745 w 788"/>
                  <a:gd name="T37" fmla="*/ 43 h 240"/>
                  <a:gd name="T38" fmla="*/ 766 w 788"/>
                  <a:gd name="T39" fmla="*/ 34 h 240"/>
                  <a:gd name="T40" fmla="*/ 776 w 788"/>
                  <a:gd name="T41" fmla="*/ 26 h 240"/>
                  <a:gd name="T42" fmla="*/ 784 w 788"/>
                  <a:gd name="T43" fmla="*/ 20 h 240"/>
                  <a:gd name="T44" fmla="*/ 784 w 788"/>
                  <a:gd name="T45" fmla="*/ 20 h 240"/>
                  <a:gd name="T46" fmla="*/ 788 w 788"/>
                  <a:gd name="T47" fmla="*/ 12 h 240"/>
                  <a:gd name="T48" fmla="*/ 788 w 788"/>
                  <a:gd name="T49" fmla="*/ 6 h 240"/>
                  <a:gd name="T50" fmla="*/ 782 w 788"/>
                  <a:gd name="T51" fmla="*/ 2 h 240"/>
                  <a:gd name="T52" fmla="*/ 776 w 788"/>
                  <a:gd name="T53" fmla="*/ 0 h 240"/>
                  <a:gd name="T54" fmla="*/ 776 w 788"/>
                  <a:gd name="T55" fmla="*/ 0 h 240"/>
                  <a:gd name="T56" fmla="*/ 766 w 788"/>
                  <a:gd name="T57" fmla="*/ 0 h 240"/>
                  <a:gd name="T58" fmla="*/ 757 w 788"/>
                  <a:gd name="T59" fmla="*/ 4 h 240"/>
                  <a:gd name="T60" fmla="*/ 737 w 788"/>
                  <a:gd name="T61" fmla="*/ 10 h 240"/>
                  <a:gd name="T62" fmla="*/ 698 w 788"/>
                  <a:gd name="T63" fmla="*/ 28 h 240"/>
                  <a:gd name="T64" fmla="*/ 698 w 788"/>
                  <a:gd name="T65" fmla="*/ 28 h 240"/>
                  <a:gd name="T66" fmla="*/ 644 w 788"/>
                  <a:gd name="T67" fmla="*/ 45 h 240"/>
                  <a:gd name="T68" fmla="*/ 589 w 788"/>
                  <a:gd name="T69" fmla="*/ 59 h 240"/>
                  <a:gd name="T70" fmla="*/ 589 w 788"/>
                  <a:gd name="T71" fmla="*/ 59 h 240"/>
                  <a:gd name="T72" fmla="*/ 539 w 788"/>
                  <a:gd name="T73" fmla="*/ 72 h 240"/>
                  <a:gd name="T74" fmla="*/ 486 w 788"/>
                  <a:gd name="T75" fmla="*/ 84 h 240"/>
                  <a:gd name="T76" fmla="*/ 383 w 788"/>
                  <a:gd name="T77" fmla="*/ 106 h 240"/>
                  <a:gd name="T78" fmla="*/ 383 w 788"/>
                  <a:gd name="T79" fmla="*/ 106 h 240"/>
                  <a:gd name="T80" fmla="*/ 286 w 788"/>
                  <a:gd name="T81" fmla="*/ 125 h 240"/>
                  <a:gd name="T82" fmla="*/ 237 w 788"/>
                  <a:gd name="T83" fmla="*/ 135 h 240"/>
                  <a:gd name="T84" fmla="*/ 186 w 788"/>
                  <a:gd name="T85" fmla="*/ 148 h 240"/>
                  <a:gd name="T86" fmla="*/ 138 w 788"/>
                  <a:gd name="T87" fmla="*/ 162 h 240"/>
                  <a:gd name="T88" fmla="*/ 89 w 788"/>
                  <a:gd name="T89" fmla="*/ 179 h 240"/>
                  <a:gd name="T90" fmla="*/ 44 w 788"/>
                  <a:gd name="T91" fmla="*/ 201 h 240"/>
                  <a:gd name="T92" fmla="*/ 23 w 788"/>
                  <a:gd name="T93" fmla="*/ 215 h 240"/>
                  <a:gd name="T94" fmla="*/ 1 w 788"/>
                  <a:gd name="T95" fmla="*/ 226 h 240"/>
                  <a:gd name="T96" fmla="*/ 1 w 788"/>
                  <a:gd name="T97" fmla="*/ 226 h 240"/>
                  <a:gd name="T98" fmla="*/ 0 w 788"/>
                  <a:gd name="T99" fmla="*/ 228 h 240"/>
                  <a:gd name="T100" fmla="*/ 0 w 788"/>
                  <a:gd name="T101" fmla="*/ 232 h 240"/>
                  <a:gd name="T102" fmla="*/ 0 w 788"/>
                  <a:gd name="T103" fmla="*/ 236 h 240"/>
                  <a:gd name="T104" fmla="*/ 5 w 788"/>
                  <a:gd name="T105" fmla="*/ 240 h 240"/>
                  <a:gd name="T106" fmla="*/ 9 w 788"/>
                  <a:gd name="T107" fmla="*/ 240 h 240"/>
                  <a:gd name="T108" fmla="*/ 9 w 788"/>
                  <a:gd name="T10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8" h="240">
                    <a:moveTo>
                      <a:pt x="9" y="240"/>
                    </a:moveTo>
                    <a:lnTo>
                      <a:pt x="9" y="240"/>
                    </a:lnTo>
                    <a:lnTo>
                      <a:pt x="107" y="203"/>
                    </a:lnTo>
                    <a:lnTo>
                      <a:pt x="157" y="187"/>
                    </a:lnTo>
                    <a:lnTo>
                      <a:pt x="206" y="172"/>
                    </a:lnTo>
                    <a:lnTo>
                      <a:pt x="206" y="172"/>
                    </a:lnTo>
                    <a:lnTo>
                      <a:pt x="258" y="160"/>
                    </a:lnTo>
                    <a:lnTo>
                      <a:pt x="309" y="148"/>
                    </a:lnTo>
                    <a:lnTo>
                      <a:pt x="412" y="127"/>
                    </a:lnTo>
                    <a:lnTo>
                      <a:pt x="412" y="127"/>
                    </a:lnTo>
                    <a:lnTo>
                      <a:pt x="515" y="106"/>
                    </a:lnTo>
                    <a:lnTo>
                      <a:pt x="566" y="96"/>
                    </a:lnTo>
                    <a:lnTo>
                      <a:pt x="618" y="82"/>
                    </a:lnTo>
                    <a:lnTo>
                      <a:pt x="618" y="82"/>
                    </a:lnTo>
                    <a:lnTo>
                      <a:pt x="659" y="70"/>
                    </a:lnTo>
                    <a:lnTo>
                      <a:pt x="700" y="57"/>
                    </a:lnTo>
                    <a:lnTo>
                      <a:pt x="700" y="57"/>
                    </a:lnTo>
                    <a:lnTo>
                      <a:pt x="722" y="51"/>
                    </a:lnTo>
                    <a:lnTo>
                      <a:pt x="745" y="43"/>
                    </a:lnTo>
                    <a:lnTo>
                      <a:pt x="766" y="34"/>
                    </a:lnTo>
                    <a:lnTo>
                      <a:pt x="776" y="26"/>
                    </a:lnTo>
                    <a:lnTo>
                      <a:pt x="784" y="20"/>
                    </a:lnTo>
                    <a:lnTo>
                      <a:pt x="784" y="20"/>
                    </a:lnTo>
                    <a:lnTo>
                      <a:pt x="788" y="12"/>
                    </a:lnTo>
                    <a:lnTo>
                      <a:pt x="788" y="6"/>
                    </a:lnTo>
                    <a:lnTo>
                      <a:pt x="782" y="2"/>
                    </a:lnTo>
                    <a:lnTo>
                      <a:pt x="776" y="0"/>
                    </a:lnTo>
                    <a:lnTo>
                      <a:pt x="776" y="0"/>
                    </a:lnTo>
                    <a:lnTo>
                      <a:pt x="766" y="0"/>
                    </a:lnTo>
                    <a:lnTo>
                      <a:pt x="757" y="4"/>
                    </a:lnTo>
                    <a:lnTo>
                      <a:pt x="737" y="10"/>
                    </a:lnTo>
                    <a:lnTo>
                      <a:pt x="698" y="28"/>
                    </a:lnTo>
                    <a:lnTo>
                      <a:pt x="698" y="28"/>
                    </a:lnTo>
                    <a:lnTo>
                      <a:pt x="644" y="45"/>
                    </a:lnTo>
                    <a:lnTo>
                      <a:pt x="589" y="59"/>
                    </a:lnTo>
                    <a:lnTo>
                      <a:pt x="589" y="59"/>
                    </a:lnTo>
                    <a:lnTo>
                      <a:pt x="539" y="72"/>
                    </a:lnTo>
                    <a:lnTo>
                      <a:pt x="486" y="84"/>
                    </a:lnTo>
                    <a:lnTo>
                      <a:pt x="383" y="106"/>
                    </a:lnTo>
                    <a:lnTo>
                      <a:pt x="383" y="106"/>
                    </a:lnTo>
                    <a:lnTo>
                      <a:pt x="286" y="125"/>
                    </a:lnTo>
                    <a:lnTo>
                      <a:pt x="237" y="135"/>
                    </a:lnTo>
                    <a:lnTo>
                      <a:pt x="186" y="148"/>
                    </a:lnTo>
                    <a:lnTo>
                      <a:pt x="138" y="162"/>
                    </a:lnTo>
                    <a:lnTo>
                      <a:pt x="89" y="179"/>
                    </a:lnTo>
                    <a:lnTo>
                      <a:pt x="44" y="201"/>
                    </a:lnTo>
                    <a:lnTo>
                      <a:pt x="23" y="215"/>
                    </a:lnTo>
                    <a:lnTo>
                      <a:pt x="1" y="226"/>
                    </a:lnTo>
                    <a:lnTo>
                      <a:pt x="1" y="226"/>
                    </a:lnTo>
                    <a:lnTo>
                      <a:pt x="0" y="228"/>
                    </a:lnTo>
                    <a:lnTo>
                      <a:pt x="0" y="232"/>
                    </a:lnTo>
                    <a:lnTo>
                      <a:pt x="0" y="236"/>
                    </a:lnTo>
                    <a:lnTo>
                      <a:pt x="5" y="240"/>
                    </a:lnTo>
                    <a:lnTo>
                      <a:pt x="9" y="240"/>
                    </a:lnTo>
                    <a:lnTo>
                      <a:pt x="9" y="24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49" name="Freeform 19"/>
              <p:cNvSpPr/>
              <p:nvPr/>
            </p:nvSpPr>
            <p:spPr bwMode="auto">
              <a:xfrm>
                <a:off x="1823641" y="1815314"/>
                <a:ext cx="317500" cy="52388"/>
              </a:xfrm>
              <a:custGeom>
                <a:avLst/>
                <a:gdLst>
                  <a:gd name="T0" fmla="*/ 6 w 570"/>
                  <a:gd name="T1" fmla="*/ 127 h 127"/>
                  <a:gd name="T2" fmla="*/ 6 w 570"/>
                  <a:gd name="T3" fmla="*/ 127 h 127"/>
                  <a:gd name="T4" fmla="*/ 41 w 570"/>
                  <a:gd name="T5" fmla="*/ 127 h 127"/>
                  <a:gd name="T6" fmla="*/ 74 w 570"/>
                  <a:gd name="T7" fmla="*/ 125 h 127"/>
                  <a:gd name="T8" fmla="*/ 107 w 570"/>
                  <a:gd name="T9" fmla="*/ 121 h 127"/>
                  <a:gd name="T10" fmla="*/ 142 w 570"/>
                  <a:gd name="T11" fmla="*/ 115 h 127"/>
                  <a:gd name="T12" fmla="*/ 208 w 570"/>
                  <a:gd name="T13" fmla="*/ 103 h 127"/>
                  <a:gd name="T14" fmla="*/ 274 w 570"/>
                  <a:gd name="T15" fmla="*/ 92 h 127"/>
                  <a:gd name="T16" fmla="*/ 274 w 570"/>
                  <a:gd name="T17" fmla="*/ 92 h 127"/>
                  <a:gd name="T18" fmla="*/ 346 w 570"/>
                  <a:gd name="T19" fmla="*/ 78 h 127"/>
                  <a:gd name="T20" fmla="*/ 418 w 570"/>
                  <a:gd name="T21" fmla="*/ 64 h 127"/>
                  <a:gd name="T22" fmla="*/ 489 w 570"/>
                  <a:gd name="T23" fmla="*/ 47 h 127"/>
                  <a:gd name="T24" fmla="*/ 559 w 570"/>
                  <a:gd name="T25" fmla="*/ 29 h 127"/>
                  <a:gd name="T26" fmla="*/ 559 w 570"/>
                  <a:gd name="T27" fmla="*/ 29 h 127"/>
                  <a:gd name="T28" fmla="*/ 564 w 570"/>
                  <a:gd name="T29" fmla="*/ 26 h 127"/>
                  <a:gd name="T30" fmla="*/ 568 w 570"/>
                  <a:gd name="T31" fmla="*/ 22 h 127"/>
                  <a:gd name="T32" fmla="*/ 570 w 570"/>
                  <a:gd name="T33" fmla="*/ 16 h 127"/>
                  <a:gd name="T34" fmla="*/ 570 w 570"/>
                  <a:gd name="T35" fmla="*/ 10 h 127"/>
                  <a:gd name="T36" fmla="*/ 568 w 570"/>
                  <a:gd name="T37" fmla="*/ 6 h 127"/>
                  <a:gd name="T38" fmla="*/ 564 w 570"/>
                  <a:gd name="T39" fmla="*/ 2 h 127"/>
                  <a:gd name="T40" fmla="*/ 561 w 570"/>
                  <a:gd name="T41" fmla="*/ 0 h 127"/>
                  <a:gd name="T42" fmla="*/ 553 w 570"/>
                  <a:gd name="T43" fmla="*/ 0 h 127"/>
                  <a:gd name="T44" fmla="*/ 553 w 570"/>
                  <a:gd name="T45" fmla="*/ 0 h 127"/>
                  <a:gd name="T46" fmla="*/ 487 w 570"/>
                  <a:gd name="T47" fmla="*/ 18 h 127"/>
                  <a:gd name="T48" fmla="*/ 418 w 570"/>
                  <a:gd name="T49" fmla="*/ 35 h 127"/>
                  <a:gd name="T50" fmla="*/ 352 w 570"/>
                  <a:gd name="T51" fmla="*/ 49 h 127"/>
                  <a:gd name="T52" fmla="*/ 284 w 570"/>
                  <a:gd name="T53" fmla="*/ 62 h 127"/>
                  <a:gd name="T54" fmla="*/ 284 w 570"/>
                  <a:gd name="T55" fmla="*/ 62 h 127"/>
                  <a:gd name="T56" fmla="*/ 214 w 570"/>
                  <a:gd name="T57" fmla="*/ 74 h 127"/>
                  <a:gd name="T58" fmla="*/ 144 w 570"/>
                  <a:gd name="T59" fmla="*/ 84 h 127"/>
                  <a:gd name="T60" fmla="*/ 74 w 570"/>
                  <a:gd name="T61" fmla="*/ 96 h 127"/>
                  <a:gd name="T62" fmla="*/ 39 w 570"/>
                  <a:gd name="T63" fmla="*/ 103 h 127"/>
                  <a:gd name="T64" fmla="*/ 6 w 570"/>
                  <a:gd name="T65" fmla="*/ 113 h 127"/>
                  <a:gd name="T66" fmla="*/ 6 w 570"/>
                  <a:gd name="T67" fmla="*/ 113 h 127"/>
                  <a:gd name="T68" fmla="*/ 2 w 570"/>
                  <a:gd name="T69" fmla="*/ 115 h 127"/>
                  <a:gd name="T70" fmla="*/ 0 w 570"/>
                  <a:gd name="T71" fmla="*/ 121 h 127"/>
                  <a:gd name="T72" fmla="*/ 2 w 570"/>
                  <a:gd name="T73" fmla="*/ 125 h 127"/>
                  <a:gd name="T74" fmla="*/ 6 w 570"/>
                  <a:gd name="T75" fmla="*/ 127 h 127"/>
                  <a:gd name="T76" fmla="*/ 6 w 570"/>
                  <a:gd name="T7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0" h="127">
                    <a:moveTo>
                      <a:pt x="6" y="127"/>
                    </a:moveTo>
                    <a:lnTo>
                      <a:pt x="6" y="127"/>
                    </a:lnTo>
                    <a:lnTo>
                      <a:pt x="41" y="127"/>
                    </a:lnTo>
                    <a:lnTo>
                      <a:pt x="74" y="125"/>
                    </a:lnTo>
                    <a:lnTo>
                      <a:pt x="107" y="121"/>
                    </a:lnTo>
                    <a:lnTo>
                      <a:pt x="142" y="115"/>
                    </a:lnTo>
                    <a:lnTo>
                      <a:pt x="208" y="103"/>
                    </a:lnTo>
                    <a:lnTo>
                      <a:pt x="274" y="92"/>
                    </a:lnTo>
                    <a:lnTo>
                      <a:pt x="274" y="92"/>
                    </a:lnTo>
                    <a:lnTo>
                      <a:pt x="346" y="78"/>
                    </a:lnTo>
                    <a:lnTo>
                      <a:pt x="418" y="64"/>
                    </a:lnTo>
                    <a:lnTo>
                      <a:pt x="489" y="47"/>
                    </a:lnTo>
                    <a:lnTo>
                      <a:pt x="559" y="29"/>
                    </a:lnTo>
                    <a:lnTo>
                      <a:pt x="559" y="29"/>
                    </a:lnTo>
                    <a:lnTo>
                      <a:pt x="564" y="26"/>
                    </a:lnTo>
                    <a:lnTo>
                      <a:pt x="568" y="22"/>
                    </a:lnTo>
                    <a:lnTo>
                      <a:pt x="570" y="16"/>
                    </a:lnTo>
                    <a:lnTo>
                      <a:pt x="570" y="10"/>
                    </a:lnTo>
                    <a:lnTo>
                      <a:pt x="568" y="6"/>
                    </a:lnTo>
                    <a:lnTo>
                      <a:pt x="564" y="2"/>
                    </a:lnTo>
                    <a:lnTo>
                      <a:pt x="561" y="0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487" y="18"/>
                    </a:lnTo>
                    <a:lnTo>
                      <a:pt x="418" y="35"/>
                    </a:lnTo>
                    <a:lnTo>
                      <a:pt x="352" y="49"/>
                    </a:lnTo>
                    <a:lnTo>
                      <a:pt x="284" y="62"/>
                    </a:lnTo>
                    <a:lnTo>
                      <a:pt x="284" y="62"/>
                    </a:lnTo>
                    <a:lnTo>
                      <a:pt x="214" y="74"/>
                    </a:lnTo>
                    <a:lnTo>
                      <a:pt x="144" y="84"/>
                    </a:lnTo>
                    <a:lnTo>
                      <a:pt x="74" y="96"/>
                    </a:lnTo>
                    <a:lnTo>
                      <a:pt x="39" y="103"/>
                    </a:lnTo>
                    <a:lnTo>
                      <a:pt x="6" y="113"/>
                    </a:lnTo>
                    <a:lnTo>
                      <a:pt x="6" y="113"/>
                    </a:lnTo>
                    <a:lnTo>
                      <a:pt x="2" y="115"/>
                    </a:lnTo>
                    <a:lnTo>
                      <a:pt x="0" y="121"/>
                    </a:lnTo>
                    <a:lnTo>
                      <a:pt x="2" y="125"/>
                    </a:lnTo>
                    <a:lnTo>
                      <a:pt x="6" y="127"/>
                    </a:lnTo>
                    <a:lnTo>
                      <a:pt x="6" y="127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48650" name="文本框 9"/>
          <p:cNvSpPr txBox="1"/>
          <p:nvPr>
            <p:custDataLst>
              <p:tags r:id="rId1"/>
            </p:custDataLst>
          </p:nvPr>
        </p:nvSpPr>
        <p:spPr>
          <a:xfrm>
            <a:off x="3241040" y="1740535"/>
            <a:ext cx="8134985" cy="3947160"/>
          </a:xfrm>
          <a:prstGeom prst="rect">
            <a:avLst/>
          </a:prstGeom>
          <a:noFill/>
          <a:ln w="6350">
            <a:solidFill>
              <a:schemeClr val="accent3"/>
            </a:solidFill>
          </a:ln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1</a:t>
            </a:r>
            <a:r>
              <a:rPr lang="zh-CN" altLang="en-US" sz="2800">
                <a:solidFill>
                  <a:schemeClr val="tx1"/>
                </a:solidFill>
              </a:rPr>
              <a:t>）焦虑</a:t>
            </a:r>
            <a:r>
              <a:rPr lang="en-US" altLang="zh-CN" sz="2800">
                <a:solidFill>
                  <a:schemeClr val="tx1"/>
                </a:solidFill>
              </a:rPr>
              <a:t>  </a:t>
            </a:r>
            <a:r>
              <a:rPr lang="zh-CN" altLang="en-US" sz="2800">
                <a:solidFill>
                  <a:schemeClr val="tx1"/>
                </a:solidFill>
              </a:rPr>
              <a:t>与担心早产儿预后有关。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（</a:t>
            </a:r>
            <a:r>
              <a:rPr lang="en-US" altLang="zh-CN" sz="2800">
                <a:solidFill>
                  <a:schemeClr val="tx1"/>
                </a:solidFill>
              </a:rPr>
              <a:t>2</a:t>
            </a:r>
            <a:r>
              <a:rPr lang="zh-CN" altLang="en-US" sz="2800">
                <a:solidFill>
                  <a:schemeClr val="tx1"/>
                </a:solidFill>
              </a:rPr>
              <a:t>）疼痛</a:t>
            </a:r>
            <a:r>
              <a:rPr lang="en-US" altLang="zh-CN" sz="2800">
                <a:solidFill>
                  <a:schemeClr val="tx1"/>
                </a:solidFill>
              </a:rPr>
              <a:t>  </a:t>
            </a:r>
            <a:r>
              <a:rPr lang="zh-CN" altLang="en-US" sz="2800">
                <a:solidFill>
                  <a:schemeClr val="tx1"/>
                </a:solidFill>
              </a:rPr>
              <a:t>与宫缩有关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(3)  </a:t>
            </a:r>
            <a:r>
              <a:rPr lang="zh-CN" altLang="en-US" sz="2800">
                <a:solidFill>
                  <a:schemeClr val="tx1"/>
                </a:solidFill>
              </a:rPr>
              <a:t>有围生儿受伤的危险</a:t>
            </a:r>
            <a:r>
              <a:rPr lang="en-US" altLang="zh-CN" sz="2800">
                <a:solidFill>
                  <a:schemeClr val="tx1"/>
                </a:solidFill>
              </a:rPr>
              <a:t>  </a:t>
            </a:r>
            <a:r>
              <a:rPr lang="zh-CN" altLang="en-US" sz="2800">
                <a:solidFill>
                  <a:schemeClr val="tx1"/>
                </a:solidFill>
              </a:rPr>
              <a:t>与早产儿发育不成熟、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        </a:t>
            </a:r>
            <a:r>
              <a:rPr lang="zh-CN" altLang="en-US" sz="2800">
                <a:solidFill>
                  <a:schemeClr val="tx1"/>
                </a:solidFill>
              </a:rPr>
              <a:t>生活能力低下有关。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048651" name="文本框 1"/>
          <p:cNvSpPr txBox="1"/>
          <p:nvPr/>
        </p:nvSpPr>
        <p:spPr>
          <a:xfrm>
            <a:off x="1226185" y="110490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smtClean="0">
                <a:sym typeface="+mn-ea"/>
              </a:rPr>
              <a:t>护理诊断</a:t>
            </a:r>
            <a:endParaRPr lang="zh-CN" altLang="en-US" sz="3200" smtClean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/>
      <p:sp>
        <p:nvSpPr>
          <p:cNvPr id="1048654" name="TextBox 24"/>
          <p:cNvSpPr txBox="1"/>
          <p:nvPr>
            <p:custDataLst>
              <p:tags r:id="rId1"/>
            </p:custDataLst>
          </p:nvPr>
        </p:nvSpPr>
        <p:spPr>
          <a:xfrm>
            <a:off x="1597660" y="2091055"/>
            <a:ext cx="8496300" cy="260604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预防早产：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)做好妊娠期保健，加强营养，保持平静心情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(2)指导孕妇适当休息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，减少自发性宫缩，增加子宫的血液循环，改善胎盘功能，增加供氧，谨慎做肛查和阴道检查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48655" name="文本框 1"/>
          <p:cNvSpPr txBox="1"/>
          <p:nvPr/>
        </p:nvSpPr>
        <p:spPr>
          <a:xfrm>
            <a:off x="1597660" y="126936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buClrTx/>
              <a:buSzTx/>
              <a:buFontTx/>
            </a:pPr>
            <a:r>
              <a:rPr lang="zh-CN" altLang="en-US" sz="3200" smtClean="0">
                <a:sym typeface="+mn-ea"/>
              </a:rPr>
              <a:t>护理措施</a:t>
            </a:r>
            <a:endParaRPr lang="zh-CN" altLang="en-US" sz="3200" smtClean="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/>
      <p:sp>
        <p:nvSpPr>
          <p:cNvPr id="1048656" name="文本框 1"/>
          <p:cNvSpPr txBox="1"/>
          <p:nvPr/>
        </p:nvSpPr>
        <p:spPr>
          <a:xfrm>
            <a:off x="1519555" y="1513205"/>
            <a:ext cx="7624445" cy="3444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二、早产先兆的护理：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7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1)严格卧床休息，左侧卧位，吸氧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(2)严密观察胎心、宫缩、阴道流血、胎膜破裂及宫口扩张等情况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(3)必要时给予宫缩抑制剂保胎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(4)保持会阴清洁，避免感染，必要时用抗生素预防感染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buClrTx/>
              <a:buSzTx/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(5)严密观察病情，做好随时分娩的准备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/>
      <p:sp>
        <p:nvSpPr>
          <p:cNvPr id="1048657" name="TextBox 24"/>
          <p:cNvSpPr txBox="1"/>
          <p:nvPr>
            <p:custDataLst>
              <p:tags r:id="rId1"/>
            </p:custDataLst>
          </p:nvPr>
        </p:nvSpPr>
        <p:spPr>
          <a:xfrm>
            <a:off x="1407795" y="1475105"/>
            <a:ext cx="8743950" cy="295084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三、早产的护理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)做好分娩时药品物品人力的准备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(2)产程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中严密监测胎心宫缩的变化，给产妇吸氧，观察羊水以及产妇血压等情况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(3)遵医嘱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给地塞米松促胎肺成熟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(4)胎儿出生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后及时清理呼吸道、吸氧、断脐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对于不需要复苏的早产儿应延迟断脐至少30~60秒，可减少新生儿输血的需要和降低脑室内出血的发生率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。密切观察早产儿的面色、呼吸、心率、大小便等，注意保暖，需要时转儿科观察治疗。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/>
      <p:sp>
        <p:nvSpPr>
          <p:cNvPr id="1048658" name="文本框 1"/>
          <p:cNvSpPr txBox="1"/>
          <p:nvPr/>
        </p:nvSpPr>
        <p:spPr>
          <a:xfrm>
            <a:off x="1426845" y="1327150"/>
            <a:ext cx="8647430" cy="26060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四、健康教育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(1)指导孕期保健预防早产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，加强营养，积极预防与治疗与生殖道有关的感染，避免诱发宫缩。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(2)定期进行产前检查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，发现问题及时治疗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(3)孕期保持好心态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，多休息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(4)指导家属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及产妇掌握早产儿护理的技能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7900"/>
              <a:t>THANKS</a:t>
            </a:r>
            <a:endParaRPr lang="zh-CN" altLang="en-US" sz="79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/>
      <p:sp>
        <p:nvSpPr>
          <p:cNvPr id="1048594" name="文本框 52"/>
          <p:cNvSpPr txBox="1"/>
          <p:nvPr>
            <p:custDataLst>
              <p:tags r:id="rId1"/>
            </p:custDataLst>
          </p:nvPr>
        </p:nvSpPr>
        <p:spPr>
          <a:xfrm>
            <a:off x="3492500" y="2684145"/>
            <a:ext cx="2076450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ctr" defTabSz="913765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44E77"/>
                </a:solidFill>
                <a:latin typeface="+mj-lt"/>
                <a:ea typeface="+mj-ea"/>
                <a:cs typeface="+mj-cs"/>
                <a:sym typeface="+mn-ea"/>
              </a:rPr>
              <a:t>定义</a:t>
            </a:r>
            <a:endParaRPr lang="zh-CN" altLang="en-US" sz="2000" dirty="0">
              <a:solidFill>
                <a:srgbClr val="C44E77"/>
              </a:solidFill>
              <a:latin typeface="+mj-lt"/>
              <a:ea typeface="+mj-ea"/>
              <a:cs typeface="+mj-cs"/>
            </a:endParaRPr>
          </a:p>
          <a:p>
            <a:pPr lvl="0" algn="ctr" defTabSz="913765" fontAlgn="auto">
              <a:lnSpc>
                <a:spcPct val="120000"/>
              </a:lnSpc>
              <a:spcBef>
                <a:spcPct val="0"/>
              </a:spcBef>
            </a:pPr>
            <a:endParaRPr lang="zh-CN" altLang="en-US" sz="2000" dirty="0">
              <a:solidFill>
                <a:srgbClr val="CB4B60"/>
              </a:solidFill>
              <a:latin typeface="+mj-lt"/>
              <a:ea typeface="+mj-ea"/>
              <a:cs typeface="+mj-cs"/>
            </a:endParaRPr>
          </a:p>
          <a:p>
            <a:pPr lvl="0" algn="ctr" defTabSz="913765" fontAlgn="auto">
              <a:lnSpc>
                <a:spcPct val="120000"/>
              </a:lnSpc>
              <a:spcBef>
                <a:spcPct val="0"/>
              </a:spcBef>
            </a:pPr>
            <a:endParaRPr lang="zh-CN" altLang="en-US" sz="2000" dirty="0">
              <a:solidFill>
                <a:srgbClr val="CB4B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95" name="文本框 56"/>
          <p:cNvSpPr txBox="1"/>
          <p:nvPr>
            <p:custDataLst>
              <p:tags r:id="rId2"/>
            </p:custDataLst>
          </p:nvPr>
        </p:nvSpPr>
        <p:spPr>
          <a:xfrm>
            <a:off x="3761740" y="3667125"/>
            <a:ext cx="2592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defTabSz="913765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B4B60"/>
                </a:solidFill>
                <a:latin typeface="+mj-lt"/>
                <a:ea typeface="+mj-ea"/>
                <a:cs typeface="+mj-cs"/>
                <a:sym typeface="+mn-ea"/>
              </a:rPr>
              <a:t>分类及临床表现</a:t>
            </a:r>
            <a:endParaRPr lang="zh-CN" altLang="en-US" sz="2000" dirty="0">
              <a:solidFill>
                <a:srgbClr val="CB4B60"/>
              </a:solidFill>
              <a:latin typeface="+mj-lt"/>
              <a:ea typeface="+mj-ea"/>
              <a:cs typeface="+mj-cs"/>
            </a:endParaRPr>
          </a:p>
          <a:p>
            <a:pPr lvl="0" algn="ctr" defTabSz="913765" fontAlgn="auto">
              <a:lnSpc>
                <a:spcPct val="120000"/>
              </a:lnSpc>
              <a:spcBef>
                <a:spcPct val="0"/>
              </a:spcBef>
            </a:pPr>
            <a:endParaRPr lang="zh-CN" altLang="en-US" sz="2000" dirty="0">
              <a:solidFill>
                <a:srgbClr val="C44E7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96" name="文本框 56"/>
          <p:cNvSpPr txBox="1"/>
          <p:nvPr>
            <p:custDataLst>
              <p:tags r:id="rId3"/>
            </p:custDataLst>
          </p:nvPr>
        </p:nvSpPr>
        <p:spPr>
          <a:xfrm>
            <a:off x="4019550" y="4594225"/>
            <a:ext cx="2745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 defTabSz="913765" fontAlgn="auto">
              <a:lnSpc>
                <a:spcPct val="12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rgbClr val="C44E77"/>
                </a:solidFill>
                <a:latin typeface="+mj-lt"/>
                <a:ea typeface="+mj-ea"/>
                <a:cs typeface="+mj-cs"/>
                <a:sym typeface="+mn-ea"/>
              </a:rPr>
              <a:t>护理诊断及</a:t>
            </a:r>
            <a:r>
              <a:rPr lang="zh-CN" altLang="en-US" sz="2000" dirty="0">
                <a:solidFill>
                  <a:srgbClr val="C44E77"/>
                </a:solidFill>
                <a:latin typeface="+mj-lt"/>
                <a:ea typeface="+mj-ea"/>
                <a:cs typeface="+mj-cs"/>
              </a:rPr>
              <a:t>护理措施</a:t>
            </a:r>
            <a:endParaRPr lang="zh-CN" altLang="en-US" sz="2000" dirty="0">
              <a:solidFill>
                <a:srgbClr val="C44E7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97" name="标题 60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916430" y="2108200"/>
            <a:ext cx="1403350" cy="1701165"/>
          </a:xfrm>
          <a:prstGeom prst="rect">
            <a:avLst/>
          </a:prstGeom>
        </p:spPr>
        <p:txBody>
          <a:bodyPr vert="ea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200000"/>
              </a:lnSpc>
            </a:pPr>
            <a:r>
              <a:rPr lang="zh-CN" altLang="en-US" sz="88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录</a:t>
            </a:r>
            <a:endParaRPr lang="zh-CN" altLang="en-US" sz="88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8598" name="标题 60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84935" y="852805"/>
            <a:ext cx="1403350" cy="1104265"/>
          </a:xfrm>
          <a:prstGeom prst="rect">
            <a:avLst/>
          </a:prstGeom>
        </p:spPr>
        <p:txBody>
          <a:bodyPr vert="eaVert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5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</a:rPr>
              <a:t>目</a:t>
            </a:r>
            <a:endParaRPr lang="zh-CN" altLang="en-US" sz="54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8599" name="圆角矩形 4"/>
          <p:cNvSpPr/>
          <p:nvPr>
            <p:custDataLst>
              <p:tags r:id="rId6"/>
            </p:custDataLst>
          </p:nvPr>
        </p:nvSpPr>
        <p:spPr>
          <a:xfrm>
            <a:off x="2963505" y="1566863"/>
            <a:ext cx="640265" cy="640265"/>
          </a:xfrm>
          <a:prstGeom prst="round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400" b="1">
                <a:solidFill>
                  <a:schemeClr val="accent1"/>
                </a:solidFill>
              </a:rPr>
              <a:t>01</a:t>
            </a:r>
            <a:endParaRPr lang="en-US" altLang="zh-CN" sz="2400" b="1">
              <a:solidFill>
                <a:schemeClr val="accent1"/>
              </a:solidFill>
            </a:endParaRPr>
          </a:p>
        </p:txBody>
      </p:sp>
      <p:sp>
        <p:nvSpPr>
          <p:cNvPr id="1048601" name="圆角矩形 13"/>
          <p:cNvSpPr/>
          <p:nvPr>
            <p:custDataLst>
              <p:tags r:id="rId7"/>
            </p:custDataLst>
          </p:nvPr>
        </p:nvSpPr>
        <p:spPr>
          <a:xfrm>
            <a:off x="2963401" y="2638743"/>
            <a:ext cx="640265" cy="640265"/>
          </a:xfrm>
          <a:prstGeom prst="round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400" b="1" dirty="0">
                <a:solidFill>
                  <a:schemeClr val="accent1"/>
                </a:solidFill>
                <a:sym typeface="+mn-ea"/>
              </a:rPr>
              <a:t>02</a:t>
            </a:r>
            <a:endParaRPr lang="en-US" altLang="zh-CN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48603" name="圆角矩形 11"/>
          <p:cNvSpPr/>
          <p:nvPr>
            <p:custDataLst>
              <p:tags r:id="rId8"/>
            </p:custDataLst>
          </p:nvPr>
        </p:nvSpPr>
        <p:spPr>
          <a:xfrm>
            <a:off x="2963505" y="3711073"/>
            <a:ext cx="640265" cy="640265"/>
          </a:xfrm>
          <a:prstGeom prst="round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400" b="1" dirty="0">
                <a:solidFill>
                  <a:schemeClr val="accent1"/>
                </a:solidFill>
                <a:sym typeface="+mn-ea"/>
              </a:rPr>
              <a:t>03</a:t>
            </a:r>
            <a:endParaRPr lang="en-US" altLang="zh-CN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48605" name="圆角矩形 15"/>
          <p:cNvSpPr/>
          <p:nvPr>
            <p:custDataLst>
              <p:tags r:id="rId9"/>
            </p:custDataLst>
          </p:nvPr>
        </p:nvSpPr>
        <p:spPr>
          <a:xfrm>
            <a:off x="2963401" y="4511173"/>
            <a:ext cx="640265" cy="640265"/>
          </a:xfrm>
          <a:prstGeom prst="roundRect">
            <a:avLst/>
          </a:pr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rtlCol="0" anchor="ctr"/>
          <a:p>
            <a:pPr algn="ctr"/>
            <a:r>
              <a:rPr lang="en-US" altLang="zh-CN" sz="2400" b="1" dirty="0">
                <a:solidFill>
                  <a:schemeClr val="accent1"/>
                </a:solidFill>
                <a:sym typeface="+mn-ea"/>
              </a:rPr>
              <a:t>04</a:t>
            </a:r>
            <a:endParaRPr lang="en-US" altLang="zh-CN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04945" y="1713865"/>
            <a:ext cx="1409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defTabSz="913765">
              <a:lnSpc>
                <a:spcPct val="120000"/>
              </a:lnSpc>
              <a:buClrTx/>
              <a:buSzTx/>
              <a:buFontTx/>
            </a:pPr>
            <a:r>
              <a:rPr lang="zh-CN" altLang="en-US" sz="2000" dirty="0">
                <a:solidFill>
                  <a:srgbClr val="C44E77"/>
                </a:solidFill>
                <a:latin typeface="+mj-lt"/>
                <a:ea typeface="+mj-ea"/>
                <a:cs typeface="+mj-cs"/>
              </a:rPr>
              <a:t>案例介绍</a:t>
            </a:r>
            <a:endParaRPr lang="zh-CN" altLang="en-US" sz="2000" dirty="0">
              <a:solidFill>
                <a:srgbClr val="C44E77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/>
      <p:sp>
        <p:nvSpPr>
          <p:cNvPr id="10486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5400"/>
              <a:t>案例介绍</a:t>
            </a:r>
            <a:endParaRPr lang="zh-CN" altLang="en-US" sz="5400"/>
          </a:p>
        </p:txBody>
      </p:sp>
      <p:sp>
        <p:nvSpPr>
          <p:cNvPr id="1048614" name="Text Placeholder 3"/>
          <p:cNvSpPr>
            <a:spLocks noGrp="1" noChangeAspect="1"/>
          </p:cNvSpPr>
          <p:nvPr>
            <p:custDataLst>
              <p:tags r:id="rId2"/>
            </p:custDataLst>
          </p:nvPr>
        </p:nvSpPr>
        <p:spPr>
          <a:xfrm>
            <a:off x="5646000" y="2077402"/>
            <a:ext cx="900000" cy="899772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00" b="1" kern="1200" spc="0">
                <a:ln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lt1"/>
                </a:solidFill>
              </a:rPr>
              <a:t>01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960" y="1301749"/>
            <a:ext cx="10800000" cy="4873625"/>
          </a:xfrm>
        </p:spPr>
        <p:txBody>
          <a:bodyPr>
            <a:normAutofit/>
          </a:bodyPr>
          <a:p>
            <a:pPr>
              <a:buNone/>
            </a:pPr>
            <a:r>
              <a:rPr lang="zh-CN"/>
              <a:t>患者，女性，</a:t>
            </a:r>
            <a:r>
              <a:rPr lang="en-US" altLang="zh-CN"/>
              <a:t>26</a:t>
            </a:r>
            <a:r>
              <a:rPr lang="zh-CN" altLang="en-US"/>
              <a:t>岁，主诉：停经</a:t>
            </a:r>
            <a:r>
              <a:rPr lang="en-US" altLang="zh-CN"/>
              <a:t>8+</a:t>
            </a:r>
            <a:r>
              <a:rPr lang="zh-CN" altLang="en-US"/>
              <a:t>月，发现羊水过少</a:t>
            </a:r>
            <a:r>
              <a:rPr lang="en-US" altLang="zh-CN"/>
              <a:t>4</a:t>
            </a:r>
            <a:r>
              <a:rPr lang="zh-CN" altLang="en-US"/>
              <a:t>天，胎动频繁、不规律下腹憋胀</a:t>
            </a:r>
            <a:r>
              <a:rPr lang="en-US" altLang="zh-CN"/>
              <a:t>1</a:t>
            </a:r>
            <a:r>
              <a:rPr lang="zh-CN" altLang="en-US"/>
              <a:t>天</a:t>
            </a:r>
            <a:r>
              <a:rPr lang="en-US" altLang="zh-CN"/>
              <a:t> </a:t>
            </a:r>
            <a:r>
              <a:rPr lang="zh-CN" altLang="en-US"/>
              <a:t>现病史</a:t>
            </a:r>
            <a:r>
              <a:rPr lang="en-US" altLang="zh-CN"/>
              <a:t>:</a:t>
            </a:r>
            <a:r>
              <a:rPr lang="zh-CN" altLang="en-US"/>
              <a:t>平素月经规律，</a:t>
            </a:r>
            <a:r>
              <a:rPr lang="en-US" altLang="zh-CN"/>
              <a:t>LMP:2024-10-25</a:t>
            </a:r>
            <a:r>
              <a:rPr lang="zh-CN" altLang="en-US"/>
              <a:t>，</a:t>
            </a:r>
            <a:r>
              <a:rPr lang="en-US" altLang="zh-CN"/>
              <a:t>EDC:2025-08-01</a:t>
            </a:r>
            <a:r>
              <a:rPr lang="zh-CN" altLang="en-US"/>
              <a:t>。</a:t>
            </a:r>
            <a:r>
              <a:rPr lang="zh-CN" altLang="en-US">
                <a:solidFill>
                  <a:srgbClr val="FF0000"/>
                </a:solidFill>
              </a:rPr>
              <a:t>今晨自觉胎动频繁同时伴不规律下腹憋胀</a:t>
            </a:r>
            <a:r>
              <a:rPr lang="zh-CN" altLang="en-US"/>
              <a:t>，现为求进一步诊治入住我科。自妊娠以来孕妇精神食欲正常，大小便正常。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95960" y="451484"/>
            <a:ext cx="10800000" cy="4873625"/>
          </a:xfrm>
        </p:spPr>
        <p:txBody>
          <a:bodyPr>
            <a:normAutofit fontScale="25000"/>
          </a:bodyPr>
          <a:p>
            <a:pPr lvl="0" algn="ctr" defTabSz="913765" fontAlgn="auto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专科检查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9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 defTabSz="913765" fontAlgn="auto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腹部膨隆，宫高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32cm,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腹围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110cm,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胎心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143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分，宫缩不规律，强度弱，儿头位于下方，内诊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外阴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婚型，阴毛呈倒三角形分布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阴道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畅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;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骶骨中弧，骶尾关节活动，双侧坐骨棘不突，切迹大于两指，出口前后径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11cm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，耻坐径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8.5cm,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先露头，宫颈质软，居中，容受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30%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S-3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，宫口未开，宫颈评分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分，胎儿估重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2100g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。头盆评分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分，孕产妇妊娠风险评估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黄色。</a:t>
            </a:r>
            <a:endParaRPr lang="zh-CN" altLang="en-US" sz="9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 defTabSz="913765" fontAlgn="auto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辅助检查</a:t>
            </a:r>
            <a:endParaRPr lang="zh-CN" altLang="en-US" sz="9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 defTabSz="913765" fontAlgn="auto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彩超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汾西县人民医院，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2025-06-09):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胎头位于下方，双顶径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8.4cm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股骨长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6.4cm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，腹围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29.0cm,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脐动脉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A/B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2.0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，可见胎心及胎动，胎心率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149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分，胎儿颈部探及脐带血流信号，环绕一周，胎盘位于子宫后壁，成熟度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1I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级，羊水指数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7.4cm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9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l" defTabSz="913765" fontAlgn="auto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初步诊断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1.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羊水过少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? 2.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先兆早产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3.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胎动频繁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4.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宫内妊娠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32+3</a:t>
            </a:r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</a:t>
            </a:r>
            <a:r>
              <a:rPr lang="en-US" altLang="zh-CN" sz="9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9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algn="ctr" defTabSz="913765" fontAlgn="auto">
              <a:lnSpc>
                <a:spcPct val="120000"/>
              </a:lnSpc>
              <a:buClrTx/>
              <a:buSzTx/>
              <a:buFontTx/>
              <a:buNone/>
            </a:pPr>
            <a:endParaRPr lang="en-US" altLang="zh-CN" sz="9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/>
      <p:sp>
        <p:nvSpPr>
          <p:cNvPr id="10486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5400"/>
              <a:t>早产的定义</a:t>
            </a:r>
            <a:endParaRPr lang="zh-CN" altLang="en-US" sz="5400"/>
          </a:p>
        </p:txBody>
      </p:sp>
      <p:sp>
        <p:nvSpPr>
          <p:cNvPr id="1048614" name="Text Placeholder 3"/>
          <p:cNvSpPr>
            <a:spLocks noGrp="1" noChangeAspect="1"/>
          </p:cNvSpPr>
          <p:nvPr>
            <p:custDataLst>
              <p:tags r:id="rId2"/>
            </p:custDataLst>
          </p:nvPr>
        </p:nvSpPr>
        <p:spPr>
          <a:xfrm>
            <a:off x="5646000" y="2077402"/>
            <a:ext cx="900000" cy="899772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00" b="1" kern="1200" spc="0">
                <a:ln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lt1"/>
                </a:solidFill>
              </a:rPr>
              <a:t>02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/>
      <p:sp>
        <p:nvSpPr>
          <p:cNvPr id="1048618" name="Freeform 12"/>
          <p:cNvSpPr/>
          <p:nvPr/>
        </p:nvSpPr>
        <p:spPr bwMode="auto">
          <a:xfrm>
            <a:off x="1534795" y="2538730"/>
            <a:ext cx="1492250" cy="1327785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7494B"/>
              </a:solidFill>
              <a:effectLst/>
              <a:uLnTx/>
              <a:uFillTx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9" name="组合 7"/>
          <p:cNvGrpSpPr/>
          <p:nvPr/>
        </p:nvGrpSpPr>
        <p:grpSpPr>
          <a:xfrm rot="0">
            <a:off x="1760855" y="2608580"/>
            <a:ext cx="1151255" cy="883920"/>
            <a:chOff x="1283891" y="1695061"/>
            <a:chExt cx="857250" cy="571500"/>
          </a:xfrm>
        </p:grpSpPr>
        <p:sp>
          <p:nvSpPr>
            <p:cNvPr id="1048619" name="Freeform 13"/>
            <p:cNvSpPr/>
            <p:nvPr/>
          </p:nvSpPr>
          <p:spPr bwMode="auto">
            <a:xfrm>
              <a:off x="1283891" y="1720064"/>
              <a:ext cx="844550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0" name="组合 1"/>
            <p:cNvGrpSpPr/>
            <p:nvPr/>
          </p:nvGrpSpPr>
          <p:grpSpPr>
            <a:xfrm>
              <a:off x="1320404" y="1695061"/>
              <a:ext cx="820737" cy="522685"/>
              <a:chOff x="1320404" y="1695061"/>
              <a:chExt cx="820737" cy="522685"/>
            </a:xfrm>
          </p:grpSpPr>
          <p:sp>
            <p:nvSpPr>
              <p:cNvPr id="1048620" name="Freeform 14"/>
              <p:cNvSpPr/>
              <p:nvPr/>
            </p:nvSpPr>
            <p:spPr bwMode="auto">
              <a:xfrm>
                <a:off x="1910954" y="1695061"/>
                <a:ext cx="117475" cy="122635"/>
              </a:xfrm>
              <a:custGeom>
                <a:avLst/>
                <a:gdLst>
                  <a:gd name="T0" fmla="*/ 196 w 212"/>
                  <a:gd name="T1" fmla="*/ 0 h 294"/>
                  <a:gd name="T2" fmla="*/ 196 w 212"/>
                  <a:gd name="T3" fmla="*/ 0 h 294"/>
                  <a:gd name="T4" fmla="*/ 181 w 212"/>
                  <a:gd name="T5" fmla="*/ 14 h 294"/>
                  <a:gd name="T6" fmla="*/ 163 w 212"/>
                  <a:gd name="T7" fmla="*/ 25 h 294"/>
                  <a:gd name="T8" fmla="*/ 150 w 212"/>
                  <a:gd name="T9" fmla="*/ 41 h 294"/>
                  <a:gd name="T10" fmla="*/ 134 w 212"/>
                  <a:gd name="T11" fmla="*/ 57 h 294"/>
                  <a:gd name="T12" fmla="*/ 109 w 212"/>
                  <a:gd name="T13" fmla="*/ 90 h 294"/>
                  <a:gd name="T14" fmla="*/ 85 w 212"/>
                  <a:gd name="T15" fmla="*/ 125 h 294"/>
                  <a:gd name="T16" fmla="*/ 64 w 212"/>
                  <a:gd name="T17" fmla="*/ 162 h 294"/>
                  <a:gd name="T18" fmla="*/ 44 w 212"/>
                  <a:gd name="T19" fmla="*/ 199 h 294"/>
                  <a:gd name="T20" fmla="*/ 23 w 212"/>
                  <a:gd name="T21" fmla="*/ 236 h 294"/>
                  <a:gd name="T22" fmla="*/ 2 w 212"/>
                  <a:gd name="T23" fmla="*/ 271 h 294"/>
                  <a:gd name="T24" fmla="*/ 2 w 212"/>
                  <a:gd name="T25" fmla="*/ 271 h 294"/>
                  <a:gd name="T26" fmla="*/ 0 w 212"/>
                  <a:gd name="T27" fmla="*/ 277 h 294"/>
                  <a:gd name="T28" fmla="*/ 0 w 212"/>
                  <a:gd name="T29" fmla="*/ 282 h 294"/>
                  <a:gd name="T30" fmla="*/ 4 w 212"/>
                  <a:gd name="T31" fmla="*/ 288 h 294"/>
                  <a:gd name="T32" fmla="*/ 7 w 212"/>
                  <a:gd name="T33" fmla="*/ 292 h 294"/>
                  <a:gd name="T34" fmla="*/ 11 w 212"/>
                  <a:gd name="T35" fmla="*/ 294 h 294"/>
                  <a:gd name="T36" fmla="*/ 17 w 212"/>
                  <a:gd name="T37" fmla="*/ 294 h 294"/>
                  <a:gd name="T38" fmla="*/ 23 w 212"/>
                  <a:gd name="T39" fmla="*/ 292 h 294"/>
                  <a:gd name="T40" fmla="*/ 27 w 212"/>
                  <a:gd name="T41" fmla="*/ 288 h 294"/>
                  <a:gd name="T42" fmla="*/ 27 w 212"/>
                  <a:gd name="T43" fmla="*/ 288 h 294"/>
                  <a:gd name="T44" fmla="*/ 48 w 212"/>
                  <a:gd name="T45" fmla="*/ 253 h 294"/>
                  <a:gd name="T46" fmla="*/ 68 w 212"/>
                  <a:gd name="T47" fmla="*/ 216 h 294"/>
                  <a:gd name="T48" fmla="*/ 107 w 212"/>
                  <a:gd name="T49" fmla="*/ 146 h 294"/>
                  <a:gd name="T50" fmla="*/ 130 w 212"/>
                  <a:gd name="T51" fmla="*/ 111 h 294"/>
                  <a:gd name="T52" fmla="*/ 153 w 212"/>
                  <a:gd name="T53" fmla="*/ 78 h 294"/>
                  <a:gd name="T54" fmla="*/ 179 w 212"/>
                  <a:gd name="T55" fmla="*/ 47 h 294"/>
                  <a:gd name="T56" fmla="*/ 208 w 212"/>
                  <a:gd name="T57" fmla="*/ 18 h 294"/>
                  <a:gd name="T58" fmla="*/ 208 w 212"/>
                  <a:gd name="T59" fmla="*/ 18 h 294"/>
                  <a:gd name="T60" fmla="*/ 210 w 212"/>
                  <a:gd name="T61" fmla="*/ 16 h 294"/>
                  <a:gd name="T62" fmla="*/ 212 w 212"/>
                  <a:gd name="T63" fmla="*/ 12 h 294"/>
                  <a:gd name="T64" fmla="*/ 212 w 212"/>
                  <a:gd name="T65" fmla="*/ 8 h 294"/>
                  <a:gd name="T66" fmla="*/ 210 w 212"/>
                  <a:gd name="T67" fmla="*/ 4 h 294"/>
                  <a:gd name="T68" fmla="*/ 208 w 212"/>
                  <a:gd name="T69" fmla="*/ 2 h 294"/>
                  <a:gd name="T70" fmla="*/ 204 w 212"/>
                  <a:gd name="T71" fmla="*/ 0 h 294"/>
                  <a:gd name="T72" fmla="*/ 200 w 212"/>
                  <a:gd name="T73" fmla="*/ 0 h 294"/>
                  <a:gd name="T74" fmla="*/ 196 w 212"/>
                  <a:gd name="T75" fmla="*/ 0 h 294"/>
                  <a:gd name="T76" fmla="*/ 196 w 212"/>
                  <a:gd name="T7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2" h="294">
                    <a:moveTo>
                      <a:pt x="196" y="0"/>
                    </a:moveTo>
                    <a:lnTo>
                      <a:pt x="196" y="0"/>
                    </a:lnTo>
                    <a:lnTo>
                      <a:pt x="181" y="14"/>
                    </a:lnTo>
                    <a:lnTo>
                      <a:pt x="163" y="25"/>
                    </a:lnTo>
                    <a:lnTo>
                      <a:pt x="150" y="41"/>
                    </a:lnTo>
                    <a:lnTo>
                      <a:pt x="134" y="57"/>
                    </a:lnTo>
                    <a:lnTo>
                      <a:pt x="109" y="90"/>
                    </a:lnTo>
                    <a:lnTo>
                      <a:pt x="85" y="125"/>
                    </a:lnTo>
                    <a:lnTo>
                      <a:pt x="64" y="162"/>
                    </a:lnTo>
                    <a:lnTo>
                      <a:pt x="44" y="199"/>
                    </a:lnTo>
                    <a:lnTo>
                      <a:pt x="23" y="236"/>
                    </a:lnTo>
                    <a:lnTo>
                      <a:pt x="2" y="271"/>
                    </a:lnTo>
                    <a:lnTo>
                      <a:pt x="2" y="271"/>
                    </a:lnTo>
                    <a:lnTo>
                      <a:pt x="0" y="277"/>
                    </a:lnTo>
                    <a:lnTo>
                      <a:pt x="0" y="282"/>
                    </a:lnTo>
                    <a:lnTo>
                      <a:pt x="4" y="288"/>
                    </a:lnTo>
                    <a:lnTo>
                      <a:pt x="7" y="292"/>
                    </a:lnTo>
                    <a:lnTo>
                      <a:pt x="11" y="294"/>
                    </a:lnTo>
                    <a:lnTo>
                      <a:pt x="17" y="294"/>
                    </a:lnTo>
                    <a:lnTo>
                      <a:pt x="23" y="292"/>
                    </a:lnTo>
                    <a:lnTo>
                      <a:pt x="27" y="288"/>
                    </a:lnTo>
                    <a:lnTo>
                      <a:pt x="27" y="288"/>
                    </a:lnTo>
                    <a:lnTo>
                      <a:pt x="48" y="253"/>
                    </a:lnTo>
                    <a:lnTo>
                      <a:pt x="68" y="216"/>
                    </a:lnTo>
                    <a:lnTo>
                      <a:pt x="107" y="146"/>
                    </a:lnTo>
                    <a:lnTo>
                      <a:pt x="130" y="111"/>
                    </a:lnTo>
                    <a:lnTo>
                      <a:pt x="153" y="78"/>
                    </a:lnTo>
                    <a:lnTo>
                      <a:pt x="179" y="47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10" y="16"/>
                    </a:lnTo>
                    <a:lnTo>
                      <a:pt x="212" y="12"/>
                    </a:lnTo>
                    <a:lnTo>
                      <a:pt x="212" y="8"/>
                    </a:lnTo>
                    <a:lnTo>
                      <a:pt x="210" y="4"/>
                    </a:lnTo>
                    <a:lnTo>
                      <a:pt x="208" y="2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6" y="0"/>
                    </a:lnTo>
                    <a:lnTo>
                      <a:pt x="196" y="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21" name="Freeform 15"/>
              <p:cNvSpPr/>
              <p:nvPr/>
            </p:nvSpPr>
            <p:spPr bwMode="auto">
              <a:xfrm>
                <a:off x="1637904" y="1715302"/>
                <a:ext cx="142875" cy="244078"/>
              </a:xfrm>
              <a:custGeom>
                <a:avLst/>
                <a:gdLst>
                  <a:gd name="T0" fmla="*/ 242 w 257"/>
                  <a:gd name="T1" fmla="*/ 4 h 584"/>
                  <a:gd name="T2" fmla="*/ 242 w 257"/>
                  <a:gd name="T3" fmla="*/ 4 h 584"/>
                  <a:gd name="T4" fmla="*/ 209 w 257"/>
                  <a:gd name="T5" fmla="*/ 70 h 584"/>
                  <a:gd name="T6" fmla="*/ 175 w 257"/>
                  <a:gd name="T7" fmla="*/ 138 h 584"/>
                  <a:gd name="T8" fmla="*/ 113 w 257"/>
                  <a:gd name="T9" fmla="*/ 272 h 584"/>
                  <a:gd name="T10" fmla="*/ 113 w 257"/>
                  <a:gd name="T11" fmla="*/ 272 h 584"/>
                  <a:gd name="T12" fmla="*/ 80 w 257"/>
                  <a:gd name="T13" fmla="*/ 344 h 584"/>
                  <a:gd name="T14" fmla="*/ 51 w 257"/>
                  <a:gd name="T15" fmla="*/ 416 h 584"/>
                  <a:gd name="T16" fmla="*/ 24 w 257"/>
                  <a:gd name="T17" fmla="*/ 488 h 584"/>
                  <a:gd name="T18" fmla="*/ 12 w 257"/>
                  <a:gd name="T19" fmla="*/ 525 h 584"/>
                  <a:gd name="T20" fmla="*/ 2 w 257"/>
                  <a:gd name="T21" fmla="*/ 564 h 584"/>
                  <a:gd name="T22" fmla="*/ 2 w 257"/>
                  <a:gd name="T23" fmla="*/ 564 h 584"/>
                  <a:gd name="T24" fmla="*/ 0 w 257"/>
                  <a:gd name="T25" fmla="*/ 570 h 584"/>
                  <a:gd name="T26" fmla="*/ 2 w 257"/>
                  <a:gd name="T27" fmla="*/ 576 h 584"/>
                  <a:gd name="T28" fmla="*/ 6 w 257"/>
                  <a:gd name="T29" fmla="*/ 580 h 584"/>
                  <a:gd name="T30" fmla="*/ 12 w 257"/>
                  <a:gd name="T31" fmla="*/ 582 h 584"/>
                  <a:gd name="T32" fmla="*/ 18 w 257"/>
                  <a:gd name="T33" fmla="*/ 584 h 584"/>
                  <a:gd name="T34" fmla="*/ 22 w 257"/>
                  <a:gd name="T35" fmla="*/ 582 h 584"/>
                  <a:gd name="T36" fmla="*/ 26 w 257"/>
                  <a:gd name="T37" fmla="*/ 580 h 584"/>
                  <a:gd name="T38" fmla="*/ 29 w 257"/>
                  <a:gd name="T39" fmla="*/ 574 h 584"/>
                  <a:gd name="T40" fmla="*/ 29 w 257"/>
                  <a:gd name="T41" fmla="*/ 574 h 584"/>
                  <a:gd name="T42" fmla="*/ 39 w 257"/>
                  <a:gd name="T43" fmla="*/ 537 h 584"/>
                  <a:gd name="T44" fmla="*/ 51 w 257"/>
                  <a:gd name="T45" fmla="*/ 502 h 584"/>
                  <a:gd name="T46" fmla="*/ 76 w 257"/>
                  <a:gd name="T47" fmla="*/ 432 h 584"/>
                  <a:gd name="T48" fmla="*/ 103 w 257"/>
                  <a:gd name="T49" fmla="*/ 364 h 584"/>
                  <a:gd name="T50" fmla="*/ 135 w 257"/>
                  <a:gd name="T51" fmla="*/ 296 h 584"/>
                  <a:gd name="T52" fmla="*/ 135 w 257"/>
                  <a:gd name="T53" fmla="*/ 296 h 584"/>
                  <a:gd name="T54" fmla="*/ 168 w 257"/>
                  <a:gd name="T55" fmla="*/ 226 h 584"/>
                  <a:gd name="T56" fmla="*/ 201 w 257"/>
                  <a:gd name="T57" fmla="*/ 156 h 584"/>
                  <a:gd name="T58" fmla="*/ 216 w 257"/>
                  <a:gd name="T59" fmla="*/ 120 h 584"/>
                  <a:gd name="T60" fmla="*/ 232 w 257"/>
                  <a:gd name="T61" fmla="*/ 84 h 584"/>
                  <a:gd name="T62" fmla="*/ 245 w 257"/>
                  <a:gd name="T63" fmla="*/ 48 h 584"/>
                  <a:gd name="T64" fmla="*/ 257 w 257"/>
                  <a:gd name="T65" fmla="*/ 11 h 584"/>
                  <a:gd name="T66" fmla="*/ 257 w 257"/>
                  <a:gd name="T67" fmla="*/ 11 h 584"/>
                  <a:gd name="T68" fmla="*/ 255 w 257"/>
                  <a:gd name="T69" fmla="*/ 6 h 584"/>
                  <a:gd name="T70" fmla="*/ 251 w 257"/>
                  <a:gd name="T71" fmla="*/ 2 h 584"/>
                  <a:gd name="T72" fmla="*/ 247 w 257"/>
                  <a:gd name="T73" fmla="*/ 0 h 584"/>
                  <a:gd name="T74" fmla="*/ 244 w 257"/>
                  <a:gd name="T75" fmla="*/ 2 h 584"/>
                  <a:gd name="T76" fmla="*/ 242 w 257"/>
                  <a:gd name="T77" fmla="*/ 4 h 584"/>
                  <a:gd name="T78" fmla="*/ 242 w 257"/>
                  <a:gd name="T79" fmla="*/ 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584">
                    <a:moveTo>
                      <a:pt x="242" y="4"/>
                    </a:moveTo>
                    <a:lnTo>
                      <a:pt x="242" y="4"/>
                    </a:lnTo>
                    <a:lnTo>
                      <a:pt x="209" y="70"/>
                    </a:lnTo>
                    <a:lnTo>
                      <a:pt x="175" y="138"/>
                    </a:lnTo>
                    <a:lnTo>
                      <a:pt x="113" y="272"/>
                    </a:lnTo>
                    <a:lnTo>
                      <a:pt x="113" y="272"/>
                    </a:lnTo>
                    <a:lnTo>
                      <a:pt x="80" y="344"/>
                    </a:lnTo>
                    <a:lnTo>
                      <a:pt x="51" y="416"/>
                    </a:lnTo>
                    <a:lnTo>
                      <a:pt x="24" y="488"/>
                    </a:lnTo>
                    <a:lnTo>
                      <a:pt x="12" y="525"/>
                    </a:lnTo>
                    <a:lnTo>
                      <a:pt x="2" y="564"/>
                    </a:lnTo>
                    <a:lnTo>
                      <a:pt x="2" y="564"/>
                    </a:lnTo>
                    <a:lnTo>
                      <a:pt x="0" y="570"/>
                    </a:lnTo>
                    <a:lnTo>
                      <a:pt x="2" y="576"/>
                    </a:lnTo>
                    <a:lnTo>
                      <a:pt x="6" y="580"/>
                    </a:lnTo>
                    <a:lnTo>
                      <a:pt x="12" y="582"/>
                    </a:lnTo>
                    <a:lnTo>
                      <a:pt x="18" y="584"/>
                    </a:lnTo>
                    <a:lnTo>
                      <a:pt x="22" y="582"/>
                    </a:lnTo>
                    <a:lnTo>
                      <a:pt x="26" y="580"/>
                    </a:lnTo>
                    <a:lnTo>
                      <a:pt x="29" y="574"/>
                    </a:lnTo>
                    <a:lnTo>
                      <a:pt x="29" y="574"/>
                    </a:lnTo>
                    <a:lnTo>
                      <a:pt x="39" y="537"/>
                    </a:lnTo>
                    <a:lnTo>
                      <a:pt x="51" y="502"/>
                    </a:lnTo>
                    <a:lnTo>
                      <a:pt x="76" y="432"/>
                    </a:lnTo>
                    <a:lnTo>
                      <a:pt x="103" y="364"/>
                    </a:lnTo>
                    <a:lnTo>
                      <a:pt x="135" y="296"/>
                    </a:lnTo>
                    <a:lnTo>
                      <a:pt x="135" y="296"/>
                    </a:lnTo>
                    <a:lnTo>
                      <a:pt x="168" y="226"/>
                    </a:lnTo>
                    <a:lnTo>
                      <a:pt x="201" y="156"/>
                    </a:lnTo>
                    <a:lnTo>
                      <a:pt x="216" y="120"/>
                    </a:lnTo>
                    <a:lnTo>
                      <a:pt x="232" y="84"/>
                    </a:lnTo>
                    <a:lnTo>
                      <a:pt x="245" y="48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55" y="6"/>
                    </a:lnTo>
                    <a:lnTo>
                      <a:pt x="251" y="2"/>
                    </a:lnTo>
                    <a:lnTo>
                      <a:pt x="247" y="0"/>
                    </a:lnTo>
                    <a:lnTo>
                      <a:pt x="244" y="2"/>
                    </a:lnTo>
                    <a:lnTo>
                      <a:pt x="242" y="4"/>
                    </a:lnTo>
                    <a:lnTo>
                      <a:pt x="242" y="4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22" name="Freeform 16"/>
              <p:cNvSpPr/>
              <p:nvPr/>
            </p:nvSpPr>
            <p:spPr bwMode="auto">
              <a:xfrm>
                <a:off x="1391842" y="1798645"/>
                <a:ext cx="187325" cy="340519"/>
              </a:xfrm>
              <a:custGeom>
                <a:avLst/>
                <a:gdLst>
                  <a:gd name="T0" fmla="*/ 325 w 338"/>
                  <a:gd name="T1" fmla="*/ 0 h 816"/>
                  <a:gd name="T2" fmla="*/ 325 w 338"/>
                  <a:gd name="T3" fmla="*/ 0 h 816"/>
                  <a:gd name="T4" fmla="*/ 305 w 338"/>
                  <a:gd name="T5" fmla="*/ 18 h 816"/>
                  <a:gd name="T6" fmla="*/ 286 w 338"/>
                  <a:gd name="T7" fmla="*/ 35 h 816"/>
                  <a:gd name="T8" fmla="*/ 268 w 338"/>
                  <a:gd name="T9" fmla="*/ 55 h 816"/>
                  <a:gd name="T10" fmla="*/ 251 w 338"/>
                  <a:gd name="T11" fmla="*/ 76 h 816"/>
                  <a:gd name="T12" fmla="*/ 235 w 338"/>
                  <a:gd name="T13" fmla="*/ 98 h 816"/>
                  <a:gd name="T14" fmla="*/ 219 w 338"/>
                  <a:gd name="T15" fmla="*/ 121 h 816"/>
                  <a:gd name="T16" fmla="*/ 192 w 338"/>
                  <a:gd name="T17" fmla="*/ 170 h 816"/>
                  <a:gd name="T18" fmla="*/ 169 w 338"/>
                  <a:gd name="T19" fmla="*/ 218 h 816"/>
                  <a:gd name="T20" fmla="*/ 146 w 338"/>
                  <a:gd name="T21" fmla="*/ 269 h 816"/>
                  <a:gd name="T22" fmla="*/ 126 w 338"/>
                  <a:gd name="T23" fmla="*/ 319 h 816"/>
                  <a:gd name="T24" fmla="*/ 109 w 338"/>
                  <a:gd name="T25" fmla="*/ 366 h 816"/>
                  <a:gd name="T26" fmla="*/ 109 w 338"/>
                  <a:gd name="T27" fmla="*/ 366 h 816"/>
                  <a:gd name="T28" fmla="*/ 89 w 338"/>
                  <a:gd name="T29" fmla="*/ 419 h 816"/>
                  <a:gd name="T30" fmla="*/ 72 w 338"/>
                  <a:gd name="T31" fmla="*/ 471 h 816"/>
                  <a:gd name="T32" fmla="*/ 54 w 338"/>
                  <a:gd name="T33" fmla="*/ 526 h 816"/>
                  <a:gd name="T34" fmla="*/ 40 w 338"/>
                  <a:gd name="T35" fmla="*/ 580 h 816"/>
                  <a:gd name="T36" fmla="*/ 27 w 338"/>
                  <a:gd name="T37" fmla="*/ 635 h 816"/>
                  <a:gd name="T38" fmla="*/ 15 w 338"/>
                  <a:gd name="T39" fmla="*/ 689 h 816"/>
                  <a:gd name="T40" fmla="*/ 7 w 338"/>
                  <a:gd name="T41" fmla="*/ 744 h 816"/>
                  <a:gd name="T42" fmla="*/ 0 w 338"/>
                  <a:gd name="T43" fmla="*/ 800 h 816"/>
                  <a:gd name="T44" fmla="*/ 0 w 338"/>
                  <a:gd name="T45" fmla="*/ 800 h 816"/>
                  <a:gd name="T46" fmla="*/ 0 w 338"/>
                  <a:gd name="T47" fmla="*/ 806 h 816"/>
                  <a:gd name="T48" fmla="*/ 3 w 338"/>
                  <a:gd name="T49" fmla="*/ 812 h 816"/>
                  <a:gd name="T50" fmla="*/ 7 w 338"/>
                  <a:gd name="T51" fmla="*/ 814 h 816"/>
                  <a:gd name="T52" fmla="*/ 13 w 338"/>
                  <a:gd name="T53" fmla="*/ 816 h 816"/>
                  <a:gd name="T54" fmla="*/ 19 w 338"/>
                  <a:gd name="T55" fmla="*/ 816 h 816"/>
                  <a:gd name="T56" fmla="*/ 25 w 338"/>
                  <a:gd name="T57" fmla="*/ 814 h 816"/>
                  <a:gd name="T58" fmla="*/ 29 w 338"/>
                  <a:gd name="T59" fmla="*/ 808 h 816"/>
                  <a:gd name="T60" fmla="*/ 31 w 338"/>
                  <a:gd name="T61" fmla="*/ 802 h 816"/>
                  <a:gd name="T62" fmla="*/ 31 w 338"/>
                  <a:gd name="T63" fmla="*/ 802 h 816"/>
                  <a:gd name="T64" fmla="*/ 37 w 338"/>
                  <a:gd name="T65" fmla="*/ 750 h 816"/>
                  <a:gd name="T66" fmla="*/ 46 w 338"/>
                  <a:gd name="T67" fmla="*/ 697 h 816"/>
                  <a:gd name="T68" fmla="*/ 56 w 338"/>
                  <a:gd name="T69" fmla="*/ 645 h 816"/>
                  <a:gd name="T70" fmla="*/ 70 w 338"/>
                  <a:gd name="T71" fmla="*/ 592 h 816"/>
                  <a:gd name="T72" fmla="*/ 83 w 338"/>
                  <a:gd name="T73" fmla="*/ 541 h 816"/>
                  <a:gd name="T74" fmla="*/ 99 w 338"/>
                  <a:gd name="T75" fmla="*/ 489 h 816"/>
                  <a:gd name="T76" fmla="*/ 114 w 338"/>
                  <a:gd name="T77" fmla="*/ 438 h 816"/>
                  <a:gd name="T78" fmla="*/ 132 w 338"/>
                  <a:gd name="T79" fmla="*/ 388 h 816"/>
                  <a:gd name="T80" fmla="*/ 132 w 338"/>
                  <a:gd name="T81" fmla="*/ 388 h 816"/>
                  <a:gd name="T82" fmla="*/ 151 w 338"/>
                  <a:gd name="T83" fmla="*/ 337 h 816"/>
                  <a:gd name="T84" fmla="*/ 171 w 338"/>
                  <a:gd name="T85" fmla="*/ 286 h 816"/>
                  <a:gd name="T86" fmla="*/ 192 w 338"/>
                  <a:gd name="T87" fmla="*/ 238 h 816"/>
                  <a:gd name="T88" fmla="*/ 218 w 338"/>
                  <a:gd name="T89" fmla="*/ 189 h 816"/>
                  <a:gd name="T90" fmla="*/ 243 w 338"/>
                  <a:gd name="T91" fmla="*/ 142 h 816"/>
                  <a:gd name="T92" fmla="*/ 272 w 338"/>
                  <a:gd name="T93" fmla="*/ 98 h 816"/>
                  <a:gd name="T94" fmla="*/ 301 w 338"/>
                  <a:gd name="T95" fmla="*/ 53 h 816"/>
                  <a:gd name="T96" fmla="*/ 336 w 338"/>
                  <a:gd name="T97" fmla="*/ 10 h 816"/>
                  <a:gd name="T98" fmla="*/ 336 w 338"/>
                  <a:gd name="T99" fmla="*/ 10 h 816"/>
                  <a:gd name="T100" fmla="*/ 338 w 338"/>
                  <a:gd name="T101" fmla="*/ 8 h 816"/>
                  <a:gd name="T102" fmla="*/ 338 w 338"/>
                  <a:gd name="T103" fmla="*/ 6 h 816"/>
                  <a:gd name="T104" fmla="*/ 334 w 338"/>
                  <a:gd name="T105" fmla="*/ 2 h 816"/>
                  <a:gd name="T106" fmla="*/ 330 w 338"/>
                  <a:gd name="T107" fmla="*/ 0 h 816"/>
                  <a:gd name="T108" fmla="*/ 325 w 338"/>
                  <a:gd name="T109" fmla="*/ 0 h 816"/>
                  <a:gd name="T110" fmla="*/ 325 w 338"/>
                  <a:gd name="T111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8" h="816">
                    <a:moveTo>
                      <a:pt x="325" y="0"/>
                    </a:moveTo>
                    <a:lnTo>
                      <a:pt x="325" y="0"/>
                    </a:lnTo>
                    <a:lnTo>
                      <a:pt x="305" y="18"/>
                    </a:lnTo>
                    <a:lnTo>
                      <a:pt x="286" y="35"/>
                    </a:lnTo>
                    <a:lnTo>
                      <a:pt x="268" y="55"/>
                    </a:lnTo>
                    <a:lnTo>
                      <a:pt x="251" y="76"/>
                    </a:lnTo>
                    <a:lnTo>
                      <a:pt x="235" y="98"/>
                    </a:lnTo>
                    <a:lnTo>
                      <a:pt x="219" y="121"/>
                    </a:lnTo>
                    <a:lnTo>
                      <a:pt x="192" y="170"/>
                    </a:lnTo>
                    <a:lnTo>
                      <a:pt x="169" y="218"/>
                    </a:lnTo>
                    <a:lnTo>
                      <a:pt x="146" y="269"/>
                    </a:lnTo>
                    <a:lnTo>
                      <a:pt x="126" y="319"/>
                    </a:lnTo>
                    <a:lnTo>
                      <a:pt x="109" y="366"/>
                    </a:lnTo>
                    <a:lnTo>
                      <a:pt x="109" y="366"/>
                    </a:lnTo>
                    <a:lnTo>
                      <a:pt x="89" y="419"/>
                    </a:lnTo>
                    <a:lnTo>
                      <a:pt x="72" y="471"/>
                    </a:lnTo>
                    <a:lnTo>
                      <a:pt x="54" y="526"/>
                    </a:lnTo>
                    <a:lnTo>
                      <a:pt x="40" y="580"/>
                    </a:lnTo>
                    <a:lnTo>
                      <a:pt x="27" y="635"/>
                    </a:lnTo>
                    <a:lnTo>
                      <a:pt x="15" y="689"/>
                    </a:lnTo>
                    <a:lnTo>
                      <a:pt x="7" y="74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0" y="806"/>
                    </a:lnTo>
                    <a:lnTo>
                      <a:pt x="3" y="812"/>
                    </a:lnTo>
                    <a:lnTo>
                      <a:pt x="7" y="814"/>
                    </a:lnTo>
                    <a:lnTo>
                      <a:pt x="13" y="816"/>
                    </a:lnTo>
                    <a:lnTo>
                      <a:pt x="19" y="816"/>
                    </a:lnTo>
                    <a:lnTo>
                      <a:pt x="25" y="814"/>
                    </a:lnTo>
                    <a:lnTo>
                      <a:pt x="29" y="808"/>
                    </a:lnTo>
                    <a:lnTo>
                      <a:pt x="31" y="802"/>
                    </a:lnTo>
                    <a:lnTo>
                      <a:pt x="31" y="802"/>
                    </a:lnTo>
                    <a:lnTo>
                      <a:pt x="37" y="750"/>
                    </a:lnTo>
                    <a:lnTo>
                      <a:pt x="46" y="697"/>
                    </a:lnTo>
                    <a:lnTo>
                      <a:pt x="56" y="645"/>
                    </a:lnTo>
                    <a:lnTo>
                      <a:pt x="70" y="592"/>
                    </a:lnTo>
                    <a:lnTo>
                      <a:pt x="83" y="541"/>
                    </a:lnTo>
                    <a:lnTo>
                      <a:pt x="99" y="489"/>
                    </a:lnTo>
                    <a:lnTo>
                      <a:pt x="114" y="438"/>
                    </a:lnTo>
                    <a:lnTo>
                      <a:pt x="132" y="388"/>
                    </a:lnTo>
                    <a:lnTo>
                      <a:pt x="132" y="388"/>
                    </a:lnTo>
                    <a:lnTo>
                      <a:pt x="151" y="337"/>
                    </a:lnTo>
                    <a:lnTo>
                      <a:pt x="171" y="286"/>
                    </a:lnTo>
                    <a:lnTo>
                      <a:pt x="192" y="238"/>
                    </a:lnTo>
                    <a:lnTo>
                      <a:pt x="218" y="189"/>
                    </a:lnTo>
                    <a:lnTo>
                      <a:pt x="243" y="142"/>
                    </a:lnTo>
                    <a:lnTo>
                      <a:pt x="272" y="98"/>
                    </a:lnTo>
                    <a:lnTo>
                      <a:pt x="301" y="53"/>
                    </a:lnTo>
                    <a:lnTo>
                      <a:pt x="336" y="10"/>
                    </a:lnTo>
                    <a:lnTo>
                      <a:pt x="336" y="10"/>
                    </a:lnTo>
                    <a:lnTo>
                      <a:pt x="338" y="8"/>
                    </a:lnTo>
                    <a:lnTo>
                      <a:pt x="338" y="6"/>
                    </a:lnTo>
                    <a:lnTo>
                      <a:pt x="334" y="2"/>
                    </a:lnTo>
                    <a:lnTo>
                      <a:pt x="330" y="0"/>
                    </a:lnTo>
                    <a:lnTo>
                      <a:pt x="325" y="0"/>
                    </a:lnTo>
                    <a:lnTo>
                      <a:pt x="325" y="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23" name="Freeform 17"/>
              <p:cNvSpPr/>
              <p:nvPr/>
            </p:nvSpPr>
            <p:spPr bwMode="auto">
              <a:xfrm>
                <a:off x="1320404" y="2114161"/>
                <a:ext cx="474663" cy="103585"/>
              </a:xfrm>
              <a:custGeom>
                <a:avLst/>
                <a:gdLst>
                  <a:gd name="T0" fmla="*/ 4 w 854"/>
                  <a:gd name="T1" fmla="*/ 250 h 250"/>
                  <a:gd name="T2" fmla="*/ 4 w 854"/>
                  <a:gd name="T3" fmla="*/ 250 h 250"/>
                  <a:gd name="T4" fmla="*/ 14 w 854"/>
                  <a:gd name="T5" fmla="*/ 250 h 250"/>
                  <a:gd name="T6" fmla="*/ 25 w 854"/>
                  <a:gd name="T7" fmla="*/ 250 h 250"/>
                  <a:gd name="T8" fmla="*/ 49 w 854"/>
                  <a:gd name="T9" fmla="*/ 248 h 250"/>
                  <a:gd name="T10" fmla="*/ 95 w 854"/>
                  <a:gd name="T11" fmla="*/ 238 h 250"/>
                  <a:gd name="T12" fmla="*/ 95 w 854"/>
                  <a:gd name="T13" fmla="*/ 238 h 250"/>
                  <a:gd name="T14" fmla="*/ 212 w 854"/>
                  <a:gd name="T15" fmla="*/ 215 h 250"/>
                  <a:gd name="T16" fmla="*/ 212 w 854"/>
                  <a:gd name="T17" fmla="*/ 215 h 250"/>
                  <a:gd name="T18" fmla="*/ 331 w 854"/>
                  <a:gd name="T19" fmla="*/ 189 h 250"/>
                  <a:gd name="T20" fmla="*/ 448 w 854"/>
                  <a:gd name="T21" fmla="*/ 162 h 250"/>
                  <a:gd name="T22" fmla="*/ 448 w 854"/>
                  <a:gd name="T23" fmla="*/ 162 h 250"/>
                  <a:gd name="T24" fmla="*/ 559 w 854"/>
                  <a:gd name="T25" fmla="*/ 133 h 250"/>
                  <a:gd name="T26" fmla="*/ 613 w 854"/>
                  <a:gd name="T27" fmla="*/ 115 h 250"/>
                  <a:gd name="T28" fmla="*/ 670 w 854"/>
                  <a:gd name="T29" fmla="*/ 98 h 250"/>
                  <a:gd name="T30" fmla="*/ 670 w 854"/>
                  <a:gd name="T31" fmla="*/ 98 h 250"/>
                  <a:gd name="T32" fmla="*/ 718 w 854"/>
                  <a:gd name="T33" fmla="*/ 80 h 250"/>
                  <a:gd name="T34" fmla="*/ 769 w 854"/>
                  <a:gd name="T35" fmla="*/ 63 h 250"/>
                  <a:gd name="T36" fmla="*/ 769 w 854"/>
                  <a:gd name="T37" fmla="*/ 63 h 250"/>
                  <a:gd name="T38" fmla="*/ 790 w 854"/>
                  <a:gd name="T39" fmla="*/ 53 h 250"/>
                  <a:gd name="T40" fmla="*/ 816 w 854"/>
                  <a:gd name="T41" fmla="*/ 45 h 250"/>
                  <a:gd name="T42" fmla="*/ 825 w 854"/>
                  <a:gd name="T43" fmla="*/ 39 h 250"/>
                  <a:gd name="T44" fmla="*/ 837 w 854"/>
                  <a:gd name="T45" fmla="*/ 34 h 250"/>
                  <a:gd name="T46" fmla="*/ 845 w 854"/>
                  <a:gd name="T47" fmla="*/ 26 h 250"/>
                  <a:gd name="T48" fmla="*/ 853 w 854"/>
                  <a:gd name="T49" fmla="*/ 16 h 250"/>
                  <a:gd name="T50" fmla="*/ 853 w 854"/>
                  <a:gd name="T51" fmla="*/ 16 h 250"/>
                  <a:gd name="T52" fmla="*/ 854 w 854"/>
                  <a:gd name="T53" fmla="*/ 12 h 250"/>
                  <a:gd name="T54" fmla="*/ 853 w 854"/>
                  <a:gd name="T55" fmla="*/ 6 h 250"/>
                  <a:gd name="T56" fmla="*/ 851 w 854"/>
                  <a:gd name="T57" fmla="*/ 2 h 250"/>
                  <a:gd name="T58" fmla="*/ 845 w 854"/>
                  <a:gd name="T59" fmla="*/ 0 h 250"/>
                  <a:gd name="T60" fmla="*/ 845 w 854"/>
                  <a:gd name="T61" fmla="*/ 0 h 250"/>
                  <a:gd name="T62" fmla="*/ 835 w 854"/>
                  <a:gd name="T63" fmla="*/ 0 h 250"/>
                  <a:gd name="T64" fmla="*/ 825 w 854"/>
                  <a:gd name="T65" fmla="*/ 2 h 250"/>
                  <a:gd name="T66" fmla="*/ 804 w 854"/>
                  <a:gd name="T67" fmla="*/ 10 h 250"/>
                  <a:gd name="T68" fmla="*/ 767 w 854"/>
                  <a:gd name="T69" fmla="*/ 30 h 250"/>
                  <a:gd name="T70" fmla="*/ 767 w 854"/>
                  <a:gd name="T71" fmla="*/ 30 h 250"/>
                  <a:gd name="T72" fmla="*/ 716 w 854"/>
                  <a:gd name="T73" fmla="*/ 49 h 250"/>
                  <a:gd name="T74" fmla="*/ 668 w 854"/>
                  <a:gd name="T75" fmla="*/ 67 h 250"/>
                  <a:gd name="T76" fmla="*/ 668 w 854"/>
                  <a:gd name="T77" fmla="*/ 67 h 250"/>
                  <a:gd name="T78" fmla="*/ 609 w 854"/>
                  <a:gd name="T79" fmla="*/ 86 h 250"/>
                  <a:gd name="T80" fmla="*/ 549 w 854"/>
                  <a:gd name="T81" fmla="*/ 104 h 250"/>
                  <a:gd name="T82" fmla="*/ 430 w 854"/>
                  <a:gd name="T83" fmla="*/ 135 h 250"/>
                  <a:gd name="T84" fmla="*/ 430 w 854"/>
                  <a:gd name="T85" fmla="*/ 135 h 250"/>
                  <a:gd name="T86" fmla="*/ 313 w 854"/>
                  <a:gd name="T87" fmla="*/ 162 h 250"/>
                  <a:gd name="T88" fmla="*/ 197 w 854"/>
                  <a:gd name="T89" fmla="*/ 187 h 250"/>
                  <a:gd name="T90" fmla="*/ 197 w 854"/>
                  <a:gd name="T91" fmla="*/ 187 h 250"/>
                  <a:gd name="T92" fmla="*/ 90 w 854"/>
                  <a:gd name="T93" fmla="*/ 213 h 250"/>
                  <a:gd name="T94" fmla="*/ 90 w 854"/>
                  <a:gd name="T95" fmla="*/ 213 h 250"/>
                  <a:gd name="T96" fmla="*/ 45 w 854"/>
                  <a:gd name="T97" fmla="*/ 222 h 250"/>
                  <a:gd name="T98" fmla="*/ 22 w 854"/>
                  <a:gd name="T99" fmla="*/ 230 h 250"/>
                  <a:gd name="T100" fmla="*/ 10 w 854"/>
                  <a:gd name="T101" fmla="*/ 236 h 250"/>
                  <a:gd name="T102" fmla="*/ 0 w 854"/>
                  <a:gd name="T103" fmla="*/ 242 h 250"/>
                  <a:gd name="T104" fmla="*/ 0 w 854"/>
                  <a:gd name="T105" fmla="*/ 242 h 250"/>
                  <a:gd name="T106" fmla="*/ 0 w 854"/>
                  <a:gd name="T107" fmla="*/ 244 h 250"/>
                  <a:gd name="T108" fmla="*/ 0 w 854"/>
                  <a:gd name="T109" fmla="*/ 246 h 250"/>
                  <a:gd name="T110" fmla="*/ 0 w 854"/>
                  <a:gd name="T111" fmla="*/ 248 h 250"/>
                  <a:gd name="T112" fmla="*/ 4 w 854"/>
                  <a:gd name="T113" fmla="*/ 250 h 250"/>
                  <a:gd name="T114" fmla="*/ 4 w 854"/>
                  <a:gd name="T11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54" h="250">
                    <a:moveTo>
                      <a:pt x="4" y="250"/>
                    </a:moveTo>
                    <a:lnTo>
                      <a:pt x="4" y="250"/>
                    </a:lnTo>
                    <a:lnTo>
                      <a:pt x="14" y="250"/>
                    </a:lnTo>
                    <a:lnTo>
                      <a:pt x="25" y="250"/>
                    </a:lnTo>
                    <a:lnTo>
                      <a:pt x="49" y="248"/>
                    </a:lnTo>
                    <a:lnTo>
                      <a:pt x="95" y="238"/>
                    </a:lnTo>
                    <a:lnTo>
                      <a:pt x="95" y="238"/>
                    </a:lnTo>
                    <a:lnTo>
                      <a:pt x="212" y="215"/>
                    </a:lnTo>
                    <a:lnTo>
                      <a:pt x="212" y="215"/>
                    </a:lnTo>
                    <a:lnTo>
                      <a:pt x="331" y="189"/>
                    </a:lnTo>
                    <a:lnTo>
                      <a:pt x="448" y="162"/>
                    </a:lnTo>
                    <a:lnTo>
                      <a:pt x="448" y="162"/>
                    </a:lnTo>
                    <a:lnTo>
                      <a:pt x="559" y="133"/>
                    </a:lnTo>
                    <a:lnTo>
                      <a:pt x="613" y="115"/>
                    </a:lnTo>
                    <a:lnTo>
                      <a:pt x="670" y="98"/>
                    </a:lnTo>
                    <a:lnTo>
                      <a:pt x="670" y="98"/>
                    </a:lnTo>
                    <a:lnTo>
                      <a:pt x="718" y="80"/>
                    </a:lnTo>
                    <a:lnTo>
                      <a:pt x="769" y="63"/>
                    </a:lnTo>
                    <a:lnTo>
                      <a:pt x="769" y="63"/>
                    </a:lnTo>
                    <a:lnTo>
                      <a:pt x="790" y="53"/>
                    </a:lnTo>
                    <a:lnTo>
                      <a:pt x="816" y="45"/>
                    </a:lnTo>
                    <a:lnTo>
                      <a:pt x="825" y="39"/>
                    </a:lnTo>
                    <a:lnTo>
                      <a:pt x="837" y="34"/>
                    </a:lnTo>
                    <a:lnTo>
                      <a:pt x="845" y="26"/>
                    </a:lnTo>
                    <a:lnTo>
                      <a:pt x="853" y="16"/>
                    </a:lnTo>
                    <a:lnTo>
                      <a:pt x="853" y="16"/>
                    </a:lnTo>
                    <a:lnTo>
                      <a:pt x="854" y="12"/>
                    </a:lnTo>
                    <a:lnTo>
                      <a:pt x="853" y="6"/>
                    </a:lnTo>
                    <a:lnTo>
                      <a:pt x="851" y="2"/>
                    </a:lnTo>
                    <a:lnTo>
                      <a:pt x="845" y="0"/>
                    </a:lnTo>
                    <a:lnTo>
                      <a:pt x="845" y="0"/>
                    </a:lnTo>
                    <a:lnTo>
                      <a:pt x="835" y="0"/>
                    </a:lnTo>
                    <a:lnTo>
                      <a:pt x="825" y="2"/>
                    </a:lnTo>
                    <a:lnTo>
                      <a:pt x="804" y="10"/>
                    </a:lnTo>
                    <a:lnTo>
                      <a:pt x="767" y="30"/>
                    </a:lnTo>
                    <a:lnTo>
                      <a:pt x="767" y="30"/>
                    </a:lnTo>
                    <a:lnTo>
                      <a:pt x="716" y="49"/>
                    </a:lnTo>
                    <a:lnTo>
                      <a:pt x="668" y="67"/>
                    </a:lnTo>
                    <a:lnTo>
                      <a:pt x="668" y="67"/>
                    </a:lnTo>
                    <a:lnTo>
                      <a:pt x="609" y="86"/>
                    </a:lnTo>
                    <a:lnTo>
                      <a:pt x="549" y="104"/>
                    </a:lnTo>
                    <a:lnTo>
                      <a:pt x="430" y="135"/>
                    </a:lnTo>
                    <a:lnTo>
                      <a:pt x="430" y="135"/>
                    </a:lnTo>
                    <a:lnTo>
                      <a:pt x="313" y="162"/>
                    </a:lnTo>
                    <a:lnTo>
                      <a:pt x="197" y="187"/>
                    </a:lnTo>
                    <a:lnTo>
                      <a:pt x="197" y="187"/>
                    </a:lnTo>
                    <a:lnTo>
                      <a:pt x="90" y="213"/>
                    </a:lnTo>
                    <a:lnTo>
                      <a:pt x="90" y="213"/>
                    </a:lnTo>
                    <a:lnTo>
                      <a:pt x="45" y="222"/>
                    </a:lnTo>
                    <a:lnTo>
                      <a:pt x="22" y="230"/>
                    </a:lnTo>
                    <a:lnTo>
                      <a:pt x="10" y="236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0" y="246"/>
                    </a:lnTo>
                    <a:lnTo>
                      <a:pt x="0" y="248"/>
                    </a:lnTo>
                    <a:lnTo>
                      <a:pt x="4" y="250"/>
                    </a:lnTo>
                    <a:lnTo>
                      <a:pt x="4" y="25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24" name="Freeform 18"/>
              <p:cNvSpPr/>
              <p:nvPr/>
            </p:nvSpPr>
            <p:spPr bwMode="auto">
              <a:xfrm>
                <a:off x="1512491" y="1948664"/>
                <a:ext cx="438150" cy="100013"/>
              </a:xfrm>
              <a:custGeom>
                <a:avLst/>
                <a:gdLst>
                  <a:gd name="T0" fmla="*/ 9 w 788"/>
                  <a:gd name="T1" fmla="*/ 240 h 240"/>
                  <a:gd name="T2" fmla="*/ 9 w 788"/>
                  <a:gd name="T3" fmla="*/ 240 h 240"/>
                  <a:gd name="T4" fmla="*/ 107 w 788"/>
                  <a:gd name="T5" fmla="*/ 203 h 240"/>
                  <a:gd name="T6" fmla="*/ 157 w 788"/>
                  <a:gd name="T7" fmla="*/ 187 h 240"/>
                  <a:gd name="T8" fmla="*/ 206 w 788"/>
                  <a:gd name="T9" fmla="*/ 172 h 240"/>
                  <a:gd name="T10" fmla="*/ 206 w 788"/>
                  <a:gd name="T11" fmla="*/ 172 h 240"/>
                  <a:gd name="T12" fmla="*/ 258 w 788"/>
                  <a:gd name="T13" fmla="*/ 160 h 240"/>
                  <a:gd name="T14" fmla="*/ 309 w 788"/>
                  <a:gd name="T15" fmla="*/ 148 h 240"/>
                  <a:gd name="T16" fmla="*/ 412 w 788"/>
                  <a:gd name="T17" fmla="*/ 127 h 240"/>
                  <a:gd name="T18" fmla="*/ 412 w 788"/>
                  <a:gd name="T19" fmla="*/ 127 h 240"/>
                  <a:gd name="T20" fmla="*/ 515 w 788"/>
                  <a:gd name="T21" fmla="*/ 106 h 240"/>
                  <a:gd name="T22" fmla="*/ 566 w 788"/>
                  <a:gd name="T23" fmla="*/ 96 h 240"/>
                  <a:gd name="T24" fmla="*/ 618 w 788"/>
                  <a:gd name="T25" fmla="*/ 82 h 240"/>
                  <a:gd name="T26" fmla="*/ 618 w 788"/>
                  <a:gd name="T27" fmla="*/ 82 h 240"/>
                  <a:gd name="T28" fmla="*/ 659 w 788"/>
                  <a:gd name="T29" fmla="*/ 70 h 240"/>
                  <a:gd name="T30" fmla="*/ 700 w 788"/>
                  <a:gd name="T31" fmla="*/ 57 h 240"/>
                  <a:gd name="T32" fmla="*/ 700 w 788"/>
                  <a:gd name="T33" fmla="*/ 57 h 240"/>
                  <a:gd name="T34" fmla="*/ 722 w 788"/>
                  <a:gd name="T35" fmla="*/ 51 h 240"/>
                  <a:gd name="T36" fmla="*/ 745 w 788"/>
                  <a:gd name="T37" fmla="*/ 43 h 240"/>
                  <a:gd name="T38" fmla="*/ 766 w 788"/>
                  <a:gd name="T39" fmla="*/ 34 h 240"/>
                  <a:gd name="T40" fmla="*/ 776 w 788"/>
                  <a:gd name="T41" fmla="*/ 26 h 240"/>
                  <a:gd name="T42" fmla="*/ 784 w 788"/>
                  <a:gd name="T43" fmla="*/ 20 h 240"/>
                  <a:gd name="T44" fmla="*/ 784 w 788"/>
                  <a:gd name="T45" fmla="*/ 20 h 240"/>
                  <a:gd name="T46" fmla="*/ 788 w 788"/>
                  <a:gd name="T47" fmla="*/ 12 h 240"/>
                  <a:gd name="T48" fmla="*/ 788 w 788"/>
                  <a:gd name="T49" fmla="*/ 6 h 240"/>
                  <a:gd name="T50" fmla="*/ 782 w 788"/>
                  <a:gd name="T51" fmla="*/ 2 h 240"/>
                  <a:gd name="T52" fmla="*/ 776 w 788"/>
                  <a:gd name="T53" fmla="*/ 0 h 240"/>
                  <a:gd name="T54" fmla="*/ 776 w 788"/>
                  <a:gd name="T55" fmla="*/ 0 h 240"/>
                  <a:gd name="T56" fmla="*/ 766 w 788"/>
                  <a:gd name="T57" fmla="*/ 0 h 240"/>
                  <a:gd name="T58" fmla="*/ 757 w 788"/>
                  <a:gd name="T59" fmla="*/ 4 h 240"/>
                  <a:gd name="T60" fmla="*/ 737 w 788"/>
                  <a:gd name="T61" fmla="*/ 10 h 240"/>
                  <a:gd name="T62" fmla="*/ 698 w 788"/>
                  <a:gd name="T63" fmla="*/ 28 h 240"/>
                  <a:gd name="T64" fmla="*/ 698 w 788"/>
                  <a:gd name="T65" fmla="*/ 28 h 240"/>
                  <a:gd name="T66" fmla="*/ 644 w 788"/>
                  <a:gd name="T67" fmla="*/ 45 h 240"/>
                  <a:gd name="T68" fmla="*/ 589 w 788"/>
                  <a:gd name="T69" fmla="*/ 59 h 240"/>
                  <a:gd name="T70" fmla="*/ 589 w 788"/>
                  <a:gd name="T71" fmla="*/ 59 h 240"/>
                  <a:gd name="T72" fmla="*/ 539 w 788"/>
                  <a:gd name="T73" fmla="*/ 72 h 240"/>
                  <a:gd name="T74" fmla="*/ 486 w 788"/>
                  <a:gd name="T75" fmla="*/ 84 h 240"/>
                  <a:gd name="T76" fmla="*/ 383 w 788"/>
                  <a:gd name="T77" fmla="*/ 106 h 240"/>
                  <a:gd name="T78" fmla="*/ 383 w 788"/>
                  <a:gd name="T79" fmla="*/ 106 h 240"/>
                  <a:gd name="T80" fmla="*/ 286 w 788"/>
                  <a:gd name="T81" fmla="*/ 125 h 240"/>
                  <a:gd name="T82" fmla="*/ 237 w 788"/>
                  <a:gd name="T83" fmla="*/ 135 h 240"/>
                  <a:gd name="T84" fmla="*/ 186 w 788"/>
                  <a:gd name="T85" fmla="*/ 148 h 240"/>
                  <a:gd name="T86" fmla="*/ 138 w 788"/>
                  <a:gd name="T87" fmla="*/ 162 h 240"/>
                  <a:gd name="T88" fmla="*/ 89 w 788"/>
                  <a:gd name="T89" fmla="*/ 179 h 240"/>
                  <a:gd name="T90" fmla="*/ 44 w 788"/>
                  <a:gd name="T91" fmla="*/ 201 h 240"/>
                  <a:gd name="T92" fmla="*/ 23 w 788"/>
                  <a:gd name="T93" fmla="*/ 215 h 240"/>
                  <a:gd name="T94" fmla="*/ 1 w 788"/>
                  <a:gd name="T95" fmla="*/ 226 h 240"/>
                  <a:gd name="T96" fmla="*/ 1 w 788"/>
                  <a:gd name="T97" fmla="*/ 226 h 240"/>
                  <a:gd name="T98" fmla="*/ 0 w 788"/>
                  <a:gd name="T99" fmla="*/ 228 h 240"/>
                  <a:gd name="T100" fmla="*/ 0 w 788"/>
                  <a:gd name="T101" fmla="*/ 232 h 240"/>
                  <a:gd name="T102" fmla="*/ 0 w 788"/>
                  <a:gd name="T103" fmla="*/ 236 h 240"/>
                  <a:gd name="T104" fmla="*/ 5 w 788"/>
                  <a:gd name="T105" fmla="*/ 240 h 240"/>
                  <a:gd name="T106" fmla="*/ 9 w 788"/>
                  <a:gd name="T107" fmla="*/ 240 h 240"/>
                  <a:gd name="T108" fmla="*/ 9 w 788"/>
                  <a:gd name="T10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8" h="240">
                    <a:moveTo>
                      <a:pt x="9" y="240"/>
                    </a:moveTo>
                    <a:lnTo>
                      <a:pt x="9" y="240"/>
                    </a:lnTo>
                    <a:lnTo>
                      <a:pt x="107" y="203"/>
                    </a:lnTo>
                    <a:lnTo>
                      <a:pt x="157" y="187"/>
                    </a:lnTo>
                    <a:lnTo>
                      <a:pt x="206" y="172"/>
                    </a:lnTo>
                    <a:lnTo>
                      <a:pt x="206" y="172"/>
                    </a:lnTo>
                    <a:lnTo>
                      <a:pt x="258" y="160"/>
                    </a:lnTo>
                    <a:lnTo>
                      <a:pt x="309" y="148"/>
                    </a:lnTo>
                    <a:lnTo>
                      <a:pt x="412" y="127"/>
                    </a:lnTo>
                    <a:lnTo>
                      <a:pt x="412" y="127"/>
                    </a:lnTo>
                    <a:lnTo>
                      <a:pt x="515" y="106"/>
                    </a:lnTo>
                    <a:lnTo>
                      <a:pt x="566" y="96"/>
                    </a:lnTo>
                    <a:lnTo>
                      <a:pt x="618" y="82"/>
                    </a:lnTo>
                    <a:lnTo>
                      <a:pt x="618" y="82"/>
                    </a:lnTo>
                    <a:lnTo>
                      <a:pt x="659" y="70"/>
                    </a:lnTo>
                    <a:lnTo>
                      <a:pt x="700" y="57"/>
                    </a:lnTo>
                    <a:lnTo>
                      <a:pt x="700" y="57"/>
                    </a:lnTo>
                    <a:lnTo>
                      <a:pt x="722" y="51"/>
                    </a:lnTo>
                    <a:lnTo>
                      <a:pt x="745" y="43"/>
                    </a:lnTo>
                    <a:lnTo>
                      <a:pt x="766" y="34"/>
                    </a:lnTo>
                    <a:lnTo>
                      <a:pt x="776" y="26"/>
                    </a:lnTo>
                    <a:lnTo>
                      <a:pt x="784" y="20"/>
                    </a:lnTo>
                    <a:lnTo>
                      <a:pt x="784" y="20"/>
                    </a:lnTo>
                    <a:lnTo>
                      <a:pt x="788" y="12"/>
                    </a:lnTo>
                    <a:lnTo>
                      <a:pt x="788" y="6"/>
                    </a:lnTo>
                    <a:lnTo>
                      <a:pt x="782" y="2"/>
                    </a:lnTo>
                    <a:lnTo>
                      <a:pt x="776" y="0"/>
                    </a:lnTo>
                    <a:lnTo>
                      <a:pt x="776" y="0"/>
                    </a:lnTo>
                    <a:lnTo>
                      <a:pt x="766" y="0"/>
                    </a:lnTo>
                    <a:lnTo>
                      <a:pt x="757" y="4"/>
                    </a:lnTo>
                    <a:lnTo>
                      <a:pt x="737" y="10"/>
                    </a:lnTo>
                    <a:lnTo>
                      <a:pt x="698" y="28"/>
                    </a:lnTo>
                    <a:lnTo>
                      <a:pt x="698" y="28"/>
                    </a:lnTo>
                    <a:lnTo>
                      <a:pt x="644" y="45"/>
                    </a:lnTo>
                    <a:lnTo>
                      <a:pt x="589" y="59"/>
                    </a:lnTo>
                    <a:lnTo>
                      <a:pt x="589" y="59"/>
                    </a:lnTo>
                    <a:lnTo>
                      <a:pt x="539" y="72"/>
                    </a:lnTo>
                    <a:lnTo>
                      <a:pt x="486" y="84"/>
                    </a:lnTo>
                    <a:lnTo>
                      <a:pt x="383" y="106"/>
                    </a:lnTo>
                    <a:lnTo>
                      <a:pt x="383" y="106"/>
                    </a:lnTo>
                    <a:lnTo>
                      <a:pt x="286" y="125"/>
                    </a:lnTo>
                    <a:lnTo>
                      <a:pt x="237" y="135"/>
                    </a:lnTo>
                    <a:lnTo>
                      <a:pt x="186" y="148"/>
                    </a:lnTo>
                    <a:lnTo>
                      <a:pt x="138" y="162"/>
                    </a:lnTo>
                    <a:lnTo>
                      <a:pt x="89" y="179"/>
                    </a:lnTo>
                    <a:lnTo>
                      <a:pt x="44" y="201"/>
                    </a:lnTo>
                    <a:lnTo>
                      <a:pt x="23" y="215"/>
                    </a:lnTo>
                    <a:lnTo>
                      <a:pt x="1" y="226"/>
                    </a:lnTo>
                    <a:lnTo>
                      <a:pt x="1" y="226"/>
                    </a:lnTo>
                    <a:lnTo>
                      <a:pt x="0" y="228"/>
                    </a:lnTo>
                    <a:lnTo>
                      <a:pt x="0" y="232"/>
                    </a:lnTo>
                    <a:lnTo>
                      <a:pt x="0" y="236"/>
                    </a:lnTo>
                    <a:lnTo>
                      <a:pt x="5" y="240"/>
                    </a:lnTo>
                    <a:lnTo>
                      <a:pt x="9" y="240"/>
                    </a:lnTo>
                    <a:lnTo>
                      <a:pt x="9" y="24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25" name="Freeform 19"/>
              <p:cNvSpPr/>
              <p:nvPr/>
            </p:nvSpPr>
            <p:spPr bwMode="auto">
              <a:xfrm>
                <a:off x="1823641" y="1815314"/>
                <a:ext cx="317500" cy="52388"/>
              </a:xfrm>
              <a:custGeom>
                <a:avLst/>
                <a:gdLst>
                  <a:gd name="T0" fmla="*/ 6 w 570"/>
                  <a:gd name="T1" fmla="*/ 127 h 127"/>
                  <a:gd name="T2" fmla="*/ 6 w 570"/>
                  <a:gd name="T3" fmla="*/ 127 h 127"/>
                  <a:gd name="T4" fmla="*/ 41 w 570"/>
                  <a:gd name="T5" fmla="*/ 127 h 127"/>
                  <a:gd name="T6" fmla="*/ 74 w 570"/>
                  <a:gd name="T7" fmla="*/ 125 h 127"/>
                  <a:gd name="T8" fmla="*/ 107 w 570"/>
                  <a:gd name="T9" fmla="*/ 121 h 127"/>
                  <a:gd name="T10" fmla="*/ 142 w 570"/>
                  <a:gd name="T11" fmla="*/ 115 h 127"/>
                  <a:gd name="T12" fmla="*/ 208 w 570"/>
                  <a:gd name="T13" fmla="*/ 103 h 127"/>
                  <a:gd name="T14" fmla="*/ 274 w 570"/>
                  <a:gd name="T15" fmla="*/ 92 h 127"/>
                  <a:gd name="T16" fmla="*/ 274 w 570"/>
                  <a:gd name="T17" fmla="*/ 92 h 127"/>
                  <a:gd name="T18" fmla="*/ 346 w 570"/>
                  <a:gd name="T19" fmla="*/ 78 h 127"/>
                  <a:gd name="T20" fmla="*/ 418 w 570"/>
                  <a:gd name="T21" fmla="*/ 64 h 127"/>
                  <a:gd name="T22" fmla="*/ 489 w 570"/>
                  <a:gd name="T23" fmla="*/ 47 h 127"/>
                  <a:gd name="T24" fmla="*/ 559 w 570"/>
                  <a:gd name="T25" fmla="*/ 29 h 127"/>
                  <a:gd name="T26" fmla="*/ 559 w 570"/>
                  <a:gd name="T27" fmla="*/ 29 h 127"/>
                  <a:gd name="T28" fmla="*/ 564 w 570"/>
                  <a:gd name="T29" fmla="*/ 26 h 127"/>
                  <a:gd name="T30" fmla="*/ 568 w 570"/>
                  <a:gd name="T31" fmla="*/ 22 h 127"/>
                  <a:gd name="T32" fmla="*/ 570 w 570"/>
                  <a:gd name="T33" fmla="*/ 16 h 127"/>
                  <a:gd name="T34" fmla="*/ 570 w 570"/>
                  <a:gd name="T35" fmla="*/ 10 h 127"/>
                  <a:gd name="T36" fmla="*/ 568 w 570"/>
                  <a:gd name="T37" fmla="*/ 6 h 127"/>
                  <a:gd name="T38" fmla="*/ 564 w 570"/>
                  <a:gd name="T39" fmla="*/ 2 h 127"/>
                  <a:gd name="T40" fmla="*/ 561 w 570"/>
                  <a:gd name="T41" fmla="*/ 0 h 127"/>
                  <a:gd name="T42" fmla="*/ 553 w 570"/>
                  <a:gd name="T43" fmla="*/ 0 h 127"/>
                  <a:gd name="T44" fmla="*/ 553 w 570"/>
                  <a:gd name="T45" fmla="*/ 0 h 127"/>
                  <a:gd name="T46" fmla="*/ 487 w 570"/>
                  <a:gd name="T47" fmla="*/ 18 h 127"/>
                  <a:gd name="T48" fmla="*/ 418 w 570"/>
                  <a:gd name="T49" fmla="*/ 35 h 127"/>
                  <a:gd name="T50" fmla="*/ 352 w 570"/>
                  <a:gd name="T51" fmla="*/ 49 h 127"/>
                  <a:gd name="T52" fmla="*/ 284 w 570"/>
                  <a:gd name="T53" fmla="*/ 62 h 127"/>
                  <a:gd name="T54" fmla="*/ 284 w 570"/>
                  <a:gd name="T55" fmla="*/ 62 h 127"/>
                  <a:gd name="T56" fmla="*/ 214 w 570"/>
                  <a:gd name="T57" fmla="*/ 74 h 127"/>
                  <a:gd name="T58" fmla="*/ 144 w 570"/>
                  <a:gd name="T59" fmla="*/ 84 h 127"/>
                  <a:gd name="T60" fmla="*/ 74 w 570"/>
                  <a:gd name="T61" fmla="*/ 96 h 127"/>
                  <a:gd name="T62" fmla="*/ 39 w 570"/>
                  <a:gd name="T63" fmla="*/ 103 h 127"/>
                  <a:gd name="T64" fmla="*/ 6 w 570"/>
                  <a:gd name="T65" fmla="*/ 113 h 127"/>
                  <a:gd name="T66" fmla="*/ 6 w 570"/>
                  <a:gd name="T67" fmla="*/ 113 h 127"/>
                  <a:gd name="T68" fmla="*/ 2 w 570"/>
                  <a:gd name="T69" fmla="*/ 115 h 127"/>
                  <a:gd name="T70" fmla="*/ 0 w 570"/>
                  <a:gd name="T71" fmla="*/ 121 h 127"/>
                  <a:gd name="T72" fmla="*/ 2 w 570"/>
                  <a:gd name="T73" fmla="*/ 125 h 127"/>
                  <a:gd name="T74" fmla="*/ 6 w 570"/>
                  <a:gd name="T75" fmla="*/ 127 h 127"/>
                  <a:gd name="T76" fmla="*/ 6 w 570"/>
                  <a:gd name="T7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0" h="127">
                    <a:moveTo>
                      <a:pt x="6" y="127"/>
                    </a:moveTo>
                    <a:lnTo>
                      <a:pt x="6" y="127"/>
                    </a:lnTo>
                    <a:lnTo>
                      <a:pt x="41" y="127"/>
                    </a:lnTo>
                    <a:lnTo>
                      <a:pt x="74" y="125"/>
                    </a:lnTo>
                    <a:lnTo>
                      <a:pt x="107" y="121"/>
                    </a:lnTo>
                    <a:lnTo>
                      <a:pt x="142" y="115"/>
                    </a:lnTo>
                    <a:lnTo>
                      <a:pt x="208" y="103"/>
                    </a:lnTo>
                    <a:lnTo>
                      <a:pt x="274" y="92"/>
                    </a:lnTo>
                    <a:lnTo>
                      <a:pt x="274" y="92"/>
                    </a:lnTo>
                    <a:lnTo>
                      <a:pt x="346" y="78"/>
                    </a:lnTo>
                    <a:lnTo>
                      <a:pt x="418" y="64"/>
                    </a:lnTo>
                    <a:lnTo>
                      <a:pt x="489" y="47"/>
                    </a:lnTo>
                    <a:lnTo>
                      <a:pt x="559" y="29"/>
                    </a:lnTo>
                    <a:lnTo>
                      <a:pt x="559" y="29"/>
                    </a:lnTo>
                    <a:lnTo>
                      <a:pt x="564" y="26"/>
                    </a:lnTo>
                    <a:lnTo>
                      <a:pt x="568" y="22"/>
                    </a:lnTo>
                    <a:lnTo>
                      <a:pt x="570" y="16"/>
                    </a:lnTo>
                    <a:lnTo>
                      <a:pt x="570" y="10"/>
                    </a:lnTo>
                    <a:lnTo>
                      <a:pt x="568" y="6"/>
                    </a:lnTo>
                    <a:lnTo>
                      <a:pt x="564" y="2"/>
                    </a:lnTo>
                    <a:lnTo>
                      <a:pt x="561" y="0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487" y="18"/>
                    </a:lnTo>
                    <a:lnTo>
                      <a:pt x="418" y="35"/>
                    </a:lnTo>
                    <a:lnTo>
                      <a:pt x="352" y="49"/>
                    </a:lnTo>
                    <a:lnTo>
                      <a:pt x="284" y="62"/>
                    </a:lnTo>
                    <a:lnTo>
                      <a:pt x="284" y="62"/>
                    </a:lnTo>
                    <a:lnTo>
                      <a:pt x="214" y="74"/>
                    </a:lnTo>
                    <a:lnTo>
                      <a:pt x="144" y="84"/>
                    </a:lnTo>
                    <a:lnTo>
                      <a:pt x="74" y="96"/>
                    </a:lnTo>
                    <a:lnTo>
                      <a:pt x="39" y="103"/>
                    </a:lnTo>
                    <a:lnTo>
                      <a:pt x="6" y="113"/>
                    </a:lnTo>
                    <a:lnTo>
                      <a:pt x="6" y="113"/>
                    </a:lnTo>
                    <a:lnTo>
                      <a:pt x="2" y="115"/>
                    </a:lnTo>
                    <a:lnTo>
                      <a:pt x="0" y="121"/>
                    </a:lnTo>
                    <a:lnTo>
                      <a:pt x="2" y="125"/>
                    </a:lnTo>
                    <a:lnTo>
                      <a:pt x="6" y="127"/>
                    </a:lnTo>
                    <a:lnTo>
                      <a:pt x="6" y="127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48626" name="文本框 1"/>
          <p:cNvSpPr txBox="1"/>
          <p:nvPr/>
        </p:nvSpPr>
        <p:spPr>
          <a:xfrm>
            <a:off x="4189730" y="1744980"/>
            <a:ext cx="711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48627" name="文本框 2"/>
          <p:cNvSpPr txBox="1"/>
          <p:nvPr/>
        </p:nvSpPr>
        <p:spPr>
          <a:xfrm>
            <a:off x="4316730" y="1871980"/>
            <a:ext cx="711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48628" name="文本框 3"/>
          <p:cNvSpPr txBox="1"/>
          <p:nvPr/>
        </p:nvSpPr>
        <p:spPr>
          <a:xfrm>
            <a:off x="4443730" y="1998980"/>
            <a:ext cx="711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48629" name="文本框 4"/>
          <p:cNvSpPr txBox="1"/>
          <p:nvPr/>
        </p:nvSpPr>
        <p:spPr>
          <a:xfrm>
            <a:off x="4570730" y="2125980"/>
            <a:ext cx="7116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 </a:t>
            </a:r>
            <a:r>
              <a:rPr lang="zh-CN" altLang="en-US" sz="2800" dirty="0">
                <a:sym typeface="+mn-ea"/>
              </a:rPr>
              <a:t>早产是指妊娠达到28周但不足37周分娩者。早产儿各器官发育尚不够健全，出生孕周越小，体重就越轻，预后越差。国内早产发生率为</a:t>
            </a:r>
            <a:r>
              <a:rPr lang="en-US" altLang="zh-CN" sz="2800" dirty="0">
                <a:sym typeface="+mn-ea"/>
              </a:rPr>
              <a:t>5%-10%</a:t>
            </a:r>
            <a:r>
              <a:rPr lang="zh-CN" altLang="en-US" sz="2800" dirty="0">
                <a:sym typeface="+mn-ea"/>
              </a:rPr>
              <a:t>，随着早产儿的救治及监护水平不断进步，其生存率明显提高、伤残率明显下降。</a:t>
            </a:r>
            <a:endParaRPr lang="zh-CN" altLang="en-US" sz="28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/>
      <p:sp>
        <p:nvSpPr>
          <p:cNvPr id="1048630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635885" y="2903220"/>
            <a:ext cx="6920230" cy="1051560"/>
          </a:xfrm>
        </p:spPr>
        <p:txBody>
          <a:bodyPr>
            <a:normAutofit fontScale="90000"/>
          </a:bodyPr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5400"/>
              <a:t>早产的分类及临床表现</a:t>
            </a:r>
            <a:endParaRPr lang="zh-CN" altLang="en-US" sz="5400"/>
          </a:p>
        </p:txBody>
      </p:sp>
      <p:sp>
        <p:nvSpPr>
          <p:cNvPr id="1048631" name="Text Placeholder 3"/>
          <p:cNvSpPr>
            <a:spLocks noGrp="1" noChangeAspect="1"/>
          </p:cNvSpPr>
          <p:nvPr>
            <p:custDataLst>
              <p:tags r:id="rId2"/>
            </p:custDataLst>
          </p:nvPr>
        </p:nvSpPr>
        <p:spPr>
          <a:xfrm>
            <a:off x="5646635" y="1469072"/>
            <a:ext cx="900000" cy="899772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400" b="1" kern="1200" spc="0">
                <a:ln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lt1"/>
                </a:solidFill>
              </a:rPr>
              <a:t>03</a:t>
            </a:r>
            <a:endParaRPr lang="en-US" altLang="zh-CN">
              <a:solidFill>
                <a:schemeClr val="l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/>
      <p:sp>
        <p:nvSpPr>
          <p:cNvPr id="1048633" name="Freeform 12"/>
          <p:cNvSpPr/>
          <p:nvPr/>
        </p:nvSpPr>
        <p:spPr bwMode="auto">
          <a:xfrm>
            <a:off x="1534795" y="2538730"/>
            <a:ext cx="1492250" cy="1327785"/>
          </a:xfrm>
          <a:custGeom>
            <a:avLst/>
            <a:gdLst>
              <a:gd name="T0" fmla="*/ 2147483646 w 1999"/>
              <a:gd name="T1" fmla="*/ 2147483646 h 2057"/>
              <a:gd name="T2" fmla="*/ 2147483646 w 1999"/>
              <a:gd name="T3" fmla="*/ 2147483646 h 2057"/>
              <a:gd name="T4" fmla="*/ 2147483646 w 1999"/>
              <a:gd name="T5" fmla="*/ 2147483646 h 2057"/>
              <a:gd name="T6" fmla="*/ 2147483646 w 1999"/>
              <a:gd name="T7" fmla="*/ 2147483646 h 2057"/>
              <a:gd name="T8" fmla="*/ 2147483646 w 1999"/>
              <a:gd name="T9" fmla="*/ 2147483646 h 2057"/>
              <a:gd name="T10" fmla="*/ 2147483646 w 1999"/>
              <a:gd name="T11" fmla="*/ 2147483646 h 2057"/>
              <a:gd name="T12" fmla="*/ 2147483646 w 1999"/>
              <a:gd name="T13" fmla="*/ 2147483646 h 2057"/>
              <a:gd name="T14" fmla="*/ 2147483646 w 1999"/>
              <a:gd name="T15" fmla="*/ 2147483646 h 2057"/>
              <a:gd name="T16" fmla="*/ 2147483646 w 1999"/>
              <a:gd name="T17" fmla="*/ 2147483646 h 2057"/>
              <a:gd name="T18" fmla="*/ 2147483646 w 1999"/>
              <a:gd name="T19" fmla="*/ 2147483646 h 2057"/>
              <a:gd name="T20" fmla="*/ 2147483646 w 1999"/>
              <a:gd name="T21" fmla="*/ 2147483646 h 2057"/>
              <a:gd name="T22" fmla="*/ 2147483646 w 1999"/>
              <a:gd name="T23" fmla="*/ 2147483646 h 2057"/>
              <a:gd name="T24" fmla="*/ 2147483646 w 1999"/>
              <a:gd name="T25" fmla="*/ 2147483646 h 2057"/>
              <a:gd name="T26" fmla="*/ 2147483646 w 1999"/>
              <a:gd name="T27" fmla="*/ 2147483646 h 2057"/>
              <a:gd name="T28" fmla="*/ 2147483646 w 1999"/>
              <a:gd name="T29" fmla="*/ 2147483646 h 2057"/>
              <a:gd name="T30" fmla="*/ 2147483646 w 1999"/>
              <a:gd name="T31" fmla="*/ 2147483646 h 2057"/>
              <a:gd name="T32" fmla="*/ 2147483646 w 1999"/>
              <a:gd name="T33" fmla="*/ 2147483646 h 2057"/>
              <a:gd name="T34" fmla="*/ 2147483646 w 1999"/>
              <a:gd name="T35" fmla="*/ 2147483646 h 2057"/>
              <a:gd name="T36" fmla="*/ 2147483646 w 1999"/>
              <a:gd name="T37" fmla="*/ 2147483646 h 2057"/>
              <a:gd name="T38" fmla="*/ 2147483646 w 1999"/>
              <a:gd name="T39" fmla="*/ 2147483646 h 2057"/>
              <a:gd name="T40" fmla="*/ 2147483646 w 1999"/>
              <a:gd name="T41" fmla="*/ 2147483646 h 2057"/>
              <a:gd name="T42" fmla="*/ 2147483646 w 1999"/>
              <a:gd name="T43" fmla="*/ 2147483646 h 2057"/>
              <a:gd name="T44" fmla="*/ 2147483646 w 1999"/>
              <a:gd name="T45" fmla="*/ 2147483646 h 2057"/>
              <a:gd name="T46" fmla="*/ 2147483646 w 1999"/>
              <a:gd name="T47" fmla="*/ 2147483646 h 2057"/>
              <a:gd name="T48" fmla="*/ 2147483646 w 1999"/>
              <a:gd name="T49" fmla="*/ 2147483646 h 2057"/>
              <a:gd name="T50" fmla="*/ 2147483646 w 1999"/>
              <a:gd name="T51" fmla="*/ 2147483646 h 2057"/>
              <a:gd name="T52" fmla="*/ 2147483646 w 1999"/>
              <a:gd name="T53" fmla="*/ 2147483646 h 2057"/>
              <a:gd name="T54" fmla="*/ 2147483646 w 1999"/>
              <a:gd name="T55" fmla="*/ 2147483646 h 2057"/>
              <a:gd name="T56" fmla="*/ 2147483646 w 1999"/>
              <a:gd name="T57" fmla="*/ 2147483646 h 2057"/>
              <a:gd name="T58" fmla="*/ 2147483646 w 1999"/>
              <a:gd name="T59" fmla="*/ 2147483646 h 2057"/>
              <a:gd name="T60" fmla="*/ 2147483646 w 1999"/>
              <a:gd name="T61" fmla="*/ 2147483646 h 2057"/>
              <a:gd name="T62" fmla="*/ 2147483646 w 1999"/>
              <a:gd name="T63" fmla="*/ 2147483646 h 2057"/>
              <a:gd name="T64" fmla="*/ 2147483646 w 1999"/>
              <a:gd name="T65" fmla="*/ 2147483646 h 2057"/>
              <a:gd name="T66" fmla="*/ 2147483646 w 1999"/>
              <a:gd name="T67" fmla="*/ 2147483646 h 2057"/>
              <a:gd name="T68" fmla="*/ 2147483646 w 1999"/>
              <a:gd name="T69" fmla="*/ 2147483646 h 2057"/>
              <a:gd name="T70" fmla="*/ 2147483646 w 1999"/>
              <a:gd name="T71" fmla="*/ 2147483646 h 2057"/>
              <a:gd name="T72" fmla="*/ 2147483646 w 1999"/>
              <a:gd name="T73" fmla="*/ 2147483646 h 2057"/>
              <a:gd name="T74" fmla="*/ 2147483646 w 1999"/>
              <a:gd name="T75" fmla="*/ 2147483646 h 2057"/>
              <a:gd name="T76" fmla="*/ 2147483646 w 1999"/>
              <a:gd name="T77" fmla="*/ 2147483646 h 2057"/>
              <a:gd name="T78" fmla="*/ 2147483646 w 1999"/>
              <a:gd name="T79" fmla="*/ 2147483646 h 2057"/>
              <a:gd name="T80" fmla="*/ 2147483646 w 1999"/>
              <a:gd name="T81" fmla="*/ 2147483646 h 2057"/>
              <a:gd name="T82" fmla="*/ 2147483646 w 1999"/>
              <a:gd name="T83" fmla="*/ 2147483646 h 2057"/>
              <a:gd name="T84" fmla="*/ 2147483646 w 1999"/>
              <a:gd name="T85" fmla="*/ 2147483646 h 2057"/>
              <a:gd name="T86" fmla="*/ 2147483646 w 1999"/>
              <a:gd name="T87" fmla="*/ 2147483646 h 2057"/>
              <a:gd name="T88" fmla="*/ 2147483646 w 1999"/>
              <a:gd name="T89" fmla="*/ 2147483646 h 2057"/>
              <a:gd name="T90" fmla="*/ 2147483646 w 1999"/>
              <a:gd name="T91" fmla="*/ 2147483646 h 2057"/>
              <a:gd name="T92" fmla="*/ 2147483646 w 1999"/>
              <a:gd name="T93" fmla="*/ 2147483646 h 2057"/>
              <a:gd name="T94" fmla="*/ 2147483646 w 1999"/>
              <a:gd name="T95" fmla="*/ 2147483646 h 2057"/>
              <a:gd name="T96" fmla="*/ 2147483646 w 1999"/>
              <a:gd name="T97" fmla="*/ 2147483646 h 2057"/>
              <a:gd name="T98" fmla="*/ 2147483646 w 1999"/>
              <a:gd name="T99" fmla="*/ 2147483646 h 2057"/>
              <a:gd name="T100" fmla="*/ 2147483646 w 1999"/>
              <a:gd name="T101" fmla="*/ 2147483646 h 2057"/>
              <a:gd name="T102" fmla="*/ 2147483646 w 1999"/>
              <a:gd name="T103" fmla="*/ 2147483646 h 2057"/>
              <a:gd name="T104" fmla="*/ 2147483646 w 1999"/>
              <a:gd name="T105" fmla="*/ 2147483646 h 2057"/>
              <a:gd name="T106" fmla="*/ 2147483646 w 1999"/>
              <a:gd name="T107" fmla="*/ 2147483646 h 2057"/>
              <a:gd name="T108" fmla="*/ 0 w 1999"/>
              <a:gd name="T109" fmla="*/ 2147483646 h 2057"/>
              <a:gd name="T110" fmla="*/ 2147483646 w 1999"/>
              <a:gd name="T111" fmla="*/ 2147483646 h 2057"/>
              <a:gd name="T112" fmla="*/ 2147483646 w 1999"/>
              <a:gd name="T113" fmla="*/ 2147483646 h 2057"/>
              <a:gd name="T114" fmla="*/ 2147483646 w 1999"/>
              <a:gd name="T115" fmla="*/ 2147483646 h 2057"/>
              <a:gd name="T116" fmla="*/ 2147483646 w 1999"/>
              <a:gd name="T117" fmla="*/ 2147483646 h 2057"/>
              <a:gd name="T118" fmla="*/ 2147483646 w 1999"/>
              <a:gd name="T119" fmla="*/ 2147483646 h 205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1999"/>
              <a:gd name="T181" fmla="*/ 0 h 2057"/>
              <a:gd name="T182" fmla="*/ 1999 w 1999"/>
              <a:gd name="T183" fmla="*/ 2057 h 2057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1999" h="2057">
                <a:moveTo>
                  <a:pt x="230" y="1472"/>
                </a:moveTo>
                <a:lnTo>
                  <a:pt x="230" y="1472"/>
                </a:lnTo>
                <a:lnTo>
                  <a:pt x="230" y="1452"/>
                </a:lnTo>
                <a:lnTo>
                  <a:pt x="232" y="1401"/>
                </a:lnTo>
                <a:lnTo>
                  <a:pt x="238" y="1322"/>
                </a:lnTo>
                <a:lnTo>
                  <a:pt x="244" y="1273"/>
                </a:lnTo>
                <a:lnTo>
                  <a:pt x="251" y="1219"/>
                </a:lnTo>
                <a:lnTo>
                  <a:pt x="263" y="1160"/>
                </a:lnTo>
                <a:lnTo>
                  <a:pt x="277" y="1098"/>
                </a:lnTo>
                <a:lnTo>
                  <a:pt x="292" y="1034"/>
                </a:lnTo>
                <a:lnTo>
                  <a:pt x="312" y="966"/>
                </a:lnTo>
                <a:lnTo>
                  <a:pt x="337" y="895"/>
                </a:lnTo>
                <a:lnTo>
                  <a:pt x="364" y="823"/>
                </a:lnTo>
                <a:lnTo>
                  <a:pt x="397" y="751"/>
                </a:lnTo>
                <a:lnTo>
                  <a:pt x="417" y="714"/>
                </a:lnTo>
                <a:lnTo>
                  <a:pt x="436" y="677"/>
                </a:lnTo>
                <a:lnTo>
                  <a:pt x="456" y="642"/>
                </a:lnTo>
                <a:lnTo>
                  <a:pt x="479" y="605"/>
                </a:lnTo>
                <a:lnTo>
                  <a:pt x="502" y="570"/>
                </a:lnTo>
                <a:lnTo>
                  <a:pt x="528" y="535"/>
                </a:lnTo>
                <a:lnTo>
                  <a:pt x="555" y="500"/>
                </a:lnTo>
                <a:lnTo>
                  <a:pt x="582" y="467"/>
                </a:lnTo>
                <a:lnTo>
                  <a:pt x="611" y="432"/>
                </a:lnTo>
                <a:lnTo>
                  <a:pt x="643" y="399"/>
                </a:lnTo>
                <a:lnTo>
                  <a:pt x="676" y="368"/>
                </a:lnTo>
                <a:lnTo>
                  <a:pt x="711" y="337"/>
                </a:lnTo>
                <a:lnTo>
                  <a:pt x="748" y="306"/>
                </a:lnTo>
                <a:lnTo>
                  <a:pt x="787" y="276"/>
                </a:lnTo>
                <a:lnTo>
                  <a:pt x="825" y="247"/>
                </a:lnTo>
                <a:lnTo>
                  <a:pt x="868" y="220"/>
                </a:lnTo>
                <a:lnTo>
                  <a:pt x="911" y="195"/>
                </a:lnTo>
                <a:lnTo>
                  <a:pt x="958" y="169"/>
                </a:lnTo>
                <a:lnTo>
                  <a:pt x="1005" y="146"/>
                </a:lnTo>
                <a:lnTo>
                  <a:pt x="1055" y="125"/>
                </a:lnTo>
                <a:lnTo>
                  <a:pt x="1108" y="103"/>
                </a:lnTo>
                <a:lnTo>
                  <a:pt x="1162" y="84"/>
                </a:lnTo>
                <a:lnTo>
                  <a:pt x="1219" y="68"/>
                </a:lnTo>
                <a:lnTo>
                  <a:pt x="1277" y="53"/>
                </a:lnTo>
                <a:lnTo>
                  <a:pt x="1337" y="39"/>
                </a:lnTo>
                <a:lnTo>
                  <a:pt x="1400" y="27"/>
                </a:lnTo>
                <a:lnTo>
                  <a:pt x="1466" y="18"/>
                </a:lnTo>
                <a:lnTo>
                  <a:pt x="1534" y="10"/>
                </a:lnTo>
                <a:lnTo>
                  <a:pt x="1604" y="4"/>
                </a:lnTo>
                <a:lnTo>
                  <a:pt x="1676" y="2"/>
                </a:lnTo>
                <a:lnTo>
                  <a:pt x="1752" y="0"/>
                </a:lnTo>
                <a:lnTo>
                  <a:pt x="1830" y="2"/>
                </a:lnTo>
                <a:lnTo>
                  <a:pt x="1911" y="6"/>
                </a:lnTo>
                <a:lnTo>
                  <a:pt x="1993" y="12"/>
                </a:lnTo>
                <a:lnTo>
                  <a:pt x="1995" y="29"/>
                </a:lnTo>
                <a:lnTo>
                  <a:pt x="1999" y="76"/>
                </a:lnTo>
                <a:lnTo>
                  <a:pt x="1999" y="109"/>
                </a:lnTo>
                <a:lnTo>
                  <a:pt x="1999" y="148"/>
                </a:lnTo>
                <a:lnTo>
                  <a:pt x="1997" y="193"/>
                </a:lnTo>
                <a:lnTo>
                  <a:pt x="1993" y="243"/>
                </a:lnTo>
                <a:lnTo>
                  <a:pt x="1987" y="298"/>
                </a:lnTo>
                <a:lnTo>
                  <a:pt x="1980" y="356"/>
                </a:lnTo>
                <a:lnTo>
                  <a:pt x="1968" y="417"/>
                </a:lnTo>
                <a:lnTo>
                  <a:pt x="1952" y="481"/>
                </a:lnTo>
                <a:lnTo>
                  <a:pt x="1933" y="547"/>
                </a:lnTo>
                <a:lnTo>
                  <a:pt x="1909" y="615"/>
                </a:lnTo>
                <a:lnTo>
                  <a:pt x="1882" y="685"/>
                </a:lnTo>
                <a:lnTo>
                  <a:pt x="1865" y="720"/>
                </a:lnTo>
                <a:lnTo>
                  <a:pt x="1849" y="755"/>
                </a:lnTo>
                <a:lnTo>
                  <a:pt x="1830" y="790"/>
                </a:lnTo>
                <a:lnTo>
                  <a:pt x="1808" y="825"/>
                </a:lnTo>
                <a:lnTo>
                  <a:pt x="1787" y="860"/>
                </a:lnTo>
                <a:lnTo>
                  <a:pt x="1764" y="895"/>
                </a:lnTo>
                <a:lnTo>
                  <a:pt x="1738" y="929"/>
                </a:lnTo>
                <a:lnTo>
                  <a:pt x="1713" y="964"/>
                </a:lnTo>
                <a:lnTo>
                  <a:pt x="1684" y="999"/>
                </a:lnTo>
                <a:lnTo>
                  <a:pt x="1653" y="1032"/>
                </a:lnTo>
                <a:lnTo>
                  <a:pt x="1621" y="1065"/>
                </a:lnTo>
                <a:lnTo>
                  <a:pt x="1588" y="1096"/>
                </a:lnTo>
                <a:lnTo>
                  <a:pt x="1551" y="1129"/>
                </a:lnTo>
                <a:lnTo>
                  <a:pt x="1514" y="1160"/>
                </a:lnTo>
                <a:lnTo>
                  <a:pt x="1474" y="1189"/>
                </a:lnTo>
                <a:lnTo>
                  <a:pt x="1433" y="1220"/>
                </a:lnTo>
                <a:lnTo>
                  <a:pt x="1388" y="1248"/>
                </a:lnTo>
                <a:lnTo>
                  <a:pt x="1341" y="1277"/>
                </a:lnTo>
                <a:lnTo>
                  <a:pt x="1293" y="1302"/>
                </a:lnTo>
                <a:lnTo>
                  <a:pt x="1242" y="1328"/>
                </a:lnTo>
                <a:lnTo>
                  <a:pt x="1187" y="1353"/>
                </a:lnTo>
                <a:lnTo>
                  <a:pt x="1133" y="1376"/>
                </a:lnTo>
                <a:lnTo>
                  <a:pt x="1075" y="1398"/>
                </a:lnTo>
                <a:lnTo>
                  <a:pt x="1014" y="1419"/>
                </a:lnTo>
                <a:lnTo>
                  <a:pt x="950" y="1438"/>
                </a:lnTo>
                <a:lnTo>
                  <a:pt x="884" y="1456"/>
                </a:lnTo>
                <a:lnTo>
                  <a:pt x="816" y="1472"/>
                </a:lnTo>
                <a:lnTo>
                  <a:pt x="744" y="1487"/>
                </a:lnTo>
                <a:lnTo>
                  <a:pt x="670" y="1499"/>
                </a:lnTo>
                <a:lnTo>
                  <a:pt x="592" y="1510"/>
                </a:lnTo>
                <a:lnTo>
                  <a:pt x="512" y="1520"/>
                </a:lnTo>
                <a:lnTo>
                  <a:pt x="430" y="1528"/>
                </a:lnTo>
                <a:lnTo>
                  <a:pt x="345" y="1532"/>
                </a:lnTo>
                <a:lnTo>
                  <a:pt x="255" y="1536"/>
                </a:lnTo>
                <a:lnTo>
                  <a:pt x="230" y="1586"/>
                </a:lnTo>
                <a:lnTo>
                  <a:pt x="203" y="1641"/>
                </a:lnTo>
                <a:lnTo>
                  <a:pt x="172" y="1711"/>
                </a:lnTo>
                <a:lnTo>
                  <a:pt x="156" y="1750"/>
                </a:lnTo>
                <a:lnTo>
                  <a:pt x="142" y="1791"/>
                </a:lnTo>
                <a:lnTo>
                  <a:pt x="127" y="1834"/>
                </a:lnTo>
                <a:lnTo>
                  <a:pt x="115" y="1876"/>
                </a:lnTo>
                <a:lnTo>
                  <a:pt x="103" y="1919"/>
                </a:lnTo>
                <a:lnTo>
                  <a:pt x="96" y="1962"/>
                </a:lnTo>
                <a:lnTo>
                  <a:pt x="92" y="2003"/>
                </a:lnTo>
                <a:lnTo>
                  <a:pt x="90" y="2044"/>
                </a:lnTo>
                <a:lnTo>
                  <a:pt x="0" y="2057"/>
                </a:lnTo>
                <a:lnTo>
                  <a:pt x="18" y="1991"/>
                </a:lnTo>
                <a:lnTo>
                  <a:pt x="39" y="1919"/>
                </a:lnTo>
                <a:lnTo>
                  <a:pt x="66" y="1832"/>
                </a:lnTo>
                <a:lnTo>
                  <a:pt x="101" y="1736"/>
                </a:lnTo>
                <a:lnTo>
                  <a:pt x="119" y="1688"/>
                </a:lnTo>
                <a:lnTo>
                  <a:pt x="140" y="1639"/>
                </a:lnTo>
                <a:lnTo>
                  <a:pt x="162" y="1592"/>
                </a:lnTo>
                <a:lnTo>
                  <a:pt x="183" y="1547"/>
                </a:lnTo>
                <a:lnTo>
                  <a:pt x="207" y="1507"/>
                </a:lnTo>
                <a:lnTo>
                  <a:pt x="230" y="147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7494B"/>
              </a:solidFill>
              <a:effectLst/>
              <a:uLnTx/>
              <a:uFillTx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4" name="组合 7"/>
          <p:cNvGrpSpPr/>
          <p:nvPr/>
        </p:nvGrpSpPr>
        <p:grpSpPr>
          <a:xfrm rot="0">
            <a:off x="1760855" y="2608580"/>
            <a:ext cx="1151255" cy="883920"/>
            <a:chOff x="1283891" y="1695061"/>
            <a:chExt cx="857250" cy="571500"/>
          </a:xfrm>
        </p:grpSpPr>
        <p:sp>
          <p:nvSpPr>
            <p:cNvPr id="1048634" name="Freeform 13"/>
            <p:cNvSpPr/>
            <p:nvPr/>
          </p:nvSpPr>
          <p:spPr bwMode="auto">
            <a:xfrm>
              <a:off x="1283891" y="1720064"/>
              <a:ext cx="844550" cy="546497"/>
            </a:xfrm>
            <a:custGeom>
              <a:avLst/>
              <a:gdLst>
                <a:gd name="T0" fmla="*/ 11 w 1518"/>
                <a:gd name="T1" fmla="*/ 1308 h 1310"/>
                <a:gd name="T2" fmla="*/ 97 w 1518"/>
                <a:gd name="T3" fmla="*/ 1168 h 1310"/>
                <a:gd name="T4" fmla="*/ 128 w 1518"/>
                <a:gd name="T5" fmla="*/ 1124 h 1310"/>
                <a:gd name="T6" fmla="*/ 206 w 1518"/>
                <a:gd name="T7" fmla="*/ 1022 h 1310"/>
                <a:gd name="T8" fmla="*/ 290 w 1518"/>
                <a:gd name="T9" fmla="*/ 925 h 1310"/>
                <a:gd name="T10" fmla="*/ 335 w 1518"/>
                <a:gd name="T11" fmla="*/ 876 h 1310"/>
                <a:gd name="T12" fmla="*/ 428 w 1518"/>
                <a:gd name="T13" fmla="*/ 783 h 1310"/>
                <a:gd name="T14" fmla="*/ 525 w 1518"/>
                <a:gd name="T15" fmla="*/ 695 h 1310"/>
                <a:gd name="T16" fmla="*/ 677 w 1518"/>
                <a:gd name="T17" fmla="*/ 567 h 1310"/>
                <a:gd name="T18" fmla="*/ 782 w 1518"/>
                <a:gd name="T19" fmla="*/ 485 h 1310"/>
                <a:gd name="T20" fmla="*/ 998 w 1518"/>
                <a:gd name="T21" fmla="*/ 331 h 1310"/>
                <a:gd name="T22" fmla="*/ 1111 w 1518"/>
                <a:gd name="T23" fmla="*/ 257 h 1310"/>
                <a:gd name="T24" fmla="*/ 1308 w 1518"/>
                <a:gd name="T25" fmla="*/ 141 h 1310"/>
                <a:gd name="T26" fmla="*/ 1510 w 1518"/>
                <a:gd name="T27" fmla="*/ 30 h 1310"/>
                <a:gd name="T28" fmla="*/ 1518 w 1518"/>
                <a:gd name="T29" fmla="*/ 20 h 1310"/>
                <a:gd name="T30" fmla="*/ 1516 w 1518"/>
                <a:gd name="T31" fmla="*/ 8 h 1310"/>
                <a:gd name="T32" fmla="*/ 1508 w 1518"/>
                <a:gd name="T33" fmla="*/ 0 h 1310"/>
                <a:gd name="T34" fmla="*/ 1496 w 1518"/>
                <a:gd name="T35" fmla="*/ 0 h 1310"/>
                <a:gd name="T36" fmla="*/ 1444 w 1518"/>
                <a:gd name="T37" fmla="*/ 26 h 1310"/>
                <a:gd name="T38" fmla="*/ 1343 w 1518"/>
                <a:gd name="T39" fmla="*/ 78 h 1310"/>
                <a:gd name="T40" fmla="*/ 1195 w 1518"/>
                <a:gd name="T41" fmla="*/ 168 h 1310"/>
                <a:gd name="T42" fmla="*/ 1097 w 1518"/>
                <a:gd name="T43" fmla="*/ 228 h 1310"/>
                <a:gd name="T44" fmla="*/ 872 w 1518"/>
                <a:gd name="T45" fmla="*/ 380 h 1310"/>
                <a:gd name="T46" fmla="*/ 658 w 1518"/>
                <a:gd name="T47" fmla="*/ 544 h 1310"/>
                <a:gd name="T48" fmla="*/ 554 w 1518"/>
                <a:gd name="T49" fmla="*/ 629 h 1310"/>
                <a:gd name="T50" fmla="*/ 455 w 1518"/>
                <a:gd name="T51" fmla="*/ 717 h 1310"/>
                <a:gd name="T52" fmla="*/ 360 w 1518"/>
                <a:gd name="T53" fmla="*/ 810 h 1310"/>
                <a:gd name="T54" fmla="*/ 268 w 1518"/>
                <a:gd name="T55" fmla="*/ 906 h 1310"/>
                <a:gd name="T56" fmla="*/ 228 w 1518"/>
                <a:gd name="T57" fmla="*/ 952 h 1310"/>
                <a:gd name="T58" fmla="*/ 150 w 1518"/>
                <a:gd name="T59" fmla="*/ 1050 h 1310"/>
                <a:gd name="T60" fmla="*/ 113 w 1518"/>
                <a:gd name="T61" fmla="*/ 1100 h 1310"/>
                <a:gd name="T62" fmla="*/ 48 w 1518"/>
                <a:gd name="T63" fmla="*/ 1198 h 1310"/>
                <a:gd name="T64" fmla="*/ 21 w 1518"/>
                <a:gd name="T65" fmla="*/ 1248 h 1310"/>
                <a:gd name="T66" fmla="*/ 0 w 1518"/>
                <a:gd name="T67" fmla="*/ 1303 h 1310"/>
                <a:gd name="T68" fmla="*/ 0 w 1518"/>
                <a:gd name="T69" fmla="*/ 1307 h 1310"/>
                <a:gd name="T70" fmla="*/ 8 w 1518"/>
                <a:gd name="T71" fmla="*/ 1310 h 1310"/>
                <a:gd name="T72" fmla="*/ 11 w 1518"/>
                <a:gd name="T73" fmla="*/ 1308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18" h="1310">
                  <a:moveTo>
                    <a:pt x="11" y="1308"/>
                  </a:moveTo>
                  <a:lnTo>
                    <a:pt x="11" y="1308"/>
                  </a:lnTo>
                  <a:lnTo>
                    <a:pt x="68" y="1215"/>
                  </a:lnTo>
                  <a:lnTo>
                    <a:pt x="97" y="1168"/>
                  </a:lnTo>
                  <a:lnTo>
                    <a:pt x="128" y="1124"/>
                  </a:lnTo>
                  <a:lnTo>
                    <a:pt x="128" y="1124"/>
                  </a:lnTo>
                  <a:lnTo>
                    <a:pt x="165" y="1071"/>
                  </a:lnTo>
                  <a:lnTo>
                    <a:pt x="206" y="1022"/>
                  </a:lnTo>
                  <a:lnTo>
                    <a:pt x="247" y="972"/>
                  </a:lnTo>
                  <a:lnTo>
                    <a:pt x="290" y="925"/>
                  </a:lnTo>
                  <a:lnTo>
                    <a:pt x="290" y="925"/>
                  </a:lnTo>
                  <a:lnTo>
                    <a:pt x="335" y="876"/>
                  </a:lnTo>
                  <a:lnTo>
                    <a:pt x="381" y="830"/>
                  </a:lnTo>
                  <a:lnTo>
                    <a:pt x="428" y="783"/>
                  </a:lnTo>
                  <a:lnTo>
                    <a:pt x="477" y="738"/>
                  </a:lnTo>
                  <a:lnTo>
                    <a:pt x="525" y="695"/>
                  </a:lnTo>
                  <a:lnTo>
                    <a:pt x="576" y="651"/>
                  </a:lnTo>
                  <a:lnTo>
                    <a:pt x="677" y="567"/>
                  </a:lnTo>
                  <a:lnTo>
                    <a:pt x="677" y="567"/>
                  </a:lnTo>
                  <a:lnTo>
                    <a:pt x="782" y="485"/>
                  </a:lnTo>
                  <a:lnTo>
                    <a:pt x="889" y="407"/>
                  </a:lnTo>
                  <a:lnTo>
                    <a:pt x="998" y="331"/>
                  </a:lnTo>
                  <a:lnTo>
                    <a:pt x="1111" y="257"/>
                  </a:lnTo>
                  <a:lnTo>
                    <a:pt x="1111" y="257"/>
                  </a:lnTo>
                  <a:lnTo>
                    <a:pt x="1208" y="197"/>
                  </a:lnTo>
                  <a:lnTo>
                    <a:pt x="1308" y="141"/>
                  </a:lnTo>
                  <a:lnTo>
                    <a:pt x="1510" y="30"/>
                  </a:lnTo>
                  <a:lnTo>
                    <a:pt x="1510" y="30"/>
                  </a:lnTo>
                  <a:lnTo>
                    <a:pt x="1514" y="24"/>
                  </a:lnTo>
                  <a:lnTo>
                    <a:pt x="1518" y="20"/>
                  </a:lnTo>
                  <a:lnTo>
                    <a:pt x="1518" y="14"/>
                  </a:lnTo>
                  <a:lnTo>
                    <a:pt x="1516" y="8"/>
                  </a:lnTo>
                  <a:lnTo>
                    <a:pt x="1514" y="4"/>
                  </a:lnTo>
                  <a:lnTo>
                    <a:pt x="1508" y="0"/>
                  </a:lnTo>
                  <a:lnTo>
                    <a:pt x="1502" y="0"/>
                  </a:lnTo>
                  <a:lnTo>
                    <a:pt x="1496" y="0"/>
                  </a:lnTo>
                  <a:lnTo>
                    <a:pt x="1496" y="0"/>
                  </a:lnTo>
                  <a:lnTo>
                    <a:pt x="1444" y="26"/>
                  </a:lnTo>
                  <a:lnTo>
                    <a:pt x="1393" y="51"/>
                  </a:lnTo>
                  <a:lnTo>
                    <a:pt x="1343" y="78"/>
                  </a:lnTo>
                  <a:lnTo>
                    <a:pt x="1292" y="108"/>
                  </a:lnTo>
                  <a:lnTo>
                    <a:pt x="1195" y="168"/>
                  </a:lnTo>
                  <a:lnTo>
                    <a:pt x="1097" y="228"/>
                  </a:lnTo>
                  <a:lnTo>
                    <a:pt x="1097" y="228"/>
                  </a:lnTo>
                  <a:lnTo>
                    <a:pt x="985" y="304"/>
                  </a:lnTo>
                  <a:lnTo>
                    <a:pt x="872" y="380"/>
                  </a:lnTo>
                  <a:lnTo>
                    <a:pt x="763" y="462"/>
                  </a:lnTo>
                  <a:lnTo>
                    <a:pt x="658" y="544"/>
                  </a:lnTo>
                  <a:lnTo>
                    <a:pt x="658" y="544"/>
                  </a:lnTo>
                  <a:lnTo>
                    <a:pt x="554" y="629"/>
                  </a:lnTo>
                  <a:lnTo>
                    <a:pt x="504" y="672"/>
                  </a:lnTo>
                  <a:lnTo>
                    <a:pt x="455" y="717"/>
                  </a:lnTo>
                  <a:lnTo>
                    <a:pt x="407" y="763"/>
                  </a:lnTo>
                  <a:lnTo>
                    <a:pt x="360" y="810"/>
                  </a:lnTo>
                  <a:lnTo>
                    <a:pt x="313" y="857"/>
                  </a:lnTo>
                  <a:lnTo>
                    <a:pt x="268" y="906"/>
                  </a:lnTo>
                  <a:lnTo>
                    <a:pt x="268" y="906"/>
                  </a:lnTo>
                  <a:lnTo>
                    <a:pt x="228" y="952"/>
                  </a:lnTo>
                  <a:lnTo>
                    <a:pt x="187" y="1001"/>
                  </a:lnTo>
                  <a:lnTo>
                    <a:pt x="150" y="1050"/>
                  </a:lnTo>
                  <a:lnTo>
                    <a:pt x="113" y="1100"/>
                  </a:lnTo>
                  <a:lnTo>
                    <a:pt x="113" y="1100"/>
                  </a:lnTo>
                  <a:lnTo>
                    <a:pt x="80" y="1147"/>
                  </a:lnTo>
                  <a:lnTo>
                    <a:pt x="48" y="1198"/>
                  </a:lnTo>
                  <a:lnTo>
                    <a:pt x="35" y="1223"/>
                  </a:lnTo>
                  <a:lnTo>
                    <a:pt x="21" y="1248"/>
                  </a:lnTo>
                  <a:lnTo>
                    <a:pt x="10" y="1275"/>
                  </a:lnTo>
                  <a:lnTo>
                    <a:pt x="0" y="1303"/>
                  </a:lnTo>
                  <a:lnTo>
                    <a:pt x="0" y="1303"/>
                  </a:lnTo>
                  <a:lnTo>
                    <a:pt x="0" y="1307"/>
                  </a:lnTo>
                  <a:lnTo>
                    <a:pt x="4" y="1310"/>
                  </a:lnTo>
                  <a:lnTo>
                    <a:pt x="8" y="1310"/>
                  </a:lnTo>
                  <a:lnTo>
                    <a:pt x="11" y="1308"/>
                  </a:lnTo>
                  <a:lnTo>
                    <a:pt x="11" y="1308"/>
                  </a:lnTo>
                  <a:close/>
                </a:path>
              </a:pathLst>
            </a:custGeom>
            <a:ln w="3175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7494B"/>
                </a:solidFill>
                <a:effectLst/>
                <a:uLnTx/>
                <a:uFillTx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5" name="组合 1"/>
            <p:cNvGrpSpPr/>
            <p:nvPr/>
          </p:nvGrpSpPr>
          <p:grpSpPr>
            <a:xfrm>
              <a:off x="1320404" y="1695061"/>
              <a:ext cx="820737" cy="522685"/>
              <a:chOff x="1320404" y="1695061"/>
              <a:chExt cx="820737" cy="522685"/>
            </a:xfrm>
          </p:grpSpPr>
          <p:sp>
            <p:nvSpPr>
              <p:cNvPr id="1048635" name="Freeform 14"/>
              <p:cNvSpPr/>
              <p:nvPr/>
            </p:nvSpPr>
            <p:spPr bwMode="auto">
              <a:xfrm>
                <a:off x="1910954" y="1695061"/>
                <a:ext cx="117475" cy="122635"/>
              </a:xfrm>
              <a:custGeom>
                <a:avLst/>
                <a:gdLst>
                  <a:gd name="T0" fmla="*/ 196 w 212"/>
                  <a:gd name="T1" fmla="*/ 0 h 294"/>
                  <a:gd name="T2" fmla="*/ 196 w 212"/>
                  <a:gd name="T3" fmla="*/ 0 h 294"/>
                  <a:gd name="T4" fmla="*/ 181 w 212"/>
                  <a:gd name="T5" fmla="*/ 14 h 294"/>
                  <a:gd name="T6" fmla="*/ 163 w 212"/>
                  <a:gd name="T7" fmla="*/ 25 h 294"/>
                  <a:gd name="T8" fmla="*/ 150 w 212"/>
                  <a:gd name="T9" fmla="*/ 41 h 294"/>
                  <a:gd name="T10" fmla="*/ 134 w 212"/>
                  <a:gd name="T11" fmla="*/ 57 h 294"/>
                  <a:gd name="T12" fmla="*/ 109 w 212"/>
                  <a:gd name="T13" fmla="*/ 90 h 294"/>
                  <a:gd name="T14" fmla="*/ 85 w 212"/>
                  <a:gd name="T15" fmla="*/ 125 h 294"/>
                  <a:gd name="T16" fmla="*/ 64 w 212"/>
                  <a:gd name="T17" fmla="*/ 162 h 294"/>
                  <a:gd name="T18" fmla="*/ 44 w 212"/>
                  <a:gd name="T19" fmla="*/ 199 h 294"/>
                  <a:gd name="T20" fmla="*/ 23 w 212"/>
                  <a:gd name="T21" fmla="*/ 236 h 294"/>
                  <a:gd name="T22" fmla="*/ 2 w 212"/>
                  <a:gd name="T23" fmla="*/ 271 h 294"/>
                  <a:gd name="T24" fmla="*/ 2 w 212"/>
                  <a:gd name="T25" fmla="*/ 271 h 294"/>
                  <a:gd name="T26" fmla="*/ 0 w 212"/>
                  <a:gd name="T27" fmla="*/ 277 h 294"/>
                  <a:gd name="T28" fmla="*/ 0 w 212"/>
                  <a:gd name="T29" fmla="*/ 282 h 294"/>
                  <a:gd name="T30" fmla="*/ 4 w 212"/>
                  <a:gd name="T31" fmla="*/ 288 h 294"/>
                  <a:gd name="T32" fmla="*/ 7 w 212"/>
                  <a:gd name="T33" fmla="*/ 292 h 294"/>
                  <a:gd name="T34" fmla="*/ 11 w 212"/>
                  <a:gd name="T35" fmla="*/ 294 h 294"/>
                  <a:gd name="T36" fmla="*/ 17 w 212"/>
                  <a:gd name="T37" fmla="*/ 294 h 294"/>
                  <a:gd name="T38" fmla="*/ 23 w 212"/>
                  <a:gd name="T39" fmla="*/ 292 h 294"/>
                  <a:gd name="T40" fmla="*/ 27 w 212"/>
                  <a:gd name="T41" fmla="*/ 288 h 294"/>
                  <a:gd name="T42" fmla="*/ 27 w 212"/>
                  <a:gd name="T43" fmla="*/ 288 h 294"/>
                  <a:gd name="T44" fmla="*/ 48 w 212"/>
                  <a:gd name="T45" fmla="*/ 253 h 294"/>
                  <a:gd name="T46" fmla="*/ 68 w 212"/>
                  <a:gd name="T47" fmla="*/ 216 h 294"/>
                  <a:gd name="T48" fmla="*/ 107 w 212"/>
                  <a:gd name="T49" fmla="*/ 146 h 294"/>
                  <a:gd name="T50" fmla="*/ 130 w 212"/>
                  <a:gd name="T51" fmla="*/ 111 h 294"/>
                  <a:gd name="T52" fmla="*/ 153 w 212"/>
                  <a:gd name="T53" fmla="*/ 78 h 294"/>
                  <a:gd name="T54" fmla="*/ 179 w 212"/>
                  <a:gd name="T55" fmla="*/ 47 h 294"/>
                  <a:gd name="T56" fmla="*/ 208 w 212"/>
                  <a:gd name="T57" fmla="*/ 18 h 294"/>
                  <a:gd name="T58" fmla="*/ 208 w 212"/>
                  <a:gd name="T59" fmla="*/ 18 h 294"/>
                  <a:gd name="T60" fmla="*/ 210 w 212"/>
                  <a:gd name="T61" fmla="*/ 16 h 294"/>
                  <a:gd name="T62" fmla="*/ 212 w 212"/>
                  <a:gd name="T63" fmla="*/ 12 h 294"/>
                  <a:gd name="T64" fmla="*/ 212 w 212"/>
                  <a:gd name="T65" fmla="*/ 8 h 294"/>
                  <a:gd name="T66" fmla="*/ 210 w 212"/>
                  <a:gd name="T67" fmla="*/ 4 h 294"/>
                  <a:gd name="T68" fmla="*/ 208 w 212"/>
                  <a:gd name="T69" fmla="*/ 2 h 294"/>
                  <a:gd name="T70" fmla="*/ 204 w 212"/>
                  <a:gd name="T71" fmla="*/ 0 h 294"/>
                  <a:gd name="T72" fmla="*/ 200 w 212"/>
                  <a:gd name="T73" fmla="*/ 0 h 294"/>
                  <a:gd name="T74" fmla="*/ 196 w 212"/>
                  <a:gd name="T75" fmla="*/ 0 h 294"/>
                  <a:gd name="T76" fmla="*/ 196 w 212"/>
                  <a:gd name="T7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2" h="294">
                    <a:moveTo>
                      <a:pt x="196" y="0"/>
                    </a:moveTo>
                    <a:lnTo>
                      <a:pt x="196" y="0"/>
                    </a:lnTo>
                    <a:lnTo>
                      <a:pt x="181" y="14"/>
                    </a:lnTo>
                    <a:lnTo>
                      <a:pt x="163" y="25"/>
                    </a:lnTo>
                    <a:lnTo>
                      <a:pt x="150" y="41"/>
                    </a:lnTo>
                    <a:lnTo>
                      <a:pt x="134" y="57"/>
                    </a:lnTo>
                    <a:lnTo>
                      <a:pt x="109" y="90"/>
                    </a:lnTo>
                    <a:lnTo>
                      <a:pt x="85" y="125"/>
                    </a:lnTo>
                    <a:lnTo>
                      <a:pt x="64" y="162"/>
                    </a:lnTo>
                    <a:lnTo>
                      <a:pt x="44" y="199"/>
                    </a:lnTo>
                    <a:lnTo>
                      <a:pt x="23" y="236"/>
                    </a:lnTo>
                    <a:lnTo>
                      <a:pt x="2" y="271"/>
                    </a:lnTo>
                    <a:lnTo>
                      <a:pt x="2" y="271"/>
                    </a:lnTo>
                    <a:lnTo>
                      <a:pt x="0" y="277"/>
                    </a:lnTo>
                    <a:lnTo>
                      <a:pt x="0" y="282"/>
                    </a:lnTo>
                    <a:lnTo>
                      <a:pt x="4" y="288"/>
                    </a:lnTo>
                    <a:lnTo>
                      <a:pt x="7" y="292"/>
                    </a:lnTo>
                    <a:lnTo>
                      <a:pt x="11" y="294"/>
                    </a:lnTo>
                    <a:lnTo>
                      <a:pt x="17" y="294"/>
                    </a:lnTo>
                    <a:lnTo>
                      <a:pt x="23" y="292"/>
                    </a:lnTo>
                    <a:lnTo>
                      <a:pt x="27" y="288"/>
                    </a:lnTo>
                    <a:lnTo>
                      <a:pt x="27" y="288"/>
                    </a:lnTo>
                    <a:lnTo>
                      <a:pt x="48" y="253"/>
                    </a:lnTo>
                    <a:lnTo>
                      <a:pt x="68" y="216"/>
                    </a:lnTo>
                    <a:lnTo>
                      <a:pt x="107" y="146"/>
                    </a:lnTo>
                    <a:lnTo>
                      <a:pt x="130" y="111"/>
                    </a:lnTo>
                    <a:lnTo>
                      <a:pt x="153" y="78"/>
                    </a:lnTo>
                    <a:lnTo>
                      <a:pt x="179" y="47"/>
                    </a:lnTo>
                    <a:lnTo>
                      <a:pt x="208" y="18"/>
                    </a:lnTo>
                    <a:lnTo>
                      <a:pt x="208" y="18"/>
                    </a:lnTo>
                    <a:lnTo>
                      <a:pt x="210" y="16"/>
                    </a:lnTo>
                    <a:lnTo>
                      <a:pt x="212" y="12"/>
                    </a:lnTo>
                    <a:lnTo>
                      <a:pt x="212" y="8"/>
                    </a:lnTo>
                    <a:lnTo>
                      <a:pt x="210" y="4"/>
                    </a:lnTo>
                    <a:lnTo>
                      <a:pt x="208" y="2"/>
                    </a:lnTo>
                    <a:lnTo>
                      <a:pt x="204" y="0"/>
                    </a:lnTo>
                    <a:lnTo>
                      <a:pt x="200" y="0"/>
                    </a:lnTo>
                    <a:lnTo>
                      <a:pt x="196" y="0"/>
                    </a:lnTo>
                    <a:lnTo>
                      <a:pt x="196" y="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36" name="Freeform 15"/>
              <p:cNvSpPr/>
              <p:nvPr/>
            </p:nvSpPr>
            <p:spPr bwMode="auto">
              <a:xfrm>
                <a:off x="1637904" y="1715302"/>
                <a:ext cx="142875" cy="244078"/>
              </a:xfrm>
              <a:custGeom>
                <a:avLst/>
                <a:gdLst>
                  <a:gd name="T0" fmla="*/ 242 w 257"/>
                  <a:gd name="T1" fmla="*/ 4 h 584"/>
                  <a:gd name="T2" fmla="*/ 242 w 257"/>
                  <a:gd name="T3" fmla="*/ 4 h 584"/>
                  <a:gd name="T4" fmla="*/ 209 w 257"/>
                  <a:gd name="T5" fmla="*/ 70 h 584"/>
                  <a:gd name="T6" fmla="*/ 175 w 257"/>
                  <a:gd name="T7" fmla="*/ 138 h 584"/>
                  <a:gd name="T8" fmla="*/ 113 w 257"/>
                  <a:gd name="T9" fmla="*/ 272 h 584"/>
                  <a:gd name="T10" fmla="*/ 113 w 257"/>
                  <a:gd name="T11" fmla="*/ 272 h 584"/>
                  <a:gd name="T12" fmla="*/ 80 w 257"/>
                  <a:gd name="T13" fmla="*/ 344 h 584"/>
                  <a:gd name="T14" fmla="*/ 51 w 257"/>
                  <a:gd name="T15" fmla="*/ 416 h 584"/>
                  <a:gd name="T16" fmla="*/ 24 w 257"/>
                  <a:gd name="T17" fmla="*/ 488 h 584"/>
                  <a:gd name="T18" fmla="*/ 12 w 257"/>
                  <a:gd name="T19" fmla="*/ 525 h 584"/>
                  <a:gd name="T20" fmla="*/ 2 w 257"/>
                  <a:gd name="T21" fmla="*/ 564 h 584"/>
                  <a:gd name="T22" fmla="*/ 2 w 257"/>
                  <a:gd name="T23" fmla="*/ 564 h 584"/>
                  <a:gd name="T24" fmla="*/ 0 w 257"/>
                  <a:gd name="T25" fmla="*/ 570 h 584"/>
                  <a:gd name="T26" fmla="*/ 2 w 257"/>
                  <a:gd name="T27" fmla="*/ 576 h 584"/>
                  <a:gd name="T28" fmla="*/ 6 w 257"/>
                  <a:gd name="T29" fmla="*/ 580 h 584"/>
                  <a:gd name="T30" fmla="*/ 12 w 257"/>
                  <a:gd name="T31" fmla="*/ 582 h 584"/>
                  <a:gd name="T32" fmla="*/ 18 w 257"/>
                  <a:gd name="T33" fmla="*/ 584 h 584"/>
                  <a:gd name="T34" fmla="*/ 22 w 257"/>
                  <a:gd name="T35" fmla="*/ 582 h 584"/>
                  <a:gd name="T36" fmla="*/ 26 w 257"/>
                  <a:gd name="T37" fmla="*/ 580 h 584"/>
                  <a:gd name="T38" fmla="*/ 29 w 257"/>
                  <a:gd name="T39" fmla="*/ 574 h 584"/>
                  <a:gd name="T40" fmla="*/ 29 w 257"/>
                  <a:gd name="T41" fmla="*/ 574 h 584"/>
                  <a:gd name="T42" fmla="*/ 39 w 257"/>
                  <a:gd name="T43" fmla="*/ 537 h 584"/>
                  <a:gd name="T44" fmla="*/ 51 w 257"/>
                  <a:gd name="T45" fmla="*/ 502 h 584"/>
                  <a:gd name="T46" fmla="*/ 76 w 257"/>
                  <a:gd name="T47" fmla="*/ 432 h 584"/>
                  <a:gd name="T48" fmla="*/ 103 w 257"/>
                  <a:gd name="T49" fmla="*/ 364 h 584"/>
                  <a:gd name="T50" fmla="*/ 135 w 257"/>
                  <a:gd name="T51" fmla="*/ 296 h 584"/>
                  <a:gd name="T52" fmla="*/ 135 w 257"/>
                  <a:gd name="T53" fmla="*/ 296 h 584"/>
                  <a:gd name="T54" fmla="*/ 168 w 257"/>
                  <a:gd name="T55" fmla="*/ 226 h 584"/>
                  <a:gd name="T56" fmla="*/ 201 w 257"/>
                  <a:gd name="T57" fmla="*/ 156 h 584"/>
                  <a:gd name="T58" fmla="*/ 216 w 257"/>
                  <a:gd name="T59" fmla="*/ 120 h 584"/>
                  <a:gd name="T60" fmla="*/ 232 w 257"/>
                  <a:gd name="T61" fmla="*/ 84 h 584"/>
                  <a:gd name="T62" fmla="*/ 245 w 257"/>
                  <a:gd name="T63" fmla="*/ 48 h 584"/>
                  <a:gd name="T64" fmla="*/ 257 w 257"/>
                  <a:gd name="T65" fmla="*/ 11 h 584"/>
                  <a:gd name="T66" fmla="*/ 257 w 257"/>
                  <a:gd name="T67" fmla="*/ 11 h 584"/>
                  <a:gd name="T68" fmla="*/ 255 w 257"/>
                  <a:gd name="T69" fmla="*/ 6 h 584"/>
                  <a:gd name="T70" fmla="*/ 251 w 257"/>
                  <a:gd name="T71" fmla="*/ 2 h 584"/>
                  <a:gd name="T72" fmla="*/ 247 w 257"/>
                  <a:gd name="T73" fmla="*/ 0 h 584"/>
                  <a:gd name="T74" fmla="*/ 244 w 257"/>
                  <a:gd name="T75" fmla="*/ 2 h 584"/>
                  <a:gd name="T76" fmla="*/ 242 w 257"/>
                  <a:gd name="T77" fmla="*/ 4 h 584"/>
                  <a:gd name="T78" fmla="*/ 242 w 257"/>
                  <a:gd name="T79" fmla="*/ 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" h="584">
                    <a:moveTo>
                      <a:pt x="242" y="4"/>
                    </a:moveTo>
                    <a:lnTo>
                      <a:pt x="242" y="4"/>
                    </a:lnTo>
                    <a:lnTo>
                      <a:pt x="209" y="70"/>
                    </a:lnTo>
                    <a:lnTo>
                      <a:pt x="175" y="138"/>
                    </a:lnTo>
                    <a:lnTo>
                      <a:pt x="113" y="272"/>
                    </a:lnTo>
                    <a:lnTo>
                      <a:pt x="113" y="272"/>
                    </a:lnTo>
                    <a:lnTo>
                      <a:pt x="80" y="344"/>
                    </a:lnTo>
                    <a:lnTo>
                      <a:pt x="51" y="416"/>
                    </a:lnTo>
                    <a:lnTo>
                      <a:pt x="24" y="488"/>
                    </a:lnTo>
                    <a:lnTo>
                      <a:pt x="12" y="525"/>
                    </a:lnTo>
                    <a:lnTo>
                      <a:pt x="2" y="564"/>
                    </a:lnTo>
                    <a:lnTo>
                      <a:pt x="2" y="564"/>
                    </a:lnTo>
                    <a:lnTo>
                      <a:pt x="0" y="570"/>
                    </a:lnTo>
                    <a:lnTo>
                      <a:pt x="2" y="576"/>
                    </a:lnTo>
                    <a:lnTo>
                      <a:pt x="6" y="580"/>
                    </a:lnTo>
                    <a:lnTo>
                      <a:pt x="12" y="582"/>
                    </a:lnTo>
                    <a:lnTo>
                      <a:pt x="18" y="584"/>
                    </a:lnTo>
                    <a:lnTo>
                      <a:pt x="22" y="582"/>
                    </a:lnTo>
                    <a:lnTo>
                      <a:pt x="26" y="580"/>
                    </a:lnTo>
                    <a:lnTo>
                      <a:pt x="29" y="574"/>
                    </a:lnTo>
                    <a:lnTo>
                      <a:pt x="29" y="574"/>
                    </a:lnTo>
                    <a:lnTo>
                      <a:pt x="39" y="537"/>
                    </a:lnTo>
                    <a:lnTo>
                      <a:pt x="51" y="502"/>
                    </a:lnTo>
                    <a:lnTo>
                      <a:pt x="76" y="432"/>
                    </a:lnTo>
                    <a:lnTo>
                      <a:pt x="103" y="364"/>
                    </a:lnTo>
                    <a:lnTo>
                      <a:pt x="135" y="296"/>
                    </a:lnTo>
                    <a:lnTo>
                      <a:pt x="135" y="296"/>
                    </a:lnTo>
                    <a:lnTo>
                      <a:pt x="168" y="226"/>
                    </a:lnTo>
                    <a:lnTo>
                      <a:pt x="201" y="156"/>
                    </a:lnTo>
                    <a:lnTo>
                      <a:pt x="216" y="120"/>
                    </a:lnTo>
                    <a:lnTo>
                      <a:pt x="232" y="84"/>
                    </a:lnTo>
                    <a:lnTo>
                      <a:pt x="245" y="48"/>
                    </a:lnTo>
                    <a:lnTo>
                      <a:pt x="257" y="11"/>
                    </a:lnTo>
                    <a:lnTo>
                      <a:pt x="257" y="11"/>
                    </a:lnTo>
                    <a:lnTo>
                      <a:pt x="255" y="6"/>
                    </a:lnTo>
                    <a:lnTo>
                      <a:pt x="251" y="2"/>
                    </a:lnTo>
                    <a:lnTo>
                      <a:pt x="247" y="0"/>
                    </a:lnTo>
                    <a:lnTo>
                      <a:pt x="244" y="2"/>
                    </a:lnTo>
                    <a:lnTo>
                      <a:pt x="242" y="4"/>
                    </a:lnTo>
                    <a:lnTo>
                      <a:pt x="242" y="4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37" name="Freeform 16"/>
              <p:cNvSpPr/>
              <p:nvPr/>
            </p:nvSpPr>
            <p:spPr bwMode="auto">
              <a:xfrm>
                <a:off x="1391842" y="1798645"/>
                <a:ext cx="187325" cy="340519"/>
              </a:xfrm>
              <a:custGeom>
                <a:avLst/>
                <a:gdLst>
                  <a:gd name="T0" fmla="*/ 325 w 338"/>
                  <a:gd name="T1" fmla="*/ 0 h 816"/>
                  <a:gd name="T2" fmla="*/ 325 w 338"/>
                  <a:gd name="T3" fmla="*/ 0 h 816"/>
                  <a:gd name="T4" fmla="*/ 305 w 338"/>
                  <a:gd name="T5" fmla="*/ 18 h 816"/>
                  <a:gd name="T6" fmla="*/ 286 w 338"/>
                  <a:gd name="T7" fmla="*/ 35 h 816"/>
                  <a:gd name="T8" fmla="*/ 268 w 338"/>
                  <a:gd name="T9" fmla="*/ 55 h 816"/>
                  <a:gd name="T10" fmla="*/ 251 w 338"/>
                  <a:gd name="T11" fmla="*/ 76 h 816"/>
                  <a:gd name="T12" fmla="*/ 235 w 338"/>
                  <a:gd name="T13" fmla="*/ 98 h 816"/>
                  <a:gd name="T14" fmla="*/ 219 w 338"/>
                  <a:gd name="T15" fmla="*/ 121 h 816"/>
                  <a:gd name="T16" fmla="*/ 192 w 338"/>
                  <a:gd name="T17" fmla="*/ 170 h 816"/>
                  <a:gd name="T18" fmla="*/ 169 w 338"/>
                  <a:gd name="T19" fmla="*/ 218 h 816"/>
                  <a:gd name="T20" fmla="*/ 146 w 338"/>
                  <a:gd name="T21" fmla="*/ 269 h 816"/>
                  <a:gd name="T22" fmla="*/ 126 w 338"/>
                  <a:gd name="T23" fmla="*/ 319 h 816"/>
                  <a:gd name="T24" fmla="*/ 109 w 338"/>
                  <a:gd name="T25" fmla="*/ 366 h 816"/>
                  <a:gd name="T26" fmla="*/ 109 w 338"/>
                  <a:gd name="T27" fmla="*/ 366 h 816"/>
                  <a:gd name="T28" fmla="*/ 89 w 338"/>
                  <a:gd name="T29" fmla="*/ 419 h 816"/>
                  <a:gd name="T30" fmla="*/ 72 w 338"/>
                  <a:gd name="T31" fmla="*/ 471 h 816"/>
                  <a:gd name="T32" fmla="*/ 54 w 338"/>
                  <a:gd name="T33" fmla="*/ 526 h 816"/>
                  <a:gd name="T34" fmla="*/ 40 w 338"/>
                  <a:gd name="T35" fmla="*/ 580 h 816"/>
                  <a:gd name="T36" fmla="*/ 27 w 338"/>
                  <a:gd name="T37" fmla="*/ 635 h 816"/>
                  <a:gd name="T38" fmla="*/ 15 w 338"/>
                  <a:gd name="T39" fmla="*/ 689 h 816"/>
                  <a:gd name="T40" fmla="*/ 7 w 338"/>
                  <a:gd name="T41" fmla="*/ 744 h 816"/>
                  <a:gd name="T42" fmla="*/ 0 w 338"/>
                  <a:gd name="T43" fmla="*/ 800 h 816"/>
                  <a:gd name="T44" fmla="*/ 0 w 338"/>
                  <a:gd name="T45" fmla="*/ 800 h 816"/>
                  <a:gd name="T46" fmla="*/ 0 w 338"/>
                  <a:gd name="T47" fmla="*/ 806 h 816"/>
                  <a:gd name="T48" fmla="*/ 3 w 338"/>
                  <a:gd name="T49" fmla="*/ 812 h 816"/>
                  <a:gd name="T50" fmla="*/ 7 w 338"/>
                  <a:gd name="T51" fmla="*/ 814 h 816"/>
                  <a:gd name="T52" fmla="*/ 13 w 338"/>
                  <a:gd name="T53" fmla="*/ 816 h 816"/>
                  <a:gd name="T54" fmla="*/ 19 w 338"/>
                  <a:gd name="T55" fmla="*/ 816 h 816"/>
                  <a:gd name="T56" fmla="*/ 25 w 338"/>
                  <a:gd name="T57" fmla="*/ 814 h 816"/>
                  <a:gd name="T58" fmla="*/ 29 w 338"/>
                  <a:gd name="T59" fmla="*/ 808 h 816"/>
                  <a:gd name="T60" fmla="*/ 31 w 338"/>
                  <a:gd name="T61" fmla="*/ 802 h 816"/>
                  <a:gd name="T62" fmla="*/ 31 w 338"/>
                  <a:gd name="T63" fmla="*/ 802 h 816"/>
                  <a:gd name="T64" fmla="*/ 37 w 338"/>
                  <a:gd name="T65" fmla="*/ 750 h 816"/>
                  <a:gd name="T66" fmla="*/ 46 w 338"/>
                  <a:gd name="T67" fmla="*/ 697 h 816"/>
                  <a:gd name="T68" fmla="*/ 56 w 338"/>
                  <a:gd name="T69" fmla="*/ 645 h 816"/>
                  <a:gd name="T70" fmla="*/ 70 w 338"/>
                  <a:gd name="T71" fmla="*/ 592 h 816"/>
                  <a:gd name="T72" fmla="*/ 83 w 338"/>
                  <a:gd name="T73" fmla="*/ 541 h 816"/>
                  <a:gd name="T74" fmla="*/ 99 w 338"/>
                  <a:gd name="T75" fmla="*/ 489 h 816"/>
                  <a:gd name="T76" fmla="*/ 114 w 338"/>
                  <a:gd name="T77" fmla="*/ 438 h 816"/>
                  <a:gd name="T78" fmla="*/ 132 w 338"/>
                  <a:gd name="T79" fmla="*/ 388 h 816"/>
                  <a:gd name="T80" fmla="*/ 132 w 338"/>
                  <a:gd name="T81" fmla="*/ 388 h 816"/>
                  <a:gd name="T82" fmla="*/ 151 w 338"/>
                  <a:gd name="T83" fmla="*/ 337 h 816"/>
                  <a:gd name="T84" fmla="*/ 171 w 338"/>
                  <a:gd name="T85" fmla="*/ 286 h 816"/>
                  <a:gd name="T86" fmla="*/ 192 w 338"/>
                  <a:gd name="T87" fmla="*/ 238 h 816"/>
                  <a:gd name="T88" fmla="*/ 218 w 338"/>
                  <a:gd name="T89" fmla="*/ 189 h 816"/>
                  <a:gd name="T90" fmla="*/ 243 w 338"/>
                  <a:gd name="T91" fmla="*/ 142 h 816"/>
                  <a:gd name="T92" fmla="*/ 272 w 338"/>
                  <a:gd name="T93" fmla="*/ 98 h 816"/>
                  <a:gd name="T94" fmla="*/ 301 w 338"/>
                  <a:gd name="T95" fmla="*/ 53 h 816"/>
                  <a:gd name="T96" fmla="*/ 336 w 338"/>
                  <a:gd name="T97" fmla="*/ 10 h 816"/>
                  <a:gd name="T98" fmla="*/ 336 w 338"/>
                  <a:gd name="T99" fmla="*/ 10 h 816"/>
                  <a:gd name="T100" fmla="*/ 338 w 338"/>
                  <a:gd name="T101" fmla="*/ 8 h 816"/>
                  <a:gd name="T102" fmla="*/ 338 w 338"/>
                  <a:gd name="T103" fmla="*/ 6 h 816"/>
                  <a:gd name="T104" fmla="*/ 334 w 338"/>
                  <a:gd name="T105" fmla="*/ 2 h 816"/>
                  <a:gd name="T106" fmla="*/ 330 w 338"/>
                  <a:gd name="T107" fmla="*/ 0 h 816"/>
                  <a:gd name="T108" fmla="*/ 325 w 338"/>
                  <a:gd name="T109" fmla="*/ 0 h 816"/>
                  <a:gd name="T110" fmla="*/ 325 w 338"/>
                  <a:gd name="T111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8" h="816">
                    <a:moveTo>
                      <a:pt x="325" y="0"/>
                    </a:moveTo>
                    <a:lnTo>
                      <a:pt x="325" y="0"/>
                    </a:lnTo>
                    <a:lnTo>
                      <a:pt x="305" y="18"/>
                    </a:lnTo>
                    <a:lnTo>
                      <a:pt x="286" y="35"/>
                    </a:lnTo>
                    <a:lnTo>
                      <a:pt x="268" y="55"/>
                    </a:lnTo>
                    <a:lnTo>
                      <a:pt x="251" y="76"/>
                    </a:lnTo>
                    <a:lnTo>
                      <a:pt x="235" y="98"/>
                    </a:lnTo>
                    <a:lnTo>
                      <a:pt x="219" y="121"/>
                    </a:lnTo>
                    <a:lnTo>
                      <a:pt x="192" y="170"/>
                    </a:lnTo>
                    <a:lnTo>
                      <a:pt x="169" y="218"/>
                    </a:lnTo>
                    <a:lnTo>
                      <a:pt x="146" y="269"/>
                    </a:lnTo>
                    <a:lnTo>
                      <a:pt x="126" y="319"/>
                    </a:lnTo>
                    <a:lnTo>
                      <a:pt x="109" y="366"/>
                    </a:lnTo>
                    <a:lnTo>
                      <a:pt x="109" y="366"/>
                    </a:lnTo>
                    <a:lnTo>
                      <a:pt x="89" y="419"/>
                    </a:lnTo>
                    <a:lnTo>
                      <a:pt x="72" y="471"/>
                    </a:lnTo>
                    <a:lnTo>
                      <a:pt x="54" y="526"/>
                    </a:lnTo>
                    <a:lnTo>
                      <a:pt x="40" y="580"/>
                    </a:lnTo>
                    <a:lnTo>
                      <a:pt x="27" y="635"/>
                    </a:lnTo>
                    <a:lnTo>
                      <a:pt x="15" y="689"/>
                    </a:lnTo>
                    <a:lnTo>
                      <a:pt x="7" y="74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0" y="806"/>
                    </a:lnTo>
                    <a:lnTo>
                      <a:pt x="3" y="812"/>
                    </a:lnTo>
                    <a:lnTo>
                      <a:pt x="7" y="814"/>
                    </a:lnTo>
                    <a:lnTo>
                      <a:pt x="13" y="816"/>
                    </a:lnTo>
                    <a:lnTo>
                      <a:pt x="19" y="816"/>
                    </a:lnTo>
                    <a:lnTo>
                      <a:pt x="25" y="814"/>
                    </a:lnTo>
                    <a:lnTo>
                      <a:pt x="29" y="808"/>
                    </a:lnTo>
                    <a:lnTo>
                      <a:pt x="31" y="802"/>
                    </a:lnTo>
                    <a:lnTo>
                      <a:pt x="31" y="802"/>
                    </a:lnTo>
                    <a:lnTo>
                      <a:pt x="37" y="750"/>
                    </a:lnTo>
                    <a:lnTo>
                      <a:pt x="46" y="697"/>
                    </a:lnTo>
                    <a:lnTo>
                      <a:pt x="56" y="645"/>
                    </a:lnTo>
                    <a:lnTo>
                      <a:pt x="70" y="592"/>
                    </a:lnTo>
                    <a:lnTo>
                      <a:pt x="83" y="541"/>
                    </a:lnTo>
                    <a:lnTo>
                      <a:pt x="99" y="489"/>
                    </a:lnTo>
                    <a:lnTo>
                      <a:pt x="114" y="438"/>
                    </a:lnTo>
                    <a:lnTo>
                      <a:pt x="132" y="388"/>
                    </a:lnTo>
                    <a:lnTo>
                      <a:pt x="132" y="388"/>
                    </a:lnTo>
                    <a:lnTo>
                      <a:pt x="151" y="337"/>
                    </a:lnTo>
                    <a:lnTo>
                      <a:pt x="171" y="286"/>
                    </a:lnTo>
                    <a:lnTo>
                      <a:pt x="192" y="238"/>
                    </a:lnTo>
                    <a:lnTo>
                      <a:pt x="218" y="189"/>
                    </a:lnTo>
                    <a:lnTo>
                      <a:pt x="243" y="142"/>
                    </a:lnTo>
                    <a:lnTo>
                      <a:pt x="272" y="98"/>
                    </a:lnTo>
                    <a:lnTo>
                      <a:pt x="301" y="53"/>
                    </a:lnTo>
                    <a:lnTo>
                      <a:pt x="336" y="10"/>
                    </a:lnTo>
                    <a:lnTo>
                      <a:pt x="336" y="10"/>
                    </a:lnTo>
                    <a:lnTo>
                      <a:pt x="338" y="8"/>
                    </a:lnTo>
                    <a:lnTo>
                      <a:pt x="338" y="6"/>
                    </a:lnTo>
                    <a:lnTo>
                      <a:pt x="334" y="2"/>
                    </a:lnTo>
                    <a:lnTo>
                      <a:pt x="330" y="0"/>
                    </a:lnTo>
                    <a:lnTo>
                      <a:pt x="325" y="0"/>
                    </a:lnTo>
                    <a:lnTo>
                      <a:pt x="325" y="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38" name="Freeform 17"/>
              <p:cNvSpPr/>
              <p:nvPr/>
            </p:nvSpPr>
            <p:spPr bwMode="auto">
              <a:xfrm>
                <a:off x="1320404" y="2114161"/>
                <a:ext cx="474663" cy="103585"/>
              </a:xfrm>
              <a:custGeom>
                <a:avLst/>
                <a:gdLst>
                  <a:gd name="T0" fmla="*/ 4 w 854"/>
                  <a:gd name="T1" fmla="*/ 250 h 250"/>
                  <a:gd name="T2" fmla="*/ 4 w 854"/>
                  <a:gd name="T3" fmla="*/ 250 h 250"/>
                  <a:gd name="T4" fmla="*/ 14 w 854"/>
                  <a:gd name="T5" fmla="*/ 250 h 250"/>
                  <a:gd name="T6" fmla="*/ 25 w 854"/>
                  <a:gd name="T7" fmla="*/ 250 h 250"/>
                  <a:gd name="T8" fmla="*/ 49 w 854"/>
                  <a:gd name="T9" fmla="*/ 248 h 250"/>
                  <a:gd name="T10" fmla="*/ 95 w 854"/>
                  <a:gd name="T11" fmla="*/ 238 h 250"/>
                  <a:gd name="T12" fmla="*/ 95 w 854"/>
                  <a:gd name="T13" fmla="*/ 238 h 250"/>
                  <a:gd name="T14" fmla="*/ 212 w 854"/>
                  <a:gd name="T15" fmla="*/ 215 h 250"/>
                  <a:gd name="T16" fmla="*/ 212 w 854"/>
                  <a:gd name="T17" fmla="*/ 215 h 250"/>
                  <a:gd name="T18" fmla="*/ 331 w 854"/>
                  <a:gd name="T19" fmla="*/ 189 h 250"/>
                  <a:gd name="T20" fmla="*/ 448 w 854"/>
                  <a:gd name="T21" fmla="*/ 162 h 250"/>
                  <a:gd name="T22" fmla="*/ 448 w 854"/>
                  <a:gd name="T23" fmla="*/ 162 h 250"/>
                  <a:gd name="T24" fmla="*/ 559 w 854"/>
                  <a:gd name="T25" fmla="*/ 133 h 250"/>
                  <a:gd name="T26" fmla="*/ 613 w 854"/>
                  <a:gd name="T27" fmla="*/ 115 h 250"/>
                  <a:gd name="T28" fmla="*/ 670 w 854"/>
                  <a:gd name="T29" fmla="*/ 98 h 250"/>
                  <a:gd name="T30" fmla="*/ 670 w 854"/>
                  <a:gd name="T31" fmla="*/ 98 h 250"/>
                  <a:gd name="T32" fmla="*/ 718 w 854"/>
                  <a:gd name="T33" fmla="*/ 80 h 250"/>
                  <a:gd name="T34" fmla="*/ 769 w 854"/>
                  <a:gd name="T35" fmla="*/ 63 h 250"/>
                  <a:gd name="T36" fmla="*/ 769 w 854"/>
                  <a:gd name="T37" fmla="*/ 63 h 250"/>
                  <a:gd name="T38" fmla="*/ 790 w 854"/>
                  <a:gd name="T39" fmla="*/ 53 h 250"/>
                  <a:gd name="T40" fmla="*/ 816 w 854"/>
                  <a:gd name="T41" fmla="*/ 45 h 250"/>
                  <a:gd name="T42" fmla="*/ 825 w 854"/>
                  <a:gd name="T43" fmla="*/ 39 h 250"/>
                  <a:gd name="T44" fmla="*/ 837 w 854"/>
                  <a:gd name="T45" fmla="*/ 34 h 250"/>
                  <a:gd name="T46" fmla="*/ 845 w 854"/>
                  <a:gd name="T47" fmla="*/ 26 h 250"/>
                  <a:gd name="T48" fmla="*/ 853 w 854"/>
                  <a:gd name="T49" fmla="*/ 16 h 250"/>
                  <a:gd name="T50" fmla="*/ 853 w 854"/>
                  <a:gd name="T51" fmla="*/ 16 h 250"/>
                  <a:gd name="T52" fmla="*/ 854 w 854"/>
                  <a:gd name="T53" fmla="*/ 12 h 250"/>
                  <a:gd name="T54" fmla="*/ 853 w 854"/>
                  <a:gd name="T55" fmla="*/ 6 h 250"/>
                  <a:gd name="T56" fmla="*/ 851 w 854"/>
                  <a:gd name="T57" fmla="*/ 2 h 250"/>
                  <a:gd name="T58" fmla="*/ 845 w 854"/>
                  <a:gd name="T59" fmla="*/ 0 h 250"/>
                  <a:gd name="T60" fmla="*/ 845 w 854"/>
                  <a:gd name="T61" fmla="*/ 0 h 250"/>
                  <a:gd name="T62" fmla="*/ 835 w 854"/>
                  <a:gd name="T63" fmla="*/ 0 h 250"/>
                  <a:gd name="T64" fmla="*/ 825 w 854"/>
                  <a:gd name="T65" fmla="*/ 2 h 250"/>
                  <a:gd name="T66" fmla="*/ 804 w 854"/>
                  <a:gd name="T67" fmla="*/ 10 h 250"/>
                  <a:gd name="T68" fmla="*/ 767 w 854"/>
                  <a:gd name="T69" fmla="*/ 30 h 250"/>
                  <a:gd name="T70" fmla="*/ 767 w 854"/>
                  <a:gd name="T71" fmla="*/ 30 h 250"/>
                  <a:gd name="T72" fmla="*/ 716 w 854"/>
                  <a:gd name="T73" fmla="*/ 49 h 250"/>
                  <a:gd name="T74" fmla="*/ 668 w 854"/>
                  <a:gd name="T75" fmla="*/ 67 h 250"/>
                  <a:gd name="T76" fmla="*/ 668 w 854"/>
                  <a:gd name="T77" fmla="*/ 67 h 250"/>
                  <a:gd name="T78" fmla="*/ 609 w 854"/>
                  <a:gd name="T79" fmla="*/ 86 h 250"/>
                  <a:gd name="T80" fmla="*/ 549 w 854"/>
                  <a:gd name="T81" fmla="*/ 104 h 250"/>
                  <a:gd name="T82" fmla="*/ 430 w 854"/>
                  <a:gd name="T83" fmla="*/ 135 h 250"/>
                  <a:gd name="T84" fmla="*/ 430 w 854"/>
                  <a:gd name="T85" fmla="*/ 135 h 250"/>
                  <a:gd name="T86" fmla="*/ 313 w 854"/>
                  <a:gd name="T87" fmla="*/ 162 h 250"/>
                  <a:gd name="T88" fmla="*/ 197 w 854"/>
                  <a:gd name="T89" fmla="*/ 187 h 250"/>
                  <a:gd name="T90" fmla="*/ 197 w 854"/>
                  <a:gd name="T91" fmla="*/ 187 h 250"/>
                  <a:gd name="T92" fmla="*/ 90 w 854"/>
                  <a:gd name="T93" fmla="*/ 213 h 250"/>
                  <a:gd name="T94" fmla="*/ 90 w 854"/>
                  <a:gd name="T95" fmla="*/ 213 h 250"/>
                  <a:gd name="T96" fmla="*/ 45 w 854"/>
                  <a:gd name="T97" fmla="*/ 222 h 250"/>
                  <a:gd name="T98" fmla="*/ 22 w 854"/>
                  <a:gd name="T99" fmla="*/ 230 h 250"/>
                  <a:gd name="T100" fmla="*/ 10 w 854"/>
                  <a:gd name="T101" fmla="*/ 236 h 250"/>
                  <a:gd name="T102" fmla="*/ 0 w 854"/>
                  <a:gd name="T103" fmla="*/ 242 h 250"/>
                  <a:gd name="T104" fmla="*/ 0 w 854"/>
                  <a:gd name="T105" fmla="*/ 242 h 250"/>
                  <a:gd name="T106" fmla="*/ 0 w 854"/>
                  <a:gd name="T107" fmla="*/ 244 h 250"/>
                  <a:gd name="T108" fmla="*/ 0 w 854"/>
                  <a:gd name="T109" fmla="*/ 246 h 250"/>
                  <a:gd name="T110" fmla="*/ 0 w 854"/>
                  <a:gd name="T111" fmla="*/ 248 h 250"/>
                  <a:gd name="T112" fmla="*/ 4 w 854"/>
                  <a:gd name="T113" fmla="*/ 250 h 250"/>
                  <a:gd name="T114" fmla="*/ 4 w 854"/>
                  <a:gd name="T115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54" h="250">
                    <a:moveTo>
                      <a:pt x="4" y="250"/>
                    </a:moveTo>
                    <a:lnTo>
                      <a:pt x="4" y="250"/>
                    </a:lnTo>
                    <a:lnTo>
                      <a:pt x="14" y="250"/>
                    </a:lnTo>
                    <a:lnTo>
                      <a:pt x="25" y="250"/>
                    </a:lnTo>
                    <a:lnTo>
                      <a:pt x="49" y="248"/>
                    </a:lnTo>
                    <a:lnTo>
                      <a:pt x="95" y="238"/>
                    </a:lnTo>
                    <a:lnTo>
                      <a:pt x="95" y="238"/>
                    </a:lnTo>
                    <a:lnTo>
                      <a:pt x="212" y="215"/>
                    </a:lnTo>
                    <a:lnTo>
                      <a:pt x="212" y="215"/>
                    </a:lnTo>
                    <a:lnTo>
                      <a:pt x="331" y="189"/>
                    </a:lnTo>
                    <a:lnTo>
                      <a:pt x="448" y="162"/>
                    </a:lnTo>
                    <a:lnTo>
                      <a:pt x="448" y="162"/>
                    </a:lnTo>
                    <a:lnTo>
                      <a:pt x="559" y="133"/>
                    </a:lnTo>
                    <a:lnTo>
                      <a:pt x="613" y="115"/>
                    </a:lnTo>
                    <a:lnTo>
                      <a:pt x="670" y="98"/>
                    </a:lnTo>
                    <a:lnTo>
                      <a:pt x="670" y="98"/>
                    </a:lnTo>
                    <a:lnTo>
                      <a:pt x="718" y="80"/>
                    </a:lnTo>
                    <a:lnTo>
                      <a:pt x="769" y="63"/>
                    </a:lnTo>
                    <a:lnTo>
                      <a:pt x="769" y="63"/>
                    </a:lnTo>
                    <a:lnTo>
                      <a:pt x="790" y="53"/>
                    </a:lnTo>
                    <a:lnTo>
                      <a:pt x="816" y="45"/>
                    </a:lnTo>
                    <a:lnTo>
                      <a:pt x="825" y="39"/>
                    </a:lnTo>
                    <a:lnTo>
                      <a:pt x="837" y="34"/>
                    </a:lnTo>
                    <a:lnTo>
                      <a:pt x="845" y="26"/>
                    </a:lnTo>
                    <a:lnTo>
                      <a:pt x="853" y="16"/>
                    </a:lnTo>
                    <a:lnTo>
                      <a:pt x="853" y="16"/>
                    </a:lnTo>
                    <a:lnTo>
                      <a:pt x="854" y="12"/>
                    </a:lnTo>
                    <a:lnTo>
                      <a:pt x="853" y="6"/>
                    </a:lnTo>
                    <a:lnTo>
                      <a:pt x="851" y="2"/>
                    </a:lnTo>
                    <a:lnTo>
                      <a:pt x="845" y="0"/>
                    </a:lnTo>
                    <a:lnTo>
                      <a:pt x="845" y="0"/>
                    </a:lnTo>
                    <a:lnTo>
                      <a:pt x="835" y="0"/>
                    </a:lnTo>
                    <a:lnTo>
                      <a:pt x="825" y="2"/>
                    </a:lnTo>
                    <a:lnTo>
                      <a:pt x="804" y="10"/>
                    </a:lnTo>
                    <a:lnTo>
                      <a:pt x="767" y="30"/>
                    </a:lnTo>
                    <a:lnTo>
                      <a:pt x="767" y="30"/>
                    </a:lnTo>
                    <a:lnTo>
                      <a:pt x="716" y="49"/>
                    </a:lnTo>
                    <a:lnTo>
                      <a:pt x="668" y="67"/>
                    </a:lnTo>
                    <a:lnTo>
                      <a:pt x="668" y="67"/>
                    </a:lnTo>
                    <a:lnTo>
                      <a:pt x="609" y="86"/>
                    </a:lnTo>
                    <a:lnTo>
                      <a:pt x="549" y="104"/>
                    </a:lnTo>
                    <a:lnTo>
                      <a:pt x="430" y="135"/>
                    </a:lnTo>
                    <a:lnTo>
                      <a:pt x="430" y="135"/>
                    </a:lnTo>
                    <a:lnTo>
                      <a:pt x="313" y="162"/>
                    </a:lnTo>
                    <a:lnTo>
                      <a:pt x="197" y="187"/>
                    </a:lnTo>
                    <a:lnTo>
                      <a:pt x="197" y="187"/>
                    </a:lnTo>
                    <a:lnTo>
                      <a:pt x="90" y="213"/>
                    </a:lnTo>
                    <a:lnTo>
                      <a:pt x="90" y="213"/>
                    </a:lnTo>
                    <a:lnTo>
                      <a:pt x="45" y="222"/>
                    </a:lnTo>
                    <a:lnTo>
                      <a:pt x="22" y="230"/>
                    </a:lnTo>
                    <a:lnTo>
                      <a:pt x="10" y="236"/>
                    </a:lnTo>
                    <a:lnTo>
                      <a:pt x="0" y="242"/>
                    </a:lnTo>
                    <a:lnTo>
                      <a:pt x="0" y="242"/>
                    </a:lnTo>
                    <a:lnTo>
                      <a:pt x="0" y="244"/>
                    </a:lnTo>
                    <a:lnTo>
                      <a:pt x="0" y="246"/>
                    </a:lnTo>
                    <a:lnTo>
                      <a:pt x="0" y="248"/>
                    </a:lnTo>
                    <a:lnTo>
                      <a:pt x="4" y="250"/>
                    </a:lnTo>
                    <a:lnTo>
                      <a:pt x="4" y="25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39" name="Freeform 18"/>
              <p:cNvSpPr/>
              <p:nvPr/>
            </p:nvSpPr>
            <p:spPr bwMode="auto">
              <a:xfrm>
                <a:off x="1512491" y="1948664"/>
                <a:ext cx="438150" cy="100013"/>
              </a:xfrm>
              <a:custGeom>
                <a:avLst/>
                <a:gdLst>
                  <a:gd name="T0" fmla="*/ 9 w 788"/>
                  <a:gd name="T1" fmla="*/ 240 h 240"/>
                  <a:gd name="T2" fmla="*/ 9 w 788"/>
                  <a:gd name="T3" fmla="*/ 240 h 240"/>
                  <a:gd name="T4" fmla="*/ 107 w 788"/>
                  <a:gd name="T5" fmla="*/ 203 h 240"/>
                  <a:gd name="T6" fmla="*/ 157 w 788"/>
                  <a:gd name="T7" fmla="*/ 187 h 240"/>
                  <a:gd name="T8" fmla="*/ 206 w 788"/>
                  <a:gd name="T9" fmla="*/ 172 h 240"/>
                  <a:gd name="T10" fmla="*/ 206 w 788"/>
                  <a:gd name="T11" fmla="*/ 172 h 240"/>
                  <a:gd name="T12" fmla="*/ 258 w 788"/>
                  <a:gd name="T13" fmla="*/ 160 h 240"/>
                  <a:gd name="T14" fmla="*/ 309 w 788"/>
                  <a:gd name="T15" fmla="*/ 148 h 240"/>
                  <a:gd name="T16" fmla="*/ 412 w 788"/>
                  <a:gd name="T17" fmla="*/ 127 h 240"/>
                  <a:gd name="T18" fmla="*/ 412 w 788"/>
                  <a:gd name="T19" fmla="*/ 127 h 240"/>
                  <a:gd name="T20" fmla="*/ 515 w 788"/>
                  <a:gd name="T21" fmla="*/ 106 h 240"/>
                  <a:gd name="T22" fmla="*/ 566 w 788"/>
                  <a:gd name="T23" fmla="*/ 96 h 240"/>
                  <a:gd name="T24" fmla="*/ 618 w 788"/>
                  <a:gd name="T25" fmla="*/ 82 h 240"/>
                  <a:gd name="T26" fmla="*/ 618 w 788"/>
                  <a:gd name="T27" fmla="*/ 82 h 240"/>
                  <a:gd name="T28" fmla="*/ 659 w 788"/>
                  <a:gd name="T29" fmla="*/ 70 h 240"/>
                  <a:gd name="T30" fmla="*/ 700 w 788"/>
                  <a:gd name="T31" fmla="*/ 57 h 240"/>
                  <a:gd name="T32" fmla="*/ 700 w 788"/>
                  <a:gd name="T33" fmla="*/ 57 h 240"/>
                  <a:gd name="T34" fmla="*/ 722 w 788"/>
                  <a:gd name="T35" fmla="*/ 51 h 240"/>
                  <a:gd name="T36" fmla="*/ 745 w 788"/>
                  <a:gd name="T37" fmla="*/ 43 h 240"/>
                  <a:gd name="T38" fmla="*/ 766 w 788"/>
                  <a:gd name="T39" fmla="*/ 34 h 240"/>
                  <a:gd name="T40" fmla="*/ 776 w 788"/>
                  <a:gd name="T41" fmla="*/ 26 h 240"/>
                  <a:gd name="T42" fmla="*/ 784 w 788"/>
                  <a:gd name="T43" fmla="*/ 20 h 240"/>
                  <a:gd name="T44" fmla="*/ 784 w 788"/>
                  <a:gd name="T45" fmla="*/ 20 h 240"/>
                  <a:gd name="T46" fmla="*/ 788 w 788"/>
                  <a:gd name="T47" fmla="*/ 12 h 240"/>
                  <a:gd name="T48" fmla="*/ 788 w 788"/>
                  <a:gd name="T49" fmla="*/ 6 h 240"/>
                  <a:gd name="T50" fmla="*/ 782 w 788"/>
                  <a:gd name="T51" fmla="*/ 2 h 240"/>
                  <a:gd name="T52" fmla="*/ 776 w 788"/>
                  <a:gd name="T53" fmla="*/ 0 h 240"/>
                  <a:gd name="T54" fmla="*/ 776 w 788"/>
                  <a:gd name="T55" fmla="*/ 0 h 240"/>
                  <a:gd name="T56" fmla="*/ 766 w 788"/>
                  <a:gd name="T57" fmla="*/ 0 h 240"/>
                  <a:gd name="T58" fmla="*/ 757 w 788"/>
                  <a:gd name="T59" fmla="*/ 4 h 240"/>
                  <a:gd name="T60" fmla="*/ 737 w 788"/>
                  <a:gd name="T61" fmla="*/ 10 h 240"/>
                  <a:gd name="T62" fmla="*/ 698 w 788"/>
                  <a:gd name="T63" fmla="*/ 28 h 240"/>
                  <a:gd name="T64" fmla="*/ 698 w 788"/>
                  <a:gd name="T65" fmla="*/ 28 h 240"/>
                  <a:gd name="T66" fmla="*/ 644 w 788"/>
                  <a:gd name="T67" fmla="*/ 45 h 240"/>
                  <a:gd name="T68" fmla="*/ 589 w 788"/>
                  <a:gd name="T69" fmla="*/ 59 h 240"/>
                  <a:gd name="T70" fmla="*/ 589 w 788"/>
                  <a:gd name="T71" fmla="*/ 59 h 240"/>
                  <a:gd name="T72" fmla="*/ 539 w 788"/>
                  <a:gd name="T73" fmla="*/ 72 h 240"/>
                  <a:gd name="T74" fmla="*/ 486 w 788"/>
                  <a:gd name="T75" fmla="*/ 84 h 240"/>
                  <a:gd name="T76" fmla="*/ 383 w 788"/>
                  <a:gd name="T77" fmla="*/ 106 h 240"/>
                  <a:gd name="T78" fmla="*/ 383 w 788"/>
                  <a:gd name="T79" fmla="*/ 106 h 240"/>
                  <a:gd name="T80" fmla="*/ 286 w 788"/>
                  <a:gd name="T81" fmla="*/ 125 h 240"/>
                  <a:gd name="T82" fmla="*/ 237 w 788"/>
                  <a:gd name="T83" fmla="*/ 135 h 240"/>
                  <a:gd name="T84" fmla="*/ 186 w 788"/>
                  <a:gd name="T85" fmla="*/ 148 h 240"/>
                  <a:gd name="T86" fmla="*/ 138 w 788"/>
                  <a:gd name="T87" fmla="*/ 162 h 240"/>
                  <a:gd name="T88" fmla="*/ 89 w 788"/>
                  <a:gd name="T89" fmla="*/ 179 h 240"/>
                  <a:gd name="T90" fmla="*/ 44 w 788"/>
                  <a:gd name="T91" fmla="*/ 201 h 240"/>
                  <a:gd name="T92" fmla="*/ 23 w 788"/>
                  <a:gd name="T93" fmla="*/ 215 h 240"/>
                  <a:gd name="T94" fmla="*/ 1 w 788"/>
                  <a:gd name="T95" fmla="*/ 226 h 240"/>
                  <a:gd name="T96" fmla="*/ 1 w 788"/>
                  <a:gd name="T97" fmla="*/ 226 h 240"/>
                  <a:gd name="T98" fmla="*/ 0 w 788"/>
                  <a:gd name="T99" fmla="*/ 228 h 240"/>
                  <a:gd name="T100" fmla="*/ 0 w 788"/>
                  <a:gd name="T101" fmla="*/ 232 h 240"/>
                  <a:gd name="T102" fmla="*/ 0 w 788"/>
                  <a:gd name="T103" fmla="*/ 236 h 240"/>
                  <a:gd name="T104" fmla="*/ 5 w 788"/>
                  <a:gd name="T105" fmla="*/ 240 h 240"/>
                  <a:gd name="T106" fmla="*/ 9 w 788"/>
                  <a:gd name="T107" fmla="*/ 240 h 240"/>
                  <a:gd name="T108" fmla="*/ 9 w 788"/>
                  <a:gd name="T10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8" h="240">
                    <a:moveTo>
                      <a:pt x="9" y="240"/>
                    </a:moveTo>
                    <a:lnTo>
                      <a:pt x="9" y="240"/>
                    </a:lnTo>
                    <a:lnTo>
                      <a:pt x="107" y="203"/>
                    </a:lnTo>
                    <a:lnTo>
                      <a:pt x="157" y="187"/>
                    </a:lnTo>
                    <a:lnTo>
                      <a:pt x="206" y="172"/>
                    </a:lnTo>
                    <a:lnTo>
                      <a:pt x="206" y="172"/>
                    </a:lnTo>
                    <a:lnTo>
                      <a:pt x="258" y="160"/>
                    </a:lnTo>
                    <a:lnTo>
                      <a:pt x="309" y="148"/>
                    </a:lnTo>
                    <a:lnTo>
                      <a:pt x="412" y="127"/>
                    </a:lnTo>
                    <a:lnTo>
                      <a:pt x="412" y="127"/>
                    </a:lnTo>
                    <a:lnTo>
                      <a:pt x="515" y="106"/>
                    </a:lnTo>
                    <a:lnTo>
                      <a:pt x="566" y="96"/>
                    </a:lnTo>
                    <a:lnTo>
                      <a:pt x="618" y="82"/>
                    </a:lnTo>
                    <a:lnTo>
                      <a:pt x="618" y="82"/>
                    </a:lnTo>
                    <a:lnTo>
                      <a:pt x="659" y="70"/>
                    </a:lnTo>
                    <a:lnTo>
                      <a:pt x="700" y="57"/>
                    </a:lnTo>
                    <a:lnTo>
                      <a:pt x="700" y="57"/>
                    </a:lnTo>
                    <a:lnTo>
                      <a:pt x="722" y="51"/>
                    </a:lnTo>
                    <a:lnTo>
                      <a:pt x="745" y="43"/>
                    </a:lnTo>
                    <a:lnTo>
                      <a:pt x="766" y="34"/>
                    </a:lnTo>
                    <a:lnTo>
                      <a:pt x="776" y="26"/>
                    </a:lnTo>
                    <a:lnTo>
                      <a:pt x="784" y="20"/>
                    </a:lnTo>
                    <a:lnTo>
                      <a:pt x="784" y="20"/>
                    </a:lnTo>
                    <a:lnTo>
                      <a:pt x="788" y="12"/>
                    </a:lnTo>
                    <a:lnTo>
                      <a:pt x="788" y="6"/>
                    </a:lnTo>
                    <a:lnTo>
                      <a:pt x="782" y="2"/>
                    </a:lnTo>
                    <a:lnTo>
                      <a:pt x="776" y="0"/>
                    </a:lnTo>
                    <a:lnTo>
                      <a:pt x="776" y="0"/>
                    </a:lnTo>
                    <a:lnTo>
                      <a:pt x="766" y="0"/>
                    </a:lnTo>
                    <a:lnTo>
                      <a:pt x="757" y="4"/>
                    </a:lnTo>
                    <a:lnTo>
                      <a:pt x="737" y="10"/>
                    </a:lnTo>
                    <a:lnTo>
                      <a:pt x="698" y="28"/>
                    </a:lnTo>
                    <a:lnTo>
                      <a:pt x="698" y="28"/>
                    </a:lnTo>
                    <a:lnTo>
                      <a:pt x="644" y="45"/>
                    </a:lnTo>
                    <a:lnTo>
                      <a:pt x="589" y="59"/>
                    </a:lnTo>
                    <a:lnTo>
                      <a:pt x="589" y="59"/>
                    </a:lnTo>
                    <a:lnTo>
                      <a:pt x="539" y="72"/>
                    </a:lnTo>
                    <a:lnTo>
                      <a:pt x="486" y="84"/>
                    </a:lnTo>
                    <a:lnTo>
                      <a:pt x="383" y="106"/>
                    </a:lnTo>
                    <a:lnTo>
                      <a:pt x="383" y="106"/>
                    </a:lnTo>
                    <a:lnTo>
                      <a:pt x="286" y="125"/>
                    </a:lnTo>
                    <a:lnTo>
                      <a:pt x="237" y="135"/>
                    </a:lnTo>
                    <a:lnTo>
                      <a:pt x="186" y="148"/>
                    </a:lnTo>
                    <a:lnTo>
                      <a:pt x="138" y="162"/>
                    </a:lnTo>
                    <a:lnTo>
                      <a:pt x="89" y="179"/>
                    </a:lnTo>
                    <a:lnTo>
                      <a:pt x="44" y="201"/>
                    </a:lnTo>
                    <a:lnTo>
                      <a:pt x="23" y="215"/>
                    </a:lnTo>
                    <a:lnTo>
                      <a:pt x="1" y="226"/>
                    </a:lnTo>
                    <a:lnTo>
                      <a:pt x="1" y="226"/>
                    </a:lnTo>
                    <a:lnTo>
                      <a:pt x="0" y="228"/>
                    </a:lnTo>
                    <a:lnTo>
                      <a:pt x="0" y="232"/>
                    </a:lnTo>
                    <a:lnTo>
                      <a:pt x="0" y="236"/>
                    </a:lnTo>
                    <a:lnTo>
                      <a:pt x="5" y="240"/>
                    </a:lnTo>
                    <a:lnTo>
                      <a:pt x="9" y="240"/>
                    </a:lnTo>
                    <a:lnTo>
                      <a:pt x="9" y="240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48640" name="Freeform 19"/>
              <p:cNvSpPr/>
              <p:nvPr/>
            </p:nvSpPr>
            <p:spPr bwMode="auto">
              <a:xfrm>
                <a:off x="1823641" y="1815314"/>
                <a:ext cx="317500" cy="52388"/>
              </a:xfrm>
              <a:custGeom>
                <a:avLst/>
                <a:gdLst>
                  <a:gd name="T0" fmla="*/ 6 w 570"/>
                  <a:gd name="T1" fmla="*/ 127 h 127"/>
                  <a:gd name="T2" fmla="*/ 6 w 570"/>
                  <a:gd name="T3" fmla="*/ 127 h 127"/>
                  <a:gd name="T4" fmla="*/ 41 w 570"/>
                  <a:gd name="T5" fmla="*/ 127 h 127"/>
                  <a:gd name="T6" fmla="*/ 74 w 570"/>
                  <a:gd name="T7" fmla="*/ 125 h 127"/>
                  <a:gd name="T8" fmla="*/ 107 w 570"/>
                  <a:gd name="T9" fmla="*/ 121 h 127"/>
                  <a:gd name="T10" fmla="*/ 142 w 570"/>
                  <a:gd name="T11" fmla="*/ 115 h 127"/>
                  <a:gd name="T12" fmla="*/ 208 w 570"/>
                  <a:gd name="T13" fmla="*/ 103 h 127"/>
                  <a:gd name="T14" fmla="*/ 274 w 570"/>
                  <a:gd name="T15" fmla="*/ 92 h 127"/>
                  <a:gd name="T16" fmla="*/ 274 w 570"/>
                  <a:gd name="T17" fmla="*/ 92 h 127"/>
                  <a:gd name="T18" fmla="*/ 346 w 570"/>
                  <a:gd name="T19" fmla="*/ 78 h 127"/>
                  <a:gd name="T20" fmla="*/ 418 w 570"/>
                  <a:gd name="T21" fmla="*/ 64 h 127"/>
                  <a:gd name="T22" fmla="*/ 489 w 570"/>
                  <a:gd name="T23" fmla="*/ 47 h 127"/>
                  <a:gd name="T24" fmla="*/ 559 w 570"/>
                  <a:gd name="T25" fmla="*/ 29 h 127"/>
                  <a:gd name="T26" fmla="*/ 559 w 570"/>
                  <a:gd name="T27" fmla="*/ 29 h 127"/>
                  <a:gd name="T28" fmla="*/ 564 w 570"/>
                  <a:gd name="T29" fmla="*/ 26 h 127"/>
                  <a:gd name="T30" fmla="*/ 568 w 570"/>
                  <a:gd name="T31" fmla="*/ 22 h 127"/>
                  <a:gd name="T32" fmla="*/ 570 w 570"/>
                  <a:gd name="T33" fmla="*/ 16 h 127"/>
                  <a:gd name="T34" fmla="*/ 570 w 570"/>
                  <a:gd name="T35" fmla="*/ 10 h 127"/>
                  <a:gd name="T36" fmla="*/ 568 w 570"/>
                  <a:gd name="T37" fmla="*/ 6 h 127"/>
                  <a:gd name="T38" fmla="*/ 564 w 570"/>
                  <a:gd name="T39" fmla="*/ 2 h 127"/>
                  <a:gd name="T40" fmla="*/ 561 w 570"/>
                  <a:gd name="T41" fmla="*/ 0 h 127"/>
                  <a:gd name="T42" fmla="*/ 553 w 570"/>
                  <a:gd name="T43" fmla="*/ 0 h 127"/>
                  <a:gd name="T44" fmla="*/ 553 w 570"/>
                  <a:gd name="T45" fmla="*/ 0 h 127"/>
                  <a:gd name="T46" fmla="*/ 487 w 570"/>
                  <a:gd name="T47" fmla="*/ 18 h 127"/>
                  <a:gd name="T48" fmla="*/ 418 w 570"/>
                  <a:gd name="T49" fmla="*/ 35 h 127"/>
                  <a:gd name="T50" fmla="*/ 352 w 570"/>
                  <a:gd name="T51" fmla="*/ 49 h 127"/>
                  <a:gd name="T52" fmla="*/ 284 w 570"/>
                  <a:gd name="T53" fmla="*/ 62 h 127"/>
                  <a:gd name="T54" fmla="*/ 284 w 570"/>
                  <a:gd name="T55" fmla="*/ 62 h 127"/>
                  <a:gd name="T56" fmla="*/ 214 w 570"/>
                  <a:gd name="T57" fmla="*/ 74 h 127"/>
                  <a:gd name="T58" fmla="*/ 144 w 570"/>
                  <a:gd name="T59" fmla="*/ 84 h 127"/>
                  <a:gd name="T60" fmla="*/ 74 w 570"/>
                  <a:gd name="T61" fmla="*/ 96 h 127"/>
                  <a:gd name="T62" fmla="*/ 39 w 570"/>
                  <a:gd name="T63" fmla="*/ 103 h 127"/>
                  <a:gd name="T64" fmla="*/ 6 w 570"/>
                  <a:gd name="T65" fmla="*/ 113 h 127"/>
                  <a:gd name="T66" fmla="*/ 6 w 570"/>
                  <a:gd name="T67" fmla="*/ 113 h 127"/>
                  <a:gd name="T68" fmla="*/ 2 w 570"/>
                  <a:gd name="T69" fmla="*/ 115 h 127"/>
                  <a:gd name="T70" fmla="*/ 0 w 570"/>
                  <a:gd name="T71" fmla="*/ 121 h 127"/>
                  <a:gd name="T72" fmla="*/ 2 w 570"/>
                  <a:gd name="T73" fmla="*/ 125 h 127"/>
                  <a:gd name="T74" fmla="*/ 6 w 570"/>
                  <a:gd name="T75" fmla="*/ 127 h 127"/>
                  <a:gd name="T76" fmla="*/ 6 w 570"/>
                  <a:gd name="T77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0" h="127">
                    <a:moveTo>
                      <a:pt x="6" y="127"/>
                    </a:moveTo>
                    <a:lnTo>
                      <a:pt x="6" y="127"/>
                    </a:lnTo>
                    <a:lnTo>
                      <a:pt x="41" y="127"/>
                    </a:lnTo>
                    <a:lnTo>
                      <a:pt x="74" y="125"/>
                    </a:lnTo>
                    <a:lnTo>
                      <a:pt x="107" y="121"/>
                    </a:lnTo>
                    <a:lnTo>
                      <a:pt x="142" y="115"/>
                    </a:lnTo>
                    <a:lnTo>
                      <a:pt x="208" y="103"/>
                    </a:lnTo>
                    <a:lnTo>
                      <a:pt x="274" y="92"/>
                    </a:lnTo>
                    <a:lnTo>
                      <a:pt x="274" y="92"/>
                    </a:lnTo>
                    <a:lnTo>
                      <a:pt x="346" y="78"/>
                    </a:lnTo>
                    <a:lnTo>
                      <a:pt x="418" y="64"/>
                    </a:lnTo>
                    <a:lnTo>
                      <a:pt x="489" y="47"/>
                    </a:lnTo>
                    <a:lnTo>
                      <a:pt x="559" y="29"/>
                    </a:lnTo>
                    <a:lnTo>
                      <a:pt x="559" y="29"/>
                    </a:lnTo>
                    <a:lnTo>
                      <a:pt x="564" y="26"/>
                    </a:lnTo>
                    <a:lnTo>
                      <a:pt x="568" y="22"/>
                    </a:lnTo>
                    <a:lnTo>
                      <a:pt x="570" y="16"/>
                    </a:lnTo>
                    <a:lnTo>
                      <a:pt x="570" y="10"/>
                    </a:lnTo>
                    <a:lnTo>
                      <a:pt x="568" y="6"/>
                    </a:lnTo>
                    <a:lnTo>
                      <a:pt x="564" y="2"/>
                    </a:lnTo>
                    <a:lnTo>
                      <a:pt x="561" y="0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487" y="18"/>
                    </a:lnTo>
                    <a:lnTo>
                      <a:pt x="418" y="35"/>
                    </a:lnTo>
                    <a:lnTo>
                      <a:pt x="352" y="49"/>
                    </a:lnTo>
                    <a:lnTo>
                      <a:pt x="284" y="62"/>
                    </a:lnTo>
                    <a:lnTo>
                      <a:pt x="284" y="62"/>
                    </a:lnTo>
                    <a:lnTo>
                      <a:pt x="214" y="74"/>
                    </a:lnTo>
                    <a:lnTo>
                      <a:pt x="144" y="84"/>
                    </a:lnTo>
                    <a:lnTo>
                      <a:pt x="74" y="96"/>
                    </a:lnTo>
                    <a:lnTo>
                      <a:pt x="39" y="103"/>
                    </a:lnTo>
                    <a:lnTo>
                      <a:pt x="6" y="113"/>
                    </a:lnTo>
                    <a:lnTo>
                      <a:pt x="6" y="113"/>
                    </a:lnTo>
                    <a:lnTo>
                      <a:pt x="2" y="115"/>
                    </a:lnTo>
                    <a:lnTo>
                      <a:pt x="0" y="121"/>
                    </a:lnTo>
                    <a:lnTo>
                      <a:pt x="2" y="125"/>
                    </a:lnTo>
                    <a:lnTo>
                      <a:pt x="6" y="127"/>
                    </a:lnTo>
                    <a:lnTo>
                      <a:pt x="6" y="127"/>
                    </a:lnTo>
                    <a:close/>
                  </a:path>
                </a:pathLst>
              </a:custGeom>
              <a:ln w="3175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7494B"/>
                  </a:solidFill>
                  <a:effectLst/>
                  <a:uLnTx/>
                  <a:uFillTx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048641" name="文本框 9"/>
          <p:cNvSpPr txBox="1"/>
          <p:nvPr>
            <p:custDataLst>
              <p:tags r:id="rId1"/>
            </p:custDataLst>
          </p:nvPr>
        </p:nvSpPr>
        <p:spPr>
          <a:xfrm>
            <a:off x="3027045" y="1542415"/>
            <a:ext cx="6885305" cy="3071495"/>
          </a:xfrm>
          <a:prstGeom prst="rect">
            <a:avLst/>
          </a:prstGeom>
          <a:noFill/>
          <a:ln w="6350">
            <a:solidFill>
              <a:schemeClr val="accent3"/>
            </a:solidFill>
          </a:ln>
        </p:spPr>
        <p:txBody>
          <a:bodyPr wrap="square" rtlCol="0">
            <a:normAutofit/>
          </a:bodyPr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临床早产分为两种：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〈</a:t>
            </a:r>
            <a:r>
              <a:rPr lang="en-US" altLang="zh-CN" sz="2800">
                <a:solidFill>
                  <a:schemeClr val="tx1"/>
                </a:solidFill>
              </a:rPr>
              <a:t>1</a:t>
            </a:r>
            <a:r>
              <a:rPr lang="zh-CN" altLang="en-US" sz="2800">
                <a:solidFill>
                  <a:schemeClr val="tx1"/>
                </a:solidFill>
              </a:rPr>
              <a:t>〉先兆早产：指规律宫缩（</a:t>
            </a:r>
            <a:r>
              <a:rPr lang="en-US" altLang="zh-CN" sz="2800">
                <a:solidFill>
                  <a:schemeClr val="tx1"/>
                </a:solidFill>
              </a:rPr>
              <a:t>20</a:t>
            </a:r>
            <a:r>
              <a:rPr lang="zh-CN" altLang="en-US" sz="2800">
                <a:solidFill>
                  <a:schemeClr val="tx1"/>
                </a:solidFill>
              </a:rPr>
              <a:t>分钟</a:t>
            </a:r>
            <a:r>
              <a:rPr lang="en-US" altLang="zh-CN" sz="2800">
                <a:solidFill>
                  <a:schemeClr val="tx1"/>
                </a:solidFill>
              </a:rPr>
              <a:t>≥4</a:t>
            </a:r>
            <a:r>
              <a:rPr lang="zh-CN" altLang="en-US" sz="2800">
                <a:solidFill>
                  <a:schemeClr val="tx1"/>
                </a:solidFill>
              </a:rPr>
              <a:t>次）伴宫颈管的进行性缩短。</a:t>
            </a:r>
            <a:endParaRPr lang="zh-CN" altLang="en-US" sz="28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800">
                <a:solidFill>
                  <a:schemeClr val="tx1"/>
                </a:solidFill>
              </a:rPr>
              <a:t>〈</a:t>
            </a:r>
            <a:r>
              <a:rPr lang="en-US" altLang="zh-CN" sz="2800">
                <a:solidFill>
                  <a:schemeClr val="tx1"/>
                </a:solidFill>
              </a:rPr>
              <a:t>2</a:t>
            </a:r>
            <a:r>
              <a:rPr lang="zh-CN" altLang="en-US" sz="2800">
                <a:solidFill>
                  <a:schemeClr val="tx1"/>
                </a:solidFill>
              </a:rPr>
              <a:t>〉早产临产：指规律宫缩（</a:t>
            </a:r>
            <a:r>
              <a:rPr lang="en-US" altLang="zh-CN" sz="2800">
                <a:solidFill>
                  <a:schemeClr val="tx1"/>
                </a:solidFill>
              </a:rPr>
              <a:t>20分钟≥4</a:t>
            </a:r>
            <a:r>
              <a:rPr lang="zh-CN" altLang="en-US" sz="2800">
                <a:solidFill>
                  <a:schemeClr val="tx1"/>
                </a:solidFill>
              </a:rPr>
              <a:t>次）伴宫颈管进行性缩短；且宫口扩张</a:t>
            </a:r>
            <a:r>
              <a:rPr lang="en-US" altLang="zh-CN" sz="2800">
                <a:solidFill>
                  <a:schemeClr val="tx1"/>
                </a:solidFill>
              </a:rPr>
              <a:t>≥2cm</a:t>
            </a:r>
            <a:r>
              <a:rPr lang="zh-CN" altLang="en-US" sz="2800">
                <a:solidFill>
                  <a:schemeClr val="tx1"/>
                </a:solidFill>
              </a:rPr>
              <a:t>。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00.xml><?xml version="1.0" encoding="utf-8"?>
<p:tagLst xmlns:p="http://schemas.openxmlformats.org/presentationml/2006/main">
  <p:tag name="KSO_WM_DIAGRAM_VIRTUALLY_FRAME" val="{&quot;height&quot;:253.92850393700792,&quot;left&quot;:125.8,&quot;top&quot;:162,&quot;width&quot;:721.35}"/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TYPE" val="text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3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TYPE" val="text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06.xml><?xml version="1.0" encoding="utf-8"?>
<p:tagLst xmlns:p="http://schemas.openxmlformats.org/presentationml/2006/main">
  <p:tag name="KSO_WM_UNIT_TYPE" val="a"/>
  <p:tag name="KSO_WM_UNIT_INDEX" val="1"/>
  <p:tag name="KSO_WM_UNIT_SUBTYPE" val=""/>
  <p:tag name="KSO_WM_UNIT_PRESET_TEXT" val="感谢观看"/>
  <p:tag name="KSO_WM_UNIT_ID" val="custom_9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07.xml><?xml version="1.0" encoding="utf-8"?>
<p:tagLst xmlns:p="http://schemas.openxmlformats.org/presentationml/2006/main">
  <p:tag name="KSO_WM_SLIDE_TYPE" val="endPage"/>
  <p:tag name="KSO_WM_BEAUTIFY_FLAG" val="#wm#"/>
  <p:tag name="KSO_WM_TEMPLATE_CATEGORY" val="custom"/>
  <p:tag name="KSO_WM_TEMPLATE_USER_THEME" val="1"/>
  <p:tag name="KSO_WM_SLIDE_INDEX" val="9"/>
  <p:tag name="KSO_WM_SLIDE_ID" val="custom_9"/>
  <p:tag name="KSO_WM_TEMPLATE_SUBCATEGORY" val="29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2.xml><?xml version="1.0" encoding="utf-8"?>
<p:tagLst xmlns:p="http://schemas.openxmlformats.org/presentationml/2006/main">
  <p:tag name="KSO_WM_UNIT_TYPE" val="a"/>
  <p:tag name="KSO_WM_UNIT_INDEX" val="1"/>
  <p:tag name="KSO_WM_UNIT_ID" val="_2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3.xml><?xml version="1.0" encoding="utf-8"?>
<p:tagLst xmlns:p="http://schemas.openxmlformats.org/presentationml/2006/main">
  <p:tag name="MasterZOrder" val="6"/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4.xml><?xml version="1.0" encoding="utf-8"?>
<p:tagLst xmlns:p="http://schemas.openxmlformats.org/presentationml/2006/main">
  <p:tag name="MasterZOrder" val="7"/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  <p:tag name="KSO_WM_TEMPLATE_CATEGORY" val="custom"/>
  <p:tag name="KSO_WM_TEMPLATE_USER_THEM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19.xml><?xml version="1.0" encoding="utf-8"?>
<p:tagLst xmlns:p="http://schemas.openxmlformats.org/presentationml/2006/main">
  <p:tag name="MasterZOrder" val="6"/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0.xml><?xml version="1.0" encoding="utf-8"?>
<p:tagLst xmlns:p="http://schemas.openxmlformats.org/presentationml/2006/main">
  <p:tag name="MasterZOrder" val="7"/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TEMPLATE_CATEGORY" val="custom"/>
  <p:tag name="KSO_WM_TEMPLATE_USER_THEME" val="1"/>
</p:tagLst>
</file>

<file path=ppt/tags/tag2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  <p:tag name="KSO_WM_TEMPLATE_CATEGORY" val="custom"/>
  <p:tag name="KSO_WM_TEMPLATE_USER_THEM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UNIT_PRESET_TEXT" val="单击此处编辑副标题"/>
  <p:tag name="KSO_WM_UNIT_NOCLEAR" val="0"/>
  <p:tag name="KSO_WM_UNIT_TYPE" val="b"/>
  <p:tag name="KSO_WM_UNIT_INDEX" val="1"/>
  <p:tag name="KSO_WM_UNIT_ISCONTENTSTITLE" val="0"/>
  <p:tag name="KSO_WM_UNIT_ISNUMDGMTITLE" val="0"/>
  <p:tag name="KSO_WM_TEMPLATE_CATEGORY" val="custom"/>
  <p:tag name="KSO_WM_TEMPLATE_USER_THEM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  <p:tag name="KSO_WM_TEMPLATE_CATEGORY" val="custom"/>
  <p:tag name="KSO_WM_TEMPLATE_USER_THEME" val="1"/>
</p:tagLst>
</file>

<file path=ppt/tags/tag27.xml><?xml version="1.0" encoding="utf-8"?>
<p:tagLst xmlns:p="http://schemas.openxmlformats.org/presentationml/2006/main">
  <p:tag name="KSO_WM_UNIT_TYPE" val="f"/>
  <p:tag name="KSO_WM_UNIT_INDEX" val="1"/>
  <p:tag name="KSO_WM_UNIT_ID" val="_5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8.xml><?xml version="1.0" encoding="utf-8"?>
<p:tagLst xmlns:p="http://schemas.openxmlformats.org/presentationml/2006/main">
  <p:tag name="KSO_WM_UNIT_TYPE" val="f"/>
  <p:tag name="KSO_WM_UNIT_INDEX" val="2"/>
  <p:tag name="KSO_WM_UNIT_ID" val="_5*f*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2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.xml><?xml version="1.0" encoding="utf-8"?>
<p:tagLst xmlns:p="http://schemas.openxmlformats.org/presentationml/2006/main">
  <p:tag name="MasterZOrder" val="6"/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2.xml><?xml version="1.0" encoding="utf-8"?>
<p:tagLst xmlns:p="http://schemas.openxmlformats.org/presentationml/2006/main">
  <p:tag name="KSO_WM_UNIT_TYPE" val="a"/>
  <p:tag name="KSO_WM_UNIT_INDEX" val="1"/>
  <p:tag name="KSO_WM_UNIT_ID" val="_5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3.xml><?xml version="1.0" encoding="utf-8"?>
<p:tagLst xmlns:p="http://schemas.openxmlformats.org/presentationml/2006/main">
  <p:tag name="KSO_WM_UNIT_TYPE" val="f"/>
  <p:tag name="KSO_WM_UNIT_INDEX" val="1"/>
  <p:tag name="KSO_WM_UNIT_ID" val="_6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4.xml><?xml version="1.0" encoding="utf-8"?>
<p:tagLst xmlns:p="http://schemas.openxmlformats.org/presentationml/2006/main">
  <p:tag name="KSO_WM_UNIT_TYPE" val="f"/>
  <p:tag name="KSO_WM_UNIT_INDEX" val="2"/>
  <p:tag name="KSO_WM_UNIT_ID" val="_6*f*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5.xml><?xml version="1.0" encoding="utf-8"?>
<p:tagLst xmlns:p="http://schemas.openxmlformats.org/presentationml/2006/main">
  <p:tag name="KSO_WM_UNIT_TYPE" val="f"/>
  <p:tag name="KSO_WM_UNIT_INDEX" val="3"/>
  <p:tag name="KSO_WM_UNIT_ID" val="_6*f*3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6.xml><?xml version="1.0" encoding="utf-8"?>
<p:tagLst xmlns:p="http://schemas.openxmlformats.org/presentationml/2006/main">
  <p:tag name="KSO_WM_UNIT_TYPE" val="f"/>
  <p:tag name="KSO_WM_UNIT_INDEX" val="4"/>
  <p:tag name="KSO_WM_UNIT_ID" val="_6*f*4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7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3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.xml><?xml version="1.0" encoding="utf-8"?>
<p:tagLst xmlns:p="http://schemas.openxmlformats.org/presentationml/2006/main">
  <p:tag name="MasterZOrder" val="7"/>
  <p:tag name="KSO_WM_UNIT_ID" val="_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0.xml><?xml version="1.0" encoding="utf-8"?>
<p:tagLst xmlns:p="http://schemas.openxmlformats.org/presentationml/2006/main">
  <p:tag name="KSO_WM_UNIT_TYPE" val="a"/>
  <p:tag name="KSO_WM_UNIT_INDEX" val="1"/>
  <p:tag name="KSO_WM_UNIT_ID" val="_6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4.xml><?xml version="1.0" encoding="utf-8"?>
<p:tagLst xmlns:p="http://schemas.openxmlformats.org/presentationml/2006/main">
  <p:tag name="KSO_WM_UNIT_TYPE" val="a"/>
  <p:tag name="KSO_WM_UNIT_INDEX" val="1"/>
  <p:tag name="KSO_WM_UNIT_ID" val="_7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8.xml><?xml version="1.0" encoding="utf-8"?>
<p:tagLst xmlns:p="http://schemas.openxmlformats.org/presentationml/2006/main">
  <p:tag name="KSO_WM_UNIT_TYPE" val="f"/>
  <p:tag name="KSO_WM_UNIT_INDEX" val="1"/>
  <p:tag name="KSO_WM_UNIT_ID" val="_9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49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  <p:tag name="KSO_WM_TEMPLATE_CATEGORY" val="custom"/>
  <p:tag name="KSO_WM_TEMPLATE_USER_THEME" val="1"/>
</p:tagLst>
</file>

<file path=ppt/tags/tag5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5.xml><?xml version="1.0" encoding="utf-8"?>
<p:tagLst xmlns:p="http://schemas.openxmlformats.org/presentationml/2006/main">
  <p:tag name="KSO_WM_UNIT_TYPE" val="f"/>
  <p:tag name="KSO_WM_UNIT_INDEX" val="1"/>
  <p:tag name="KSO_WM_UNIT_ID" val="_10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6.xml><?xml version="1.0" encoding="utf-8"?>
<p:tagLst xmlns:p="http://schemas.openxmlformats.org/presentationml/2006/main">
  <p:tag name="KSO_WM_UNIT_TYPE" val="a"/>
  <p:tag name="KSO_WM_UNIT_INDEX" val="1"/>
  <p:tag name="KSO_WM_UNIT_ID" val="_10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7.xml><?xml version="1.0" encoding="utf-8"?>
<p:tagLst xmlns:p="http://schemas.openxmlformats.org/presentationml/2006/main">
  <p:tag name="MasterZOrder" val="6"/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8.xml><?xml version="1.0" encoding="utf-8"?>
<p:tagLst xmlns:p="http://schemas.openxmlformats.org/presentationml/2006/main">
  <p:tag name="MasterZOrder" val="7"/>
  <p:tag name="KSO_WM_UNIT_ID" val="_11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  <p:tag name="KSO_WM_TEMPLATE_CATEGORY" val="custom"/>
  <p:tag name="KSO_WM_TEMPLATE_USER_THEM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  <p:tag name="KSO_WM_TEMPLATE_CATEGORY" val="custom"/>
  <p:tag name="KSO_WM_TEMPLATE_USER_THEM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  <p:tag name="KSO_WM_TEMPLATE_CATEGORY" val="custom"/>
  <p:tag name="KSO_WM_TEMPLATE_USER_THEME" val="1"/>
</p:tagLst>
</file>

<file path=ppt/tags/tag61.xml><?xml version="1.0" encoding="utf-8"?>
<p:tagLst xmlns:p="http://schemas.openxmlformats.org/presentationml/2006/main">
  <p:tag name="MasterZOrder" val="6"/>
  <p:tag name="KSO_WM_UNIT_TYPE" val="i"/>
  <p:tag name="KSO_WM_UNIT_INDEX" val="1"/>
  <p:tag name="KSO_WM_UNIT_ID" val="_0*i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2.xml><?xml version="1.0" encoding="utf-8"?>
<p:tagLst xmlns:p="http://schemas.openxmlformats.org/presentationml/2006/main">
  <p:tag name="MasterZOrder" val="7"/>
  <p:tag name="KSO_WM_UNIT_TYPE" val="i"/>
  <p:tag name="KSO_WM_UNIT_INDEX" val="2"/>
  <p:tag name="KSO_WM_UNIT_ID" val="_0*i*2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6.xml><?xml version="1.0" encoding="utf-8"?>
<p:tagLst xmlns:p="http://schemas.openxmlformats.org/presentationml/2006/main">
  <p:tag name="KSO_WM_UNIT_TYPE" val="f"/>
  <p:tag name="KSO_WM_UNIT_INDEX" val="1"/>
  <p:tag name="KSO_WM_UNIT_ID" val="_0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7.xml><?xml version="1.0" encoding="utf-8"?>
<p:tagLst xmlns:p="http://schemas.openxmlformats.org/presentationml/2006/main">
  <p:tag name="KSO_WM_UNIT_TYPE" val="a"/>
  <p:tag name="KSO_WM_UNIT_INDEX" val="1"/>
  <p:tag name="KSO_WM_UNIT_ID" val="_0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8.xml><?xml version="1.0" encoding="utf-8"?>
<p:tagLst xmlns:p="http://schemas.openxmlformats.org/presentationml/2006/main">
  <p:tag name="KSO_WM_UNIT_TYPE" val="a"/>
  <p:tag name="KSO_WM_UNIT_INDEX" val="1"/>
  <p:tag name="KSO_WM_UNIT_SUBTYPE" val=""/>
  <p:tag name="KSO_WM_UNIT_PRESET_TEXT" val="单击添加文档标题"/>
  <p:tag name="KSO_WM_UNIT_ID" val="custom_1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69.xml><?xml version="1.0" encoding="utf-8"?>
<p:tagLst xmlns:p="http://schemas.openxmlformats.org/presentationml/2006/main">
  <p:tag name="KSO_WM_UNIT_TYPE" val="b"/>
  <p:tag name="KSO_WM_UNIT_INDEX" val="1"/>
  <p:tag name="KSO_WM_UNIT_SUBTYPE" val=""/>
  <p:tag name="KSO_WM_UNIT_PRESET_TEXT" val="单击此处添加文档副标题内容"/>
  <p:tag name="KSO_WM_UNIT_ID" val="custom_1*b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  <p:tag name="KSO_WM_TEMPLATE_CATEGORY" val="custom"/>
  <p:tag name="KSO_WM_TEMPLATE_USER_THEME" val="1"/>
</p:tagLst>
</file>

<file path=ppt/tags/tag70.xml><?xml version="1.0" encoding="utf-8"?>
<p:tagLst xmlns:p="http://schemas.openxmlformats.org/presentationml/2006/main">
  <p:tag name="KSO_WM_SLIDE_TYPE" val="title"/>
  <p:tag name="KSO_WM_TEMPLATE_THUMBS_INDEX" val="1、9"/>
  <p:tag name="KSO_WM_BEAUTIFY_FLAG" val="#wm#"/>
  <p:tag name="KSO_WM_TEMPLATE_CATEGORY" val="custom"/>
  <p:tag name="KSO_WM_TEMPLATE_USER_THEME" val="1"/>
  <p:tag name="KSO_WM_SLIDE_INDEX" val="1"/>
  <p:tag name="KSO_WM_SLIDE_ID" val="custom_1"/>
  <p:tag name="KSO_WM_TEMPLATE_SUBCATEGORY" val="29"/>
  <p:tag name="KSO_WM_SLIDE_LAYOUT" val="a_b_f"/>
  <p:tag name="KSO_WM_SLIDE_LAYOUT_CNT" val="1_1_1"/>
</p:tagLst>
</file>

<file path=ppt/tags/tag71.xml><?xml version="1.0" encoding="utf-8"?>
<p:tagLst xmlns:p="http://schemas.openxmlformats.org/presentationml/2006/main">
  <p:tag name="KSO_WM_BEAUTIFY_FLAG" val="#wm#"/>
  <p:tag name="KSO_WM_UNIT_TYPE" val="l_h_f"/>
  <p:tag name="KSO_WM_UNIT_INDEX" val="1_2_1"/>
  <p:tag name="KSO_WM_UNIT_ID" val="diagram19882022_4*l_h_f*1_2_1"/>
  <p:tag name="KSO_WM_TEMPLATE_INDEX" val="19882022"/>
  <p:tag name="KSO_WM_TAG_VERSION" val="3.0"/>
  <p:tag name="KSO_WM_DIAGRAM_VERSION" val="3"/>
  <p:tag name="KSO_WM_DIAGRAM_GROUP_CODE" val="l1-1"/>
  <p:tag name="KSO_WM_DIAGRAM_VIRTUALLY_FRAME" val="{&quot;height&quot;:352.4696850393701,&quot;left&quot;:64.81566929133858,&quot;top&quot;:103.6803149606299,&quot;width&quot;:698.0843307086614}"/>
</p:tagLst>
</file>

<file path=ppt/tags/tag72.xml><?xml version="1.0" encoding="utf-8"?>
<p:tagLst xmlns:p="http://schemas.openxmlformats.org/presentationml/2006/main">
  <p:tag name="KSO_WM_BEAUTIFY_FLAG" val="#wm#"/>
  <p:tag name="KSO_WM_UNIT_TYPE" val="l_h_f"/>
  <p:tag name="KSO_WM_UNIT_INDEX" val="1_3_1"/>
  <p:tag name="KSO_WM_UNIT_ID" val="diagram19882022_4*l_h_f*1_3_1"/>
  <p:tag name="KSO_WM_TEMPLATE_INDEX" val="19882022"/>
  <p:tag name="KSO_WM_TAG_VERSION" val="3.0"/>
  <p:tag name="KSO_WM_DIAGRAM_VERSION" val="3"/>
  <p:tag name="KSO_WM_DIAGRAM_GROUP_CODE" val="l1-1"/>
  <p:tag name="KSO_WM_DIAGRAM_VIRTUALLY_FRAME" val="{&quot;height&quot;:352.4696850393701,&quot;left&quot;:64.81566929133858,&quot;top&quot;:103.6803149606299,&quot;width&quot;:698.0843307086614}"/>
</p:tagLst>
</file>

<file path=ppt/tags/tag73.xml><?xml version="1.0" encoding="utf-8"?>
<p:tagLst xmlns:p="http://schemas.openxmlformats.org/presentationml/2006/main">
  <p:tag name="KSO_WM_BEAUTIFY_FLAG" val="#wm#"/>
  <p:tag name="KSO_WM_UNIT_TYPE" val="l_h_f"/>
  <p:tag name="KSO_WM_UNIT_INDEX" val="1_4_1"/>
  <p:tag name="KSO_WM_UNIT_ID" val="diagram19882022_4*l_h_f*1_4_1"/>
  <p:tag name="KSO_WM_TEMPLATE_INDEX" val="19882022"/>
  <p:tag name="KSO_WM_TAG_VERSION" val="3.0"/>
  <p:tag name="KSO_WM_DIAGRAM_VERSION" val="3"/>
  <p:tag name="KSO_WM_DIAGRAM_GROUP_CODE" val="l1-1"/>
  <p:tag name="KSO_WM_DIAGRAM_VIRTUALLY_FRAME" val="{&quot;height&quot;:352.4696850393701,&quot;left&quot;:64.81566929133858,&quot;top&quot;:103.6803149606299,&quot;width&quot;:698.0843307086614}"/>
</p:tagLst>
</file>

<file path=ppt/tags/tag7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f"/>
  <p:tag name="KSO_WM_UNIT_INDEX" val="3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f"/>
  <p:tag name="KSO_WM_UNIT_INDEX" val="4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76.xml><?xml version="1.0" encoding="utf-8"?>
<p:tagLst xmlns:p="http://schemas.openxmlformats.org/presentationml/2006/main">
  <p:tag name="KSO_WM_DIAGRAM_VIRTUALLY_FRAME" val="{&quot;height&quot;:346.22496062992127,&quot;left&quot;:117.34921264648438,&quot;top&quot;:103.67503937007874,&quot;width&quot;:728.0515747070312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6959_3*l_h_i*1_1_1"/>
  <p:tag name="KSO_WM_TEMPLATE_CATEGORY" val="diagram"/>
  <p:tag name="KSO_WM_TEMPLATE_INDEX" val="202369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FILL_TYPE" val="3"/>
  <p:tag name="KSO_WM_UNIT_TEXT_FILL_FORE_SCHEMECOLOR_INDEX" val="1"/>
  <p:tag name="KSO_WM_UNIT_TEXT_FILL_TYPE" val="1"/>
  <p:tag name="KSO_WM_DIAGRAM_MAX_ITEMCNT" val="6"/>
  <p:tag name="KSO_WM_DIAGRAM_MIN_ITEMCNT" val="2"/>
  <p:tag name="KSO_WM_DIAGRAM_COLOR_MATCH_VALUE" val="{&quot;shape&quot;:{&quot;fill&quot;:{&quot;gradient&quot;:[{&quot;brightness&quot;:0.8999999761581421,&quot;colorType&quot;:1,&quot;foreColorIndex&quot;:5,&quot;pos&quot;:0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7.xml><?xml version="1.0" encoding="utf-8"?>
<p:tagLst xmlns:p="http://schemas.openxmlformats.org/presentationml/2006/main">
  <p:tag name="KSO_WM_DIAGRAM_VIRTUALLY_FRAME" val="{&quot;height&quot;:346.22496062992127,&quot;left&quot;:117.34921264648438,&quot;top&quot;:103.67503937007874,&quot;width&quot;:728.0515747070312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6959_3*l_h_i*1_2_1"/>
  <p:tag name="KSO_WM_TEMPLATE_CATEGORY" val="diagram"/>
  <p:tag name="KSO_WM_TEMPLATE_INDEX" val="202369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FILL_TYPE" val="3"/>
  <p:tag name="KSO_WM_UNIT_TEXT_FILL_FORE_SCHEMECOLOR_INDEX" val="1"/>
  <p:tag name="KSO_WM_UNIT_TEXT_FILL_TYPE" val="1"/>
  <p:tag name="KSO_WM_DIAGRAM_MAX_ITEMCNT" val="6"/>
  <p:tag name="KSO_WM_DIAGRAM_MIN_ITEMCNT" val="2"/>
  <p:tag name="KSO_WM_DIAGRAM_COLOR_MATCH_VALUE" val="{&quot;shape&quot;:{&quot;fill&quot;:{&quot;gradient&quot;:[{&quot;brightness&quot;:0.8999999761581421,&quot;colorType&quot;:1,&quot;foreColorIndex&quot;:5,&quot;pos&quot;:0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8.xml><?xml version="1.0" encoding="utf-8"?>
<p:tagLst xmlns:p="http://schemas.openxmlformats.org/presentationml/2006/main">
  <p:tag name="KSO_WM_DIAGRAM_VIRTUALLY_FRAME" val="{&quot;height&quot;:346.22496062992127,&quot;left&quot;:117.34921264648438,&quot;top&quot;:103.67503937007874,&quot;width&quot;:728.0515747070312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6959_3*l_h_i*1_3_1"/>
  <p:tag name="KSO_WM_TEMPLATE_CATEGORY" val="diagram"/>
  <p:tag name="KSO_WM_TEMPLATE_INDEX" val="202369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FILL_TYPE" val="3"/>
  <p:tag name="KSO_WM_UNIT_TEXT_FILL_FORE_SCHEMECOLOR_INDEX" val="1"/>
  <p:tag name="KSO_WM_UNIT_TEXT_FILL_TYPE" val="1"/>
  <p:tag name="KSO_WM_DIAGRAM_MAX_ITEMCNT" val="6"/>
  <p:tag name="KSO_WM_DIAGRAM_MIN_ITEMCNT" val="2"/>
  <p:tag name="KSO_WM_DIAGRAM_COLOR_MATCH_VALUE" val="{&quot;shape&quot;:{&quot;fill&quot;:{&quot;gradient&quot;:[{&quot;brightness&quot;:0.8999999761581421,&quot;colorType&quot;:1,&quot;foreColorIndex&quot;:5,&quot;pos&quot;:0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9.xml><?xml version="1.0" encoding="utf-8"?>
<p:tagLst xmlns:p="http://schemas.openxmlformats.org/presentationml/2006/main">
  <p:tag name="KSO_WM_DIAGRAM_VIRTUALLY_FRAME" val="{&quot;height&quot;:346.22496062992127,&quot;left&quot;:117.34921264648438,&quot;top&quot;:103.67503937007874,&quot;width&quot;:728.0515747070312}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6959_3*l_h_i*1_4_1"/>
  <p:tag name="KSO_WM_TEMPLATE_CATEGORY" val="diagram"/>
  <p:tag name="KSO_WM_TEMPLATE_INDEX" val="2023695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FILL_TYPE" val="3"/>
  <p:tag name="KSO_WM_UNIT_TEXT_FILL_FORE_SCHEMECOLOR_INDEX" val="1"/>
  <p:tag name="KSO_WM_UNIT_TEXT_FILL_TYPE" val="1"/>
  <p:tag name="KSO_WM_DIAGRAM_MAX_ITEMCNT" val="6"/>
  <p:tag name="KSO_WM_DIAGRAM_MIN_ITEMCNT" val="2"/>
  <p:tag name="KSO_WM_DIAGRAM_COLOR_MATCH_VALUE" val="{&quot;shape&quot;:{&quot;fill&quot;:{&quot;gradient&quot;:[{&quot;brightness&quot;:0.8999999761581421,&quot;colorType&quot;:1,&quot;foreColorIndex&quot;:5,&quot;pos&quot;:0,&quot;transparency&quot;:0},{&quot;brightness&quot;:0.80000001192092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.xml><?xml version="1.0" encoding="utf-8"?>
<p:tagLst xmlns:p="http://schemas.openxmlformats.org/presentationml/2006/main">
  <p:tag name="KSO_WM_UNIT_TYPE" val="f"/>
  <p:tag name="KSO_WM_UNIT_INDEX" val="1"/>
  <p:tag name="KSO_WM_UNIT_ID" val="_2*f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0.xml><?xml version="1.0" encoding="utf-8"?>
<p:tagLst xmlns:p="http://schemas.openxmlformats.org/presentationml/2006/main">
  <p:tag name="KSO_WM_SLIDE_ITEM_CNT" val="4"/>
  <p:tag name="KSO_WM_SLIDE_TYPE" val="contents"/>
  <p:tag name="KSO_WM_DIAGRAM_GROUP_CODE" val="l1-1"/>
  <p:tag name="KSO_WM_BEAUTIFY_FLAG" val="#wm#"/>
  <p:tag name="KSO_WM_TEMPLATE_CATEGORY" val="custom"/>
  <p:tag name="KSO_WM_TEMPLATE_USER_THEME" val="1"/>
  <p:tag name="KSO_WM_SLIDE_INDEX" val="4"/>
  <p:tag name="KSO_WM_SLIDE_ID" val="custom_4"/>
  <p:tag name="KSO_WM_TEMPLATE_SUBCATEGORY" val="29"/>
  <p:tag name="KSO_WM_SLIDE_LAYOUT" val="a_l"/>
  <p:tag name="KSO_WM_SLIDE_LAYOUT_CNT" val="1_1"/>
</p:tagLst>
</file>

<file path=ppt/tags/tag81.xml><?xml version="1.0" encoding="utf-8"?>
<p:tagLst xmlns:p="http://schemas.openxmlformats.org/presentationml/2006/main">
  <p:tag name="KSO_WM_UNIT_TYPE" val="a"/>
  <p:tag name="KSO_WM_UNIT_INDEX" val="1"/>
  <p:tag name="KSO_WM_UNIT_SUBTYPE" val=""/>
  <p:tag name="KSO_WM_UNIT_PRESET_TEXT" val="添加章节标题"/>
  <p:tag name="KSO_WM_UNIT_ID" val="custom_7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2.xml><?xml version="1.0" encoding="utf-8"?>
<p:tagLst xmlns:p="http://schemas.openxmlformats.org/presentationml/2006/main">
  <p:tag name="KSO_WM_UNIT_TYPE" val="e"/>
  <p:tag name="KSO_WM_UNIT_INDEX" val="1"/>
  <p:tag name="KSO_WM_UNIT_SUBTYPE" val=""/>
  <p:tag name="KSO_WM_UNIT_PRESET_TEXT" val="01"/>
  <p:tag name="KSO_WM_UNIT_ID" val="custom_7*e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3.xml><?xml version="1.0" encoding="utf-8"?>
<p:tagLst xmlns:p="http://schemas.openxmlformats.org/presentationml/2006/main">
  <p:tag name="KSO_WM_SLIDE_TYPE" val="sectionTitle"/>
  <p:tag name="KSO_WM_BEAUTIFY_FLAG" val="#wm#"/>
  <p:tag name="KSO_WM_TEMPLATE_CATEGORY" val="custom"/>
  <p:tag name="KSO_WM_TEMPLATE_USER_THEME" val="1"/>
  <p:tag name="KSO_WM_SLIDE_INDEX" val="7"/>
  <p:tag name="KSO_WM_SLIDE_ID" val="custom_7"/>
  <p:tag name="KSO_WM_TEMPLATE_SUBCATEGORY" val="29"/>
  <p:tag name="KSO_WM_SLIDE_LAYOUT" val="a_b_e"/>
  <p:tag name="KSO_WM_SLIDE_LAYOUT_CNT" val="1_1_1"/>
</p:tagLst>
</file>

<file path=ppt/tags/tag84.xml><?xml version="1.0" encoding="utf-8"?>
<p:tagLst xmlns:p="http://schemas.openxmlformats.org/presentationml/2006/main">
  <p:tag name="KSO_WM_UNIT_TYPE" val="a"/>
  <p:tag name="KSO_WM_UNIT_INDEX" val="1"/>
  <p:tag name="KSO_WM_UNIT_SUBTYPE" val=""/>
  <p:tag name="KSO_WM_UNIT_PRESET_TEXT" val="添加章节标题"/>
  <p:tag name="KSO_WM_UNIT_ID" val="custom_7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5.xml><?xml version="1.0" encoding="utf-8"?>
<p:tagLst xmlns:p="http://schemas.openxmlformats.org/presentationml/2006/main">
  <p:tag name="KSO_WM_UNIT_TYPE" val="e"/>
  <p:tag name="KSO_WM_UNIT_INDEX" val="1"/>
  <p:tag name="KSO_WM_UNIT_SUBTYPE" val=""/>
  <p:tag name="KSO_WM_UNIT_PRESET_TEXT" val="01"/>
  <p:tag name="KSO_WM_UNIT_ID" val="custom_7*e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6.xml><?xml version="1.0" encoding="utf-8"?>
<p:tagLst xmlns:p="http://schemas.openxmlformats.org/presentationml/2006/main">
  <p:tag name="KSO_WM_SLIDE_TYPE" val="sectionTitle"/>
  <p:tag name="KSO_WM_BEAUTIFY_FLAG" val="#wm#"/>
  <p:tag name="KSO_WM_TEMPLATE_CATEGORY" val="custom"/>
  <p:tag name="KSO_WM_TEMPLATE_USER_THEME" val="1"/>
  <p:tag name="KSO_WM_SLIDE_INDEX" val="7"/>
  <p:tag name="KSO_WM_SLIDE_ID" val="custom_7"/>
  <p:tag name="KSO_WM_TEMPLATE_SUBCATEGORY" val="29"/>
  <p:tag name="KSO_WM_SLIDE_LAYOUT" val="a_b_e"/>
  <p:tag name="KSO_WM_SLIDE_LAYOUT_CNT" val="1_1_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TYPE" val="text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88.xml><?xml version="1.0" encoding="utf-8"?>
<p:tagLst xmlns:p="http://schemas.openxmlformats.org/presentationml/2006/main">
  <p:tag name="KSO_WM_UNIT_TYPE" val="a"/>
  <p:tag name="KSO_WM_UNIT_INDEX" val="1"/>
  <p:tag name="KSO_WM_UNIT_SUBTYPE" val=""/>
  <p:tag name="KSO_WM_UNIT_PRESET_TEXT" val="添加章节标题"/>
  <p:tag name="KSO_WM_UNIT_ID" val="custom_7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89.xml><?xml version="1.0" encoding="utf-8"?>
<p:tagLst xmlns:p="http://schemas.openxmlformats.org/presentationml/2006/main">
  <p:tag name="KSO_WM_UNIT_TYPE" val="e"/>
  <p:tag name="KSO_WM_UNIT_INDEX" val="1"/>
  <p:tag name="KSO_WM_UNIT_SUBTYPE" val=""/>
  <p:tag name="KSO_WM_UNIT_PRESET_TEXT" val="02"/>
  <p:tag name="KSO_WM_UNIT_ID" val="custom_7*e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0.xml><?xml version="1.0" encoding="utf-8"?>
<p:tagLst xmlns:p="http://schemas.openxmlformats.org/presentationml/2006/main">
  <p:tag name="KSO_WM_SLIDE_TYPE" val="sectionTitle"/>
  <p:tag name="KSO_WM_BEAUTIFY_FLAG" val="#wm#"/>
  <p:tag name="KSO_WM_TEMPLATE_CATEGORY" val="custom"/>
  <p:tag name="KSO_WM_TEMPLATE_USER_THEME" val="1"/>
  <p:tag name="KSO_WM_SLIDE_INDEX" val="7"/>
  <p:tag name="KSO_WM_SLIDE_ID" val="custom_7"/>
  <p:tag name="KSO_WM_TEMPLATE_SUBCATEGORY" val="29"/>
  <p:tag name="KSO_WM_SLIDE_LAYOUT" val="a_b_e"/>
  <p:tag name="KSO_WM_SLIDE_LAYOUT_CNT" val="1_1_1"/>
</p:tagLst>
</file>

<file path=ppt/tags/tag91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TYPE" val="text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93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TYPE" val="text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ags/tag95.xml><?xml version="1.0" encoding="utf-8"?>
<p:tagLst xmlns:p="http://schemas.openxmlformats.org/presentationml/2006/main">
  <p:tag name="KSO_WM_UNIT_TYPE" val="a"/>
  <p:tag name="KSO_WM_UNIT_INDEX" val="1"/>
  <p:tag name="KSO_WM_UNIT_SUBTYPE" val=""/>
  <p:tag name="KSO_WM_UNIT_PRESET_TEXT" val="添加章节标题"/>
  <p:tag name="KSO_WM_UNIT_ID" val="custom_7*a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6.xml><?xml version="1.0" encoding="utf-8"?>
<p:tagLst xmlns:p="http://schemas.openxmlformats.org/presentationml/2006/main">
  <p:tag name="KSO_WM_UNIT_TYPE" val="e"/>
  <p:tag name="KSO_WM_UNIT_INDEX" val="1"/>
  <p:tag name="KSO_WM_UNIT_SUBTYPE" val=""/>
  <p:tag name="KSO_WM_UNIT_PRESET_TEXT" val="02"/>
  <p:tag name="KSO_WM_UNIT_ID" val="custom_7*e*1"/>
  <p:tag name="KSO_WM_BEAUTIFY_FLAG" val="#wm#"/>
  <p:tag name="KSO_WM_TAG_VERSION" val="3.0"/>
  <p:tag name="KSO_WM_UNIT_LAYERLEVEL" val="1"/>
  <p:tag name="KSO_WM_TEMPLATE_CATEGORY" val="custom"/>
  <p:tag name="KSO_WM_TEMPLATE_USER_THEME" val="1"/>
</p:tagLst>
</file>

<file path=ppt/tags/tag97.xml><?xml version="1.0" encoding="utf-8"?>
<p:tagLst xmlns:p="http://schemas.openxmlformats.org/presentationml/2006/main">
  <p:tag name="KSO_WM_SLIDE_TYPE" val="sectionTitle"/>
  <p:tag name="KSO_WM_BEAUTIFY_FLAG" val="#wm#"/>
  <p:tag name="KSO_WM_TEMPLATE_CATEGORY" val="custom"/>
  <p:tag name="KSO_WM_TEMPLATE_USER_THEME" val="1"/>
  <p:tag name="KSO_WM_SLIDE_INDEX" val="7"/>
  <p:tag name="KSO_WM_SLIDE_ID" val="custom_7"/>
  <p:tag name="KSO_WM_TEMPLATE_SUBCATEGORY" val="29"/>
  <p:tag name="KSO_WM_SLIDE_LAYOUT" val="a_b_e"/>
  <p:tag name="KSO_WM_SLIDE_LAYOUT_CNT" val="1_1_1"/>
</p:tagLst>
</file>

<file path=ppt/tags/tag98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TYPE" val="text"/>
  <p:tag name="KSO_WM_TEMPLATE_USER_THEME" val="1"/>
  <p:tag name="KSO_WM_SLIDE_INDEX" val="8"/>
  <p:tag name="KSO_WM_SLIDE_ID" val="custom_8"/>
  <p:tag name="KSO_WM_TEMPLATE_SUBCATEGORY" val="29"/>
  <p:tag name="KSO_WM_SLIDE_LAYOUT" val="a_f"/>
  <p:tag name="KSO_WM_SLIDE_LAYOUT_CNT" val="1_1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3E0818"/>
      </a:dk2>
      <a:lt2>
        <a:srgbClr val="FEF3F7"/>
      </a:lt2>
      <a:accent1>
        <a:srgbClr val="ED6E95"/>
      </a:accent1>
      <a:accent2>
        <a:srgbClr val="F8CFDB"/>
      </a:accent2>
      <a:accent3>
        <a:srgbClr val="C5ED6E"/>
      </a:accent3>
      <a:accent4>
        <a:srgbClr val="EBF8CF"/>
      </a:accent4>
      <a:accent5>
        <a:srgbClr val="6EEDE4"/>
      </a:accent5>
      <a:accent6>
        <a:srgbClr val="CFF8F6"/>
      </a:accent6>
      <a:hlink>
        <a:srgbClr val="0026E5"/>
      </a:hlink>
      <a:folHlink>
        <a:srgbClr val="7E1FAD"/>
      </a:folHlink>
    </a:clrScheme>
    <a:fontScheme name="">
      <a:majorFont>
        <a:latin typeface="Arial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1417</Words>
  <Application>WPS 演示</Application>
  <PresentationFormat/>
  <Paragraphs>100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Office 主题​​</vt:lpstr>
      <vt:lpstr>1_Office 主题</vt:lpstr>
      <vt:lpstr>早 产
  </vt:lpstr>
      <vt:lpstr>PowerPoint 演示文稿</vt:lpstr>
      <vt:lpstr>案例介绍</vt:lpstr>
      <vt:lpstr>PowerPoint 演示文稿</vt:lpstr>
      <vt:lpstr>PowerPoint 演示文稿</vt:lpstr>
      <vt:lpstr>早产的定义</vt:lpstr>
      <vt:lpstr>PowerPoint 演示文稿</vt:lpstr>
      <vt:lpstr>早产的分类及临床表现</vt:lpstr>
      <vt:lpstr>PowerPoint 演示文稿</vt:lpstr>
      <vt:lpstr>PowerPoint 演示文稿</vt:lpstr>
      <vt:lpstr>护理诊断及护理措施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早 产
  </dc:title>
  <dc:creator>kingsoft</dc:creator>
  <cp:lastModifiedBy>我好善良啊</cp:lastModifiedBy>
  <cp:revision>18</cp:revision>
  <dcterms:created xsi:type="dcterms:W3CDTF">2025-06-10T12:12:00Z</dcterms:created>
  <dcterms:modified xsi:type="dcterms:W3CDTF">2025-06-11T03:44:42Z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5C660A253DD84CD18CCF74907D61C6F1_12</vt:lpwstr>
  </property>
</Properties>
</file>