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9c81d038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9c81d038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9c81d038_1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9c81d038_1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9c81d038_1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9c81d038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9c81d038_1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9c81d038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9c81d038_1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9c81d038_1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9c81d038_1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9c81d038_1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9c81d0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c9c81d0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9c81d03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9c81d03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9c81d03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9c81d03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9c81d03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9c81d03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9c81d0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9c81d0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9c81d03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9c81d03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9c81d038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9c81d038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9c81d0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9c81d0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9c81d03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c9c81d03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9c81d03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9c81d03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9c81d038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9c81d038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c9d86567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c9d86567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9d865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9d865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9c81d0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9c81d0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9c81d0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9c81d0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9c81d03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9c81d03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9c81d038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9c81d038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9c81d03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9c81d03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Team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Haruna Tanaka, Nicholas Mehr, Toshinori Kitamura,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Xiaobai Sun, Masayuki Takeda, Kai 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103850" y="1446925"/>
            <a:ext cx="67872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000">
                <a:solidFill>
                  <a:schemeClr val="dk1"/>
                </a:solidFill>
              </a:rPr>
              <a:t>How Conventional Approach Deal With Language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850250" y="790600"/>
            <a:ext cx="72348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600">
                <a:solidFill>
                  <a:schemeClr val="dk1"/>
                </a:solidFill>
              </a:rPr>
              <a:t>CNN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>
                <a:solidFill>
                  <a:schemeClr val="dk1"/>
                </a:solidFill>
              </a:rPr>
              <a:t>・Convolution approaches to language models use probabilistic description of language phenomena.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>
                <a:solidFill>
                  <a:schemeClr val="dk1"/>
                </a:solidFill>
              </a:rPr>
              <a:t>・Probability comes in handy in determining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>
                <a:solidFill>
                  <a:schemeClr val="dk1"/>
                </a:solidFill>
              </a:rPr>
              <a:t>・Currently, nearly all techniques of text classification are word based.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1253000" y="581750"/>
            <a:ext cx="64590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153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75" y="328175"/>
            <a:ext cx="6667801" cy="46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00" y="197150"/>
            <a:ext cx="7264474" cy="47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0" y="152400"/>
            <a:ext cx="6757325" cy="4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350" y="152400"/>
            <a:ext cx="56959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-10862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Proposed Model  Architecture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100" y="577000"/>
            <a:ext cx="4293800" cy="39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2891700" y="4521475"/>
            <a:ext cx="3479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Fig. Model architecture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-10862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Results(training loss)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925" y="536075"/>
            <a:ext cx="4290153" cy="43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-10862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Results(visualization of gate map)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31" y="492253"/>
            <a:ext cx="2812328" cy="211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948" y="515154"/>
            <a:ext cx="2751324" cy="206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446" y="2603018"/>
            <a:ext cx="2812328" cy="211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626" y="2603018"/>
            <a:ext cx="2812328" cy="211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225" y="2603018"/>
            <a:ext cx="2812328" cy="211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1626" y="492250"/>
            <a:ext cx="2812328" cy="211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-10862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Results(closest words)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12170" l="0" r="36524" t="16365"/>
          <a:stretch/>
        </p:blipFill>
        <p:spPr>
          <a:xfrm>
            <a:off x="913825" y="459875"/>
            <a:ext cx="6871075" cy="43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06925" y="190500"/>
            <a:ext cx="8483700" cy="25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ja" sz="1800"/>
              <a:t>NLP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/>
              <a:t>The process of creating algorithms that transform some language input like text or audio into words, labeling them based on the position and function of the words in the sentence.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0" y="190500"/>
            <a:ext cx="3972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Intro to NLP and Language Models </a:t>
            </a:r>
            <a:br>
              <a:rPr b="1" lang="ja" sz="1300">
                <a:solidFill>
                  <a:schemeClr val="dk1"/>
                </a:solidFill>
              </a:rPr>
            </a:br>
            <a:r>
              <a:rPr i="1" lang="ja" sz="1100">
                <a:solidFill>
                  <a:schemeClr val="dk1"/>
                </a:solidFill>
              </a:rPr>
              <a:t>Part 1 NLP, Applications, Challenges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06925" y="2364825"/>
            <a:ext cx="69072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Continuous Bag of Words model (CBOW)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800">
                <a:solidFill>
                  <a:schemeClr val="dk1"/>
                </a:solidFill>
              </a:rPr>
              <a:t>Word embeddings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-10862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Conclusion</a:t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311700" y="507125"/>
            <a:ext cx="8664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We buit Bidirectional LSTM to implement a Gate for input character embeddings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Gate is expected to reduce inputs</a:t>
            </a:r>
            <a:endParaRPr sz="1800"/>
          </a:p>
        </p:txBody>
      </p:sp>
      <p:sp>
        <p:nvSpPr>
          <p:cNvPr id="187" name="Google Shape;187;p32"/>
          <p:cNvSpPr txBox="1"/>
          <p:nvPr/>
        </p:nvSpPr>
        <p:spPr>
          <a:xfrm>
            <a:off x="311700" y="1765325"/>
            <a:ext cx="86643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Loss is decreased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Proposed network could find similar character 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Proposed network could not find the morph gaps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Proposed network could not learn the embedding of teaching model</a:t>
            </a:r>
            <a:endParaRPr sz="1800"/>
          </a:p>
        </p:txBody>
      </p:sp>
      <p:sp>
        <p:nvSpPr>
          <p:cNvPr id="188" name="Google Shape;188;p32"/>
          <p:cNvSpPr txBox="1"/>
          <p:nvPr/>
        </p:nvSpPr>
        <p:spPr>
          <a:xfrm>
            <a:off x="311700" y="3393925"/>
            <a:ext cx="86643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We should add loss about second or third similar hidden 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We should implement mutual information into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Character aware NN is not suited for learning because it is not good to find similar words </a:t>
            </a:r>
            <a:endParaRPr sz="1800"/>
          </a:p>
        </p:txBody>
      </p:sp>
      <p:sp>
        <p:nvSpPr>
          <p:cNvPr id="189" name="Google Shape;189;p32"/>
          <p:cNvSpPr txBox="1"/>
          <p:nvPr/>
        </p:nvSpPr>
        <p:spPr>
          <a:xfrm>
            <a:off x="170675" y="230225"/>
            <a:ext cx="2806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What we did</a:t>
            </a:r>
            <a:endParaRPr b="1" sz="1800"/>
          </a:p>
        </p:txBody>
      </p:sp>
      <p:sp>
        <p:nvSpPr>
          <p:cNvPr id="190" name="Google Shape;190;p32"/>
          <p:cNvSpPr txBox="1"/>
          <p:nvPr/>
        </p:nvSpPr>
        <p:spPr>
          <a:xfrm>
            <a:off x="170675" y="1449425"/>
            <a:ext cx="2806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How were the results</a:t>
            </a:r>
            <a:endParaRPr b="1" sz="1800"/>
          </a:p>
        </p:txBody>
      </p:sp>
      <p:sp>
        <p:nvSpPr>
          <p:cNvPr id="191" name="Google Shape;191;p32"/>
          <p:cNvSpPr txBox="1"/>
          <p:nvPr/>
        </p:nvSpPr>
        <p:spPr>
          <a:xfrm>
            <a:off x="170675" y="3049625"/>
            <a:ext cx="2806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How to improve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286850"/>
            <a:ext cx="8520600" cy="4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word embedding distillation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regress Kim (2016)’s CharCNN without LSTM on BERT emeddings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subword segmented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static vs. contextual: Ethayarjah (2019)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word embedding-based morphological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cosine similarity to detect morpheme boundaries (</a:t>
            </a:r>
            <a:r>
              <a:rPr lang="ja"/>
              <a:t>Üstün and Can, 2016): mt-caret/morpholine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deriving suffix/prefix morpheme translation rules from word embedding regularity (Soricut and Och, 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oov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solve via subword segmentation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BPE-based (Sennrich et al., 2016), subword regularization (Kudo, 2018), WordPiece (Google NMT) (Wu et al., 2016)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compose word embeddings from subword embeddings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fasttext (Bojanowski et al., 2017), Botha and Blunsom, 2014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fasttext-subword-interpreter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subword attention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fasttext-subword-attention model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Morphological analysis using FastText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Distillation from BERT easily converges to local minima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Learning word meaning from characters is difficult?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Fasttext: </a:t>
            </a:r>
            <a:r>
              <a:rPr lang="ja"/>
              <a:t>Better trained model for morphological analysis?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FastText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Language modeling with subwords: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e.g. “where” → &lt;wh, whe, her, ere, re&gt;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Word embedding for each subwords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Train the language model with the subword embeddings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29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Morphological analysis using FastText</a:t>
            </a:r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1582704" y="4645423"/>
            <a:ext cx="3012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dk2"/>
                </a:solidFill>
              </a:rPr>
              <a:t>“where” → &lt;wh, whe, her, ere, re&gt;</a:t>
            </a:r>
            <a:endParaRPr/>
          </a:p>
        </p:txBody>
      </p:sp>
      <p:sp>
        <p:nvSpPr>
          <p:cNvPr id="209" name="Google Shape;209;p35"/>
          <p:cNvSpPr/>
          <p:nvPr/>
        </p:nvSpPr>
        <p:spPr>
          <a:xfrm>
            <a:off x="3190855" y="4272027"/>
            <a:ext cx="279000" cy="25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/>
          <p:nvPr/>
        </p:nvSpPr>
        <p:spPr>
          <a:xfrm>
            <a:off x="2453066" y="3842129"/>
            <a:ext cx="1925400" cy="3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Subword embeddings</a:t>
            </a: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3190855" y="3502495"/>
            <a:ext cx="279000" cy="25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743526" y="2631923"/>
            <a:ext cx="2969100" cy="6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Transformer Encoder x 4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818373" y="4645423"/>
            <a:ext cx="375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...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966971" y="4272027"/>
            <a:ext cx="279000" cy="25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864391" y="3824286"/>
            <a:ext cx="484200" cy="3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...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966971" y="3502495"/>
            <a:ext cx="279000" cy="25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1979214" y="2228521"/>
            <a:ext cx="288000" cy="323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966971" y="1872700"/>
            <a:ext cx="2381400" cy="27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Encoded vector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33" y="1621937"/>
            <a:ext cx="4259991" cy="168393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4854725" y="1253475"/>
            <a:ext cx="3922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Mutual information analysis [</a:t>
            </a:r>
            <a:r>
              <a:rPr lang="ja" sz="1050">
                <a:solidFill>
                  <a:schemeClr val="dk1"/>
                </a:solidFill>
              </a:rPr>
              <a:t>Chaoyu et al. 2019</a:t>
            </a:r>
            <a:r>
              <a:rPr lang="ja"/>
              <a:t>]</a:t>
            </a:r>
            <a:endParaRPr/>
          </a:p>
        </p:txBody>
      </p:sp>
      <p:cxnSp>
        <p:nvCxnSpPr>
          <p:cNvPr id="221" name="Google Shape;221;p35"/>
          <p:cNvCxnSpPr>
            <a:stCxn id="210" idx="3"/>
            <a:endCxn id="218" idx="3"/>
          </p:cNvCxnSpPr>
          <p:nvPr/>
        </p:nvCxnSpPr>
        <p:spPr>
          <a:xfrm rot="10800000">
            <a:off x="3348266" y="2010629"/>
            <a:ext cx="1030200" cy="2020500"/>
          </a:xfrm>
          <a:prstGeom prst="curvedConnector3">
            <a:avLst>
              <a:gd fmla="val -326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2" name="Google Shape;222;p35"/>
          <p:cNvSpPr/>
          <p:nvPr/>
        </p:nvSpPr>
        <p:spPr>
          <a:xfrm>
            <a:off x="1979214" y="1431646"/>
            <a:ext cx="288000" cy="323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1935723" y="1021501"/>
            <a:ext cx="3750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...</a:t>
            </a: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2483550" y="984475"/>
            <a:ext cx="10746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Language modeling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Results(FastText)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017725"/>
            <a:ext cx="63795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 sz="1400"/>
              <a:t>“running”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 sz="1050">
                <a:solidFill>
                  <a:schemeClr val="dk1"/>
                </a:solidFill>
                <a:highlight>
                  <a:srgbClr val="FFFFFF"/>
                </a:highlight>
              </a:rPr>
              <a:t>Top 5 important words: ['runn', 'nnin', '&lt;run', 'ning&gt;', 'run']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2571831"/>
            <a:ext cx="6018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ja" sz="1400">
                <a:solidFill>
                  <a:schemeClr val="dk1"/>
                </a:solidFill>
                <a:highlight>
                  <a:srgbClr val="FFFFFF"/>
                </a:highlight>
              </a:rPr>
              <a:t>“anarchy”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ja" sz="1200">
                <a:solidFill>
                  <a:schemeClr val="dk1"/>
                </a:solidFill>
                <a:highlight>
                  <a:srgbClr val="FFFFFF"/>
                </a:highlight>
              </a:rPr>
              <a:t>Top 5 important words: </a:t>
            </a:r>
            <a:r>
              <a:rPr lang="ja" sz="1050">
                <a:solidFill>
                  <a:schemeClr val="dk1"/>
                </a:solidFill>
                <a:highlight>
                  <a:srgbClr val="FFFFFF"/>
                </a:highlight>
              </a:rPr>
              <a:t>['chy&gt;', 'chy', 'arc', 'anar', '&lt;ana']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13" y="2759600"/>
            <a:ext cx="7268947" cy="102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00" y="1017725"/>
            <a:ext cx="7265824" cy="1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3780085"/>
            <a:ext cx="6018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ja" sz="1400">
                <a:solidFill>
                  <a:schemeClr val="dk1"/>
                </a:solidFill>
                <a:highlight>
                  <a:srgbClr val="FFFFFF"/>
                </a:highlight>
              </a:rPr>
              <a:t>“failed”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ja" sz="1200">
                <a:solidFill>
                  <a:schemeClr val="dk1"/>
                </a:solidFill>
                <a:highlight>
                  <a:srgbClr val="FFFFFF"/>
                </a:highlight>
              </a:rPr>
              <a:t>Top 5 important words: </a:t>
            </a:r>
            <a:r>
              <a:rPr lang="ja" sz="1050">
                <a:solidFill>
                  <a:schemeClr val="dk1"/>
                </a:solidFill>
                <a:highlight>
                  <a:srgbClr val="FFFFFF"/>
                </a:highlight>
              </a:rPr>
              <a:t>['ed&gt;', '&lt;faile', 'iled']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00" y="4002750"/>
            <a:ext cx="7051347" cy="10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Issues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dataset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concerns with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models don’t get that good at language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interpreter implementation is iffy (sigma for words are very high, learning is unstable)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37" y="944125"/>
            <a:ext cx="5813526" cy="41479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0"/>
            <a:ext cx="712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Continuous Bag of Words model (CBOW)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74" y="650325"/>
            <a:ext cx="7430673" cy="44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0" y="0"/>
            <a:ext cx="6769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800">
                <a:solidFill>
                  <a:schemeClr val="dk1"/>
                </a:solidFill>
              </a:rPr>
              <a:t>Word embeddings</a:t>
            </a:r>
            <a:r>
              <a:rPr lang="ja" sz="1800">
                <a:solidFill>
                  <a:schemeClr val="dk1"/>
                </a:solidFill>
              </a:rPr>
              <a:t>, an N-dimensional vector representation of human words, are needed to create meaningful inputs.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47800" y="147800"/>
            <a:ext cx="8493600" cy="5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ja" sz="1800">
                <a:solidFill>
                  <a:schemeClr val="dk1"/>
                </a:solidFill>
              </a:rPr>
              <a:t>Applications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Machine Translation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Speech Recognition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Sentiment Analysis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Question-Answering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Automatic Summation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Chat-bots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Market Intelligence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Text Classification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Character Recognition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sz="1800">
                <a:solidFill>
                  <a:schemeClr val="dk1"/>
                </a:solidFill>
              </a:rPr>
              <a:t>Spell Checking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83150" y="179825"/>
            <a:ext cx="36021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Intro to NLP and Language Models </a:t>
            </a:r>
            <a:br>
              <a:rPr b="1" lang="ja" sz="1300">
                <a:solidFill>
                  <a:schemeClr val="dk1"/>
                </a:solidFill>
              </a:rPr>
            </a:br>
            <a:r>
              <a:rPr i="1" lang="ja" sz="1100">
                <a:solidFill>
                  <a:schemeClr val="dk1"/>
                </a:solidFill>
              </a:rPr>
              <a:t>Part 2: Statistical vs neural networks and conventions of neural network architecture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                   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05250" y="939875"/>
            <a:ext cx="45102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1) </a:t>
            </a:r>
            <a:r>
              <a:rPr b="1" lang="ja" sz="1100">
                <a:solidFill>
                  <a:schemeClr val="dk1"/>
                </a:solidFill>
              </a:rPr>
              <a:t>Statistical Language Models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N-grams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Hidden Markov Models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Hard-coded linguistic rules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075950" y="939875"/>
            <a:ext cx="3998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N-Gram Models: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25" y="1416175"/>
            <a:ext cx="3450850" cy="16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65500" y="2362400"/>
            <a:ext cx="3319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Limitations of N-gram models: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Simplest language model, cannot achieve fluency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Higher N leads to computational overhead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Crude representation of language built on the probability of words co-occurring, i.e., gives zero probability to all the words that are not present in the training corpus.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314200" y="3248200"/>
            <a:ext cx="40980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Rudimentary Example: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P</a:t>
            </a:r>
            <a:r>
              <a:rPr b="1" lang="ja" sz="1100">
                <a:solidFill>
                  <a:schemeClr val="dk1"/>
                </a:solidFill>
              </a:rPr>
              <a:t>(</a:t>
            </a:r>
            <a:r>
              <a:rPr lang="ja" sz="1100">
                <a:solidFill>
                  <a:schemeClr val="dk1"/>
                </a:solidFill>
              </a:rPr>
              <a:t>w</a:t>
            </a:r>
            <a:r>
              <a:rPr b="1" lang="ja" sz="1100">
                <a:solidFill>
                  <a:schemeClr val="dk1"/>
                </a:solidFill>
              </a:rPr>
              <a:t>|</a:t>
            </a:r>
            <a:r>
              <a:rPr lang="ja" sz="1100">
                <a:solidFill>
                  <a:schemeClr val="dk1"/>
                </a:solidFill>
              </a:rPr>
              <a:t>h</a:t>
            </a:r>
            <a:r>
              <a:rPr b="1" lang="ja" sz="1100">
                <a:solidFill>
                  <a:schemeClr val="dk1"/>
                </a:solidFill>
              </a:rPr>
              <a:t>)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P(</a:t>
            </a:r>
            <a:r>
              <a:rPr lang="ja" sz="1100">
                <a:solidFill>
                  <a:schemeClr val="dk1"/>
                </a:solidFill>
              </a:rPr>
              <a:t>the</a:t>
            </a:r>
            <a:r>
              <a:rPr b="1" lang="ja" sz="1100">
                <a:solidFill>
                  <a:schemeClr val="dk1"/>
                </a:solidFill>
              </a:rPr>
              <a:t>|</a:t>
            </a:r>
            <a:r>
              <a:rPr lang="ja" sz="1100">
                <a:solidFill>
                  <a:schemeClr val="dk1"/>
                </a:solidFill>
              </a:rPr>
              <a:t>its water is so transparent that</a:t>
            </a:r>
            <a:r>
              <a:rPr b="1" lang="ja" sz="11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73925" y="1282050"/>
            <a:ext cx="3602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90000" y="1072675"/>
            <a:ext cx="25641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2</a:t>
            </a:r>
            <a:r>
              <a:rPr lang="ja" sz="1100">
                <a:solidFill>
                  <a:schemeClr val="dk1"/>
                </a:solidFill>
              </a:rPr>
              <a:t>) </a:t>
            </a:r>
            <a:r>
              <a:rPr b="1" lang="ja" sz="1100">
                <a:solidFill>
                  <a:schemeClr val="dk1"/>
                </a:solidFill>
              </a:rPr>
              <a:t>Neural Language</a:t>
            </a:r>
            <a:r>
              <a:rPr b="1" lang="ja" sz="1100">
                <a:solidFill>
                  <a:schemeClr val="dk1"/>
                </a:solidFill>
              </a:rPr>
              <a:t> Models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LSTMs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Bi-directional models/a</a:t>
            </a:r>
            <a:r>
              <a:rPr lang="ja" sz="1100">
                <a:solidFill>
                  <a:schemeClr val="dk1"/>
                </a:solidFill>
              </a:rPr>
              <a:t>ttention Mechanisms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25" y="1783925"/>
            <a:ext cx="5044300" cy="19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212500" y="1225325"/>
            <a:ext cx="3998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Implementing Character-Level Networks: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73925" y="2370025"/>
            <a:ext cx="3319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Advantages over N-Gram models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Can introduce randomness in the sampling process via stochastic sampling.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Probabilistic sampling from Softmax output can generate new or realistic words not in training data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83150" y="179825"/>
            <a:ext cx="36633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Intro to NLP and Language Models </a:t>
            </a:r>
            <a:br>
              <a:rPr b="1" lang="ja" sz="1300">
                <a:solidFill>
                  <a:schemeClr val="dk1"/>
                </a:solidFill>
              </a:rPr>
            </a:br>
            <a:r>
              <a:rPr i="1" lang="ja" sz="1100">
                <a:solidFill>
                  <a:schemeClr val="dk1"/>
                </a:solidFill>
              </a:rPr>
              <a:t>Part 2: Neural networks and conventions of neural network architecture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                 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73925" y="1282050"/>
            <a:ext cx="3602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" y="3007325"/>
            <a:ext cx="4697975" cy="20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125" y="1072675"/>
            <a:ext cx="5387425" cy="25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90000" y="1072675"/>
            <a:ext cx="25641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2) </a:t>
            </a:r>
            <a:r>
              <a:rPr b="1" lang="ja" sz="1100">
                <a:solidFill>
                  <a:schemeClr val="dk1"/>
                </a:solidFill>
              </a:rPr>
              <a:t>Neural Language Models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LSTMs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ja" sz="1100">
                <a:solidFill>
                  <a:schemeClr val="dk1"/>
                </a:solidFill>
              </a:rPr>
              <a:t>Q&amp;A Application (right)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ja" sz="1100">
                <a:solidFill>
                  <a:schemeClr val="dk1"/>
                </a:solidFill>
              </a:rPr>
              <a:t>Input/Forget/Output Gates (below)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83150" y="179825"/>
            <a:ext cx="36633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Intro to NLP and Language Models </a:t>
            </a:r>
            <a:br>
              <a:rPr b="1" lang="ja" sz="1300">
                <a:solidFill>
                  <a:schemeClr val="dk1"/>
                </a:solidFill>
              </a:rPr>
            </a:br>
            <a:r>
              <a:rPr i="1" lang="ja" sz="1100">
                <a:solidFill>
                  <a:schemeClr val="dk1"/>
                </a:solidFill>
              </a:rPr>
              <a:t>Part 2: Neural networks and conventions of neural network architecture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                 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73925" y="1282050"/>
            <a:ext cx="3602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65500" y="2362400"/>
            <a:ext cx="3319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100">
                <a:solidFill>
                  <a:schemeClr val="dk1"/>
                </a:solidFill>
              </a:rPr>
              <a:t>Why we need Attention mechanisms</a:t>
            </a:r>
            <a:r>
              <a:rPr b="1" lang="ja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Single-directional encoder-decoder does not adequately address complexity of grammar in longer sentences.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Solution: make </a:t>
            </a:r>
            <a:r>
              <a:rPr b="1" lang="ja" sz="1100">
                <a:solidFill>
                  <a:schemeClr val="dk1"/>
                </a:solidFill>
              </a:rPr>
              <a:t>bi-directional LSTM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New problem: </a:t>
            </a:r>
            <a:r>
              <a:rPr b="1" lang="ja" sz="1100">
                <a:solidFill>
                  <a:schemeClr val="dk1"/>
                </a:solidFill>
              </a:rPr>
              <a:t>which word</a:t>
            </a:r>
            <a:r>
              <a:rPr lang="ja" sz="1100">
                <a:solidFill>
                  <a:schemeClr val="dk1"/>
                </a:solidFill>
              </a:rPr>
              <a:t> do we need to focus on in a sequence?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075" y="568613"/>
            <a:ext cx="4919825" cy="25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375" y="3083025"/>
            <a:ext cx="3281274" cy="18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075" y="668979"/>
            <a:ext cx="5186776" cy="41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90000" y="1072675"/>
            <a:ext cx="25641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2) </a:t>
            </a:r>
            <a:r>
              <a:rPr b="1" lang="ja" sz="1100">
                <a:solidFill>
                  <a:schemeClr val="dk1"/>
                </a:solidFill>
              </a:rPr>
              <a:t>Neural Language Models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sz="1100">
                <a:solidFill>
                  <a:schemeClr val="dk1"/>
                </a:solidFill>
              </a:rPr>
              <a:t>Attention mechanisms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ja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83150" y="179825"/>
            <a:ext cx="36633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Intro to NLP and Language Models </a:t>
            </a:r>
            <a:br>
              <a:rPr b="1" lang="ja" sz="1300">
                <a:solidFill>
                  <a:schemeClr val="dk1"/>
                </a:solidFill>
              </a:rPr>
            </a:br>
            <a:r>
              <a:rPr i="1" lang="ja" sz="1100">
                <a:solidFill>
                  <a:schemeClr val="dk1"/>
                </a:solidFill>
              </a:rPr>
              <a:t>Part 2: Neural networks and conventions of neural network architecture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                 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