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6" r:id="rId4"/>
    <p:sldId id="262" r:id="rId5"/>
    <p:sldId id="300" r:id="rId6"/>
    <p:sldId id="263" r:id="rId7"/>
    <p:sldId id="304" r:id="rId8"/>
    <p:sldId id="303" r:id="rId9"/>
    <p:sldId id="308" r:id="rId10"/>
    <p:sldId id="309" r:id="rId11"/>
    <p:sldId id="306" r:id="rId12"/>
    <p:sldId id="301" r:id="rId13"/>
    <p:sldId id="305" r:id="rId14"/>
    <p:sldId id="307" r:id="rId15"/>
    <p:sldId id="302" r:id="rId16"/>
    <p:sldId id="265" r:id="rId17"/>
    <p:sldId id="275" r:id="rId18"/>
    <p:sldId id="27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817AA19-1952-4625-A66D-62622A290351}">
          <p14:sldIdLst>
            <p14:sldId id="256"/>
          </p14:sldIdLst>
        </p14:section>
        <p14:section name="目录" id="{6E9A96B2-FC19-427C-A5C3-C3552F26F622}">
          <p14:sldIdLst>
            <p14:sldId id="257"/>
            <p14:sldId id="286"/>
          </p14:sldIdLst>
        </p14:section>
        <p14:section name="章节一" id="{9A01096A-27CC-4579-AAF6-D65F09208871}">
          <p14:sldIdLst>
            <p14:sldId id="262"/>
            <p14:sldId id="300"/>
          </p14:sldIdLst>
        </p14:section>
        <p14:section name="章节二" id="{C45920A6-374B-44DD-8BB3-31005E8E4150}">
          <p14:sldIdLst>
            <p14:sldId id="263"/>
            <p14:sldId id="304"/>
            <p14:sldId id="303"/>
            <p14:sldId id="308"/>
            <p14:sldId id="309"/>
            <p14:sldId id="306"/>
            <p14:sldId id="301"/>
          </p14:sldIdLst>
        </p14:section>
        <p14:section name="章节三" id="{8DF86267-2DD0-4913-BBD0-11D479C6133D}">
          <p14:sldIdLst>
            <p14:sldId id="305"/>
            <p14:sldId id="307"/>
            <p14:sldId id="302"/>
          </p14:sldIdLst>
        </p14:section>
        <p14:section name="章节四" id="{98E49BB7-9F66-4261-984A-D7BE2E24295C}">
          <p14:sldIdLst>
            <p14:sldId id="265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9"/>
    <a:srgbClr val="E7EBF0"/>
    <a:srgbClr val="3D4F65"/>
    <a:srgbClr val="F9F9F9"/>
    <a:srgbClr val="FFFFFF"/>
    <a:srgbClr val="26B6A6"/>
    <a:srgbClr val="187267"/>
    <a:srgbClr val="9B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5"/>
    <p:restoredTop sz="96322" autoAdjust="0"/>
  </p:normalViewPr>
  <p:slideViewPr>
    <p:cSldViewPr snapToGrid="0">
      <p:cViewPr>
        <p:scale>
          <a:sx n="215" d="100"/>
          <a:sy n="215" d="100"/>
        </p:scale>
        <p:origin x="15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A96F8139-AFF3-4A68-B3FE-D085533B79D5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56906F3-F24E-4064-A1AA-9F13A04E0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讲解点：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数组下标的标记方式；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答案可能存在多个，只需要返回其中一个可行解；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一个整数只能使用一次，即一个下标只能用一次；</a:t>
            </a:r>
            <a:r>
              <a:rPr kumimoji="1" lang="en-US" altLang="zh-CN" dirty="0"/>
              <a:t>4.</a:t>
            </a:r>
            <a:r>
              <a:rPr kumimoji="1" lang="zh-CN" altLang="en-US" dirty="0"/>
              <a:t>返回的顺序不重要，暗示问题可以使用枚举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1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4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），（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）。。。尝试。总结尝试的办法，双指针法，固定一个指针，从前向后移动另一个指针，另一个指针完成一次遍历，移动第一个指针。往复直至所有组合都枚举完成。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），（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）。。。尝试。总结尝试的办法，双指针法，固定一个指针，从前向后移动另一个指针，另一个指针完成一次遍历，移动第一个指针。往复直至所有组合都枚举完成。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14350" y="534311"/>
            <a:ext cx="11163300" cy="5789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1989190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4355336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33775" y="3260213"/>
            <a:ext cx="5124450" cy="693174"/>
          </a:xfrm>
        </p:spPr>
        <p:txBody>
          <a:bodyPr lIns="0" tIns="0" rIns="0" bIns="0">
            <a:noAutofit/>
          </a:bodyPr>
          <a:lstStyle>
            <a:lvl1pPr marL="0" indent="0" algn="dist">
              <a:buNone/>
              <a:defRPr sz="4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这里输入标题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195484" y="3088763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195484" y="4013200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274570" y="2838450"/>
            <a:ext cx="3917430" cy="4019550"/>
          </a:xfrm>
          <a:custGeom>
            <a:avLst/>
            <a:gdLst>
              <a:gd name="connsiteX0" fmla="*/ 0 w 3917430"/>
              <a:gd name="connsiteY0" fmla="*/ 0 h 4019550"/>
              <a:gd name="connsiteX1" fmla="*/ 3917430 w 3917430"/>
              <a:gd name="connsiteY1" fmla="*/ 0 h 4019550"/>
              <a:gd name="connsiteX2" fmla="*/ 3917430 w 3917430"/>
              <a:gd name="connsiteY2" fmla="*/ 4019550 h 4019550"/>
              <a:gd name="connsiteX3" fmla="*/ 0 w 391743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430" h="4019550">
                <a:moveTo>
                  <a:pt x="0" y="0"/>
                </a:moveTo>
                <a:lnTo>
                  <a:pt x="3917430" y="0"/>
                </a:lnTo>
                <a:lnTo>
                  <a:pt x="3917430" y="4019550"/>
                </a:lnTo>
                <a:lnTo>
                  <a:pt x="0" y="40195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667750" y="0"/>
            <a:ext cx="3524250" cy="6858000"/>
          </a:xfrm>
          <a:custGeom>
            <a:avLst/>
            <a:gdLst>
              <a:gd name="connsiteX0" fmla="*/ 0 w 3524250"/>
              <a:gd name="connsiteY0" fmla="*/ 0 h 6858000"/>
              <a:gd name="connsiteX1" fmla="*/ 3524250 w 3524250"/>
              <a:gd name="connsiteY1" fmla="*/ 0 h 6858000"/>
              <a:gd name="connsiteX2" fmla="*/ 3524250 w 3524250"/>
              <a:gd name="connsiteY2" fmla="*/ 6858000 h 6858000"/>
              <a:gd name="connsiteX3" fmla="*/ 0 w 3524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0" h="6858000">
                <a:moveTo>
                  <a:pt x="0" y="0"/>
                </a:moveTo>
                <a:lnTo>
                  <a:pt x="3524250" y="0"/>
                </a:lnTo>
                <a:lnTo>
                  <a:pt x="352425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653-2262-47D5-9F83-54FE17A96AFC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SQ"/>
          <p:cNvSpPr txBox="1"/>
          <p:nvPr userDrawn="1"/>
        </p:nvSpPr>
        <p:spPr>
          <a:xfrm>
            <a:off x="5195754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锦十七原创模板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E2B-7A74-4613-877E-714F3B2BE740}" type="datetime1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svg"/><Relationship Id="rId42" Type="http://schemas.openxmlformats.org/officeDocument/2006/relationships/image" Target="../media/image49.png"/><Relationship Id="rId47" Type="http://schemas.openxmlformats.org/officeDocument/2006/relationships/image" Target="../media/image54.svg"/><Relationship Id="rId63" Type="http://schemas.openxmlformats.org/officeDocument/2006/relationships/image" Target="../media/image70.svg"/><Relationship Id="rId68" Type="http://schemas.openxmlformats.org/officeDocument/2006/relationships/image" Target="../media/image75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6" Type="http://schemas.openxmlformats.org/officeDocument/2006/relationships/image" Target="../media/image23.png"/><Relationship Id="rId11" Type="http://schemas.openxmlformats.org/officeDocument/2006/relationships/image" Target="../media/image18.sv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53" Type="http://schemas.openxmlformats.org/officeDocument/2006/relationships/image" Target="../media/image60.svg"/><Relationship Id="rId58" Type="http://schemas.openxmlformats.org/officeDocument/2006/relationships/image" Target="../media/image65.png"/><Relationship Id="rId74" Type="http://schemas.openxmlformats.org/officeDocument/2006/relationships/image" Target="../media/image81.png"/><Relationship Id="rId79" Type="http://schemas.openxmlformats.org/officeDocument/2006/relationships/image" Target="../media/image86.svg"/><Relationship Id="rId5" Type="http://schemas.openxmlformats.org/officeDocument/2006/relationships/image" Target="../media/image14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43" Type="http://schemas.openxmlformats.org/officeDocument/2006/relationships/image" Target="../media/image50.svg"/><Relationship Id="rId48" Type="http://schemas.openxmlformats.org/officeDocument/2006/relationships/image" Target="../media/image55.png"/><Relationship Id="rId64" Type="http://schemas.openxmlformats.org/officeDocument/2006/relationships/image" Target="../media/image71.png"/><Relationship Id="rId69" Type="http://schemas.openxmlformats.org/officeDocument/2006/relationships/image" Target="../media/image76.svg"/><Relationship Id="rId8" Type="http://schemas.openxmlformats.org/officeDocument/2006/relationships/image" Target="../media/image9.png"/><Relationship Id="rId51" Type="http://schemas.openxmlformats.org/officeDocument/2006/relationships/image" Target="../media/image58.svg"/><Relationship Id="rId72" Type="http://schemas.openxmlformats.org/officeDocument/2006/relationships/image" Target="../media/image79.png"/><Relationship Id="rId80" Type="http://schemas.openxmlformats.org/officeDocument/2006/relationships/image" Target="../media/image87.png"/><Relationship Id="rId85" Type="http://schemas.openxmlformats.org/officeDocument/2006/relationships/image" Target="../media/image92.svg"/><Relationship Id="rId93" Type="http://schemas.openxmlformats.org/officeDocument/2006/relationships/image" Target="../media/image100.svg"/><Relationship Id="rId3" Type="http://schemas.openxmlformats.org/officeDocument/2006/relationships/image" Target="../media/image12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svg"/><Relationship Id="rId67" Type="http://schemas.openxmlformats.org/officeDocument/2006/relationships/image" Target="../media/image74.svg"/><Relationship Id="rId20" Type="http://schemas.openxmlformats.org/officeDocument/2006/relationships/image" Target="../media/image27.png"/><Relationship Id="rId41" Type="http://schemas.openxmlformats.org/officeDocument/2006/relationships/image" Target="../media/image48.sv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Relationship Id="rId75" Type="http://schemas.openxmlformats.org/officeDocument/2006/relationships/image" Target="../media/image82.sv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91" Type="http://schemas.openxmlformats.org/officeDocument/2006/relationships/image" Target="../media/image9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svg"/><Relationship Id="rId57" Type="http://schemas.openxmlformats.org/officeDocument/2006/relationships/image" Target="../media/image64.svg"/><Relationship Id="rId10" Type="http://schemas.openxmlformats.org/officeDocument/2006/relationships/image" Target="../media/image17.png"/><Relationship Id="rId31" Type="http://schemas.openxmlformats.org/officeDocument/2006/relationships/image" Target="../media/image38.sv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svg"/><Relationship Id="rId73" Type="http://schemas.openxmlformats.org/officeDocument/2006/relationships/image" Target="../media/image80.svg"/><Relationship Id="rId78" Type="http://schemas.openxmlformats.org/officeDocument/2006/relationships/image" Target="../media/image85.pn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94" Type="http://schemas.openxmlformats.org/officeDocument/2006/relationships/image" Target="../media/image10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9" Type="http://schemas.openxmlformats.org/officeDocument/2006/relationships/image" Target="../media/image46.sv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svg"/><Relationship Id="rId76" Type="http://schemas.openxmlformats.org/officeDocument/2006/relationships/image" Target="../media/image83.png"/><Relationship Id="rId7" Type="http://schemas.openxmlformats.org/officeDocument/2006/relationships/image" Target="../media/image16.svg"/><Relationship Id="rId71" Type="http://schemas.openxmlformats.org/officeDocument/2006/relationships/image" Target="../media/image78.svg"/><Relationship Id="rId92" Type="http://schemas.openxmlformats.org/officeDocument/2006/relationships/image" Target="../media/image99.png"/><Relationship Id="rId2" Type="http://schemas.openxmlformats.org/officeDocument/2006/relationships/image" Target="../media/image11.png"/><Relationship Id="rId29" Type="http://schemas.openxmlformats.org/officeDocument/2006/relationships/image" Target="../media/image36.svg"/><Relationship Id="rId24" Type="http://schemas.openxmlformats.org/officeDocument/2006/relationships/image" Target="../media/image31.png"/><Relationship Id="rId40" Type="http://schemas.openxmlformats.org/officeDocument/2006/relationships/image" Target="../media/image47.png"/><Relationship Id="rId45" Type="http://schemas.openxmlformats.org/officeDocument/2006/relationships/image" Target="../media/image52.svg"/><Relationship Id="rId66" Type="http://schemas.openxmlformats.org/officeDocument/2006/relationships/image" Target="../media/image73.png"/><Relationship Id="rId87" Type="http://schemas.openxmlformats.org/officeDocument/2006/relationships/image" Target="../media/image94.svg"/><Relationship Id="rId61" Type="http://schemas.openxmlformats.org/officeDocument/2006/relationships/image" Target="../media/image68.svg"/><Relationship Id="rId82" Type="http://schemas.openxmlformats.org/officeDocument/2006/relationships/image" Target="../media/image89.png"/><Relationship Id="rId19" Type="http://schemas.openxmlformats.org/officeDocument/2006/relationships/image" Target="../media/image26.svg"/><Relationship Id="rId14" Type="http://schemas.openxmlformats.org/officeDocument/2006/relationships/image" Target="../media/image21.pn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56" Type="http://schemas.openxmlformats.org/officeDocument/2006/relationships/image" Target="../media/image63.png"/><Relationship Id="rId77" Type="http://schemas.openxmlformats.org/officeDocument/2006/relationships/image" Target="../media/image8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 dirty="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8065" y="2141220"/>
            <a:ext cx="989139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3600" spc="600" dirty="0">
                <a:sym typeface="+mn-ea"/>
              </a:rPr>
              <a:t>讲给Java工程师的高频面试算法100题</a:t>
            </a:r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30935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spc="600" dirty="0">
                  <a:latin typeface="+mj-ea"/>
                  <a:ea typeface="+mj-ea"/>
                </a:rPr>
                <a:t>两数之和：暴力求解法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5EB7D0-F3B0-A749-A934-B44B48081F21}"/>
              </a:ext>
            </a:extLst>
          </p:cNvPr>
          <p:cNvGrpSpPr/>
          <p:nvPr/>
        </p:nvGrpSpPr>
        <p:grpSpPr>
          <a:xfrm>
            <a:off x="615315" y="1466849"/>
            <a:ext cx="5848350" cy="2838451"/>
            <a:chOff x="609600" y="1466849"/>
            <a:chExt cx="5848350" cy="2838451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9019FD9-D36F-6B49-917F-9D1C4404521B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404FF405-AE2B-A848-8ED6-27AFDD4ADCFC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7EB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82AC10B-C908-B847-A31C-939F1F7A6473}"/>
              </a:ext>
            </a:extLst>
          </p:cNvPr>
          <p:cNvGrpSpPr/>
          <p:nvPr/>
        </p:nvGrpSpPr>
        <p:grpSpPr>
          <a:xfrm flipH="1" flipV="1">
            <a:off x="5728335" y="3143249"/>
            <a:ext cx="5848350" cy="2838451"/>
            <a:chOff x="609600" y="1466849"/>
            <a:chExt cx="5848350" cy="2838451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9D11459A-8847-F943-A721-61A63F71C6B2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A20A9B88-42FA-5B46-99DE-B4DBAE254682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4ECE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15C802-4ECB-1B47-88B0-79C9CE50FD56}"/>
              </a:ext>
            </a:extLst>
          </p:cNvPr>
          <p:cNvGrpSpPr/>
          <p:nvPr/>
        </p:nvGrpSpPr>
        <p:grpSpPr>
          <a:xfrm>
            <a:off x="1548765" y="1869802"/>
            <a:ext cx="3771900" cy="2032544"/>
            <a:chOff x="609600" y="2087753"/>
            <a:chExt cx="3771900" cy="203254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8150F15-6CF3-2B4D-A457-A18B10A0D160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随机选取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C8F075-1CE4-4341-A3A3-E8281D830399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随机重复地从数组中选出两个整数，直至选出的两数之和等于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50C431-4E44-C742-8F21-3B8892F58367}"/>
              </a:ext>
            </a:extLst>
          </p:cNvPr>
          <p:cNvGrpSpPr/>
          <p:nvPr/>
        </p:nvGrpSpPr>
        <p:grpSpPr>
          <a:xfrm>
            <a:off x="6974205" y="3546202"/>
            <a:ext cx="3771900" cy="2032544"/>
            <a:chOff x="609600" y="2087753"/>
            <a:chExt cx="3771900" cy="203254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1E65D6-D753-164C-8B16-88FEA319FB6C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顺序选取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287459-3AEF-D242-BDCC-CF41470BD39E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按照“数组下标的顺序” 依次枚举出所有组合，当某种组合对应的两数之和等于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返回解。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B7098E-EDE8-8340-ACCE-8796E6B6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4533900"/>
            <a:ext cx="2057400" cy="76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B2FBEC-22C8-874D-A420-8F164B8D6CB1}"/>
              </a:ext>
            </a:extLst>
          </p:cNvPr>
          <p:cNvSpPr/>
          <p:nvPr/>
        </p:nvSpPr>
        <p:spPr>
          <a:xfrm>
            <a:off x="609677" y="3848073"/>
            <a:ext cx="4711546" cy="419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Tips: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en-US" altLang="zh-CN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次后，找到正确答案的概率是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1/e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1205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5EB7D0-F3B0-A749-A934-B44B48081F21}"/>
              </a:ext>
            </a:extLst>
          </p:cNvPr>
          <p:cNvGrpSpPr/>
          <p:nvPr/>
        </p:nvGrpSpPr>
        <p:grpSpPr>
          <a:xfrm>
            <a:off x="615315" y="1466849"/>
            <a:ext cx="5848350" cy="2838451"/>
            <a:chOff x="609600" y="1466849"/>
            <a:chExt cx="5848350" cy="2838451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9019FD9-D36F-6B49-917F-9D1C4404521B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404FF405-AE2B-A848-8ED6-27AFDD4ADCFC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7EB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82AC10B-C908-B847-A31C-939F1F7A6473}"/>
              </a:ext>
            </a:extLst>
          </p:cNvPr>
          <p:cNvGrpSpPr/>
          <p:nvPr/>
        </p:nvGrpSpPr>
        <p:grpSpPr>
          <a:xfrm flipH="1" flipV="1">
            <a:off x="5728335" y="3143249"/>
            <a:ext cx="5848350" cy="2838451"/>
            <a:chOff x="609600" y="1466849"/>
            <a:chExt cx="5848350" cy="2838451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9D11459A-8847-F943-A721-61A63F71C6B2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A20A9B88-42FA-5B46-99DE-B4DBAE254682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4ECE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15C802-4ECB-1B47-88B0-79C9CE50FD56}"/>
              </a:ext>
            </a:extLst>
          </p:cNvPr>
          <p:cNvGrpSpPr/>
          <p:nvPr/>
        </p:nvGrpSpPr>
        <p:grpSpPr>
          <a:xfrm>
            <a:off x="1548765" y="1869802"/>
            <a:ext cx="3771900" cy="2032544"/>
            <a:chOff x="609600" y="2087753"/>
            <a:chExt cx="3771900" cy="203254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8150F15-6CF3-2B4D-A457-A18B10A0D160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随机选取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C8F075-1CE4-4341-A3A3-E8281D830399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随机重复地从数组中选出两个整数，直至选出的两数之和等于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50C431-4E44-C742-8F21-3B8892F58367}"/>
              </a:ext>
            </a:extLst>
          </p:cNvPr>
          <p:cNvGrpSpPr/>
          <p:nvPr/>
        </p:nvGrpSpPr>
        <p:grpSpPr>
          <a:xfrm>
            <a:off x="6974205" y="3546202"/>
            <a:ext cx="3771900" cy="2032544"/>
            <a:chOff x="609600" y="2087753"/>
            <a:chExt cx="3771900" cy="203254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1E65D6-D753-164C-8B16-88FEA319FB6C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顺序选取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287459-3AEF-D242-BDCC-CF41470BD39E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按照“数组下标的顺序” 依次枚举出所有组合，当某种组合对应的两数之和等于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返回解。</a:t>
              </a:r>
            </a:p>
          </p:txBody>
        </p:sp>
      </p:grpSp>
      <p:pic>
        <p:nvPicPr>
          <p:cNvPr id="16" name="图标4">
            <a:extLst>
              <a:ext uri="{FF2B5EF4-FFF2-40B4-BE49-F238E27FC236}">
                <a16:creationId xmlns:a16="http://schemas.microsoft.com/office/drawing/2014/main" id="{842862F3-A93E-A94E-9745-770B4F839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4147" y="3398209"/>
            <a:ext cx="571496" cy="571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19633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03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50" dirty="0"/>
              <a:t>实例分析</a:t>
            </a:r>
            <a:r>
              <a:rPr lang="en-US" altLang="zh-CN" sz="3600" spc="150" dirty="0"/>
              <a:t>/</a:t>
            </a:r>
            <a:r>
              <a:rPr lang="zh-CN" altLang="en-US" sz="3600" spc="150" dirty="0"/>
              <a:t>代码实现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spc="150" dirty="0"/>
              <a:t>实例分析</a:t>
            </a:r>
            <a:r>
              <a:rPr lang="en-US" altLang="zh-CN" spc="150" dirty="0"/>
              <a:t>/</a:t>
            </a:r>
            <a:r>
              <a:rPr lang="zh-CN" altLang="en-US" spc="150" dirty="0"/>
              <a:t>代码实现</a:t>
            </a:r>
            <a:endParaRPr lang="zh-CN" altLang="en-US" dirty="0"/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965A77C-BF2C-5E4B-AEA9-DA06D02D6AC2}"/>
              </a:ext>
            </a:extLst>
          </p:cNvPr>
          <p:cNvSpPr/>
          <p:nvPr/>
        </p:nvSpPr>
        <p:spPr>
          <a:xfrm>
            <a:off x="3001488" y="2935417"/>
            <a:ext cx="6211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 dirty="0" err="1">
                <a:latin typeface="+mn-ea"/>
              </a:rPr>
              <a:t>nums</a:t>
            </a:r>
            <a:r>
              <a:rPr lang="en" altLang="zh-CN" sz="3200" dirty="0">
                <a:latin typeface="+mn-ea"/>
              </a:rPr>
              <a:t> = [2, 7, 11, 15],  target = 26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7724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spc="150" dirty="0"/>
              <a:t>实例分析</a:t>
            </a:r>
            <a:r>
              <a:rPr lang="en-US" altLang="zh-CN" spc="150" dirty="0"/>
              <a:t>/</a:t>
            </a:r>
            <a:r>
              <a:rPr lang="zh-CN" altLang="en-US" spc="150" dirty="0"/>
              <a:t>代码实现</a:t>
            </a:r>
            <a:endParaRPr lang="zh-CN" altLang="en-US" dirty="0"/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965A77C-BF2C-5E4B-AEA9-DA06D02D6AC2}"/>
              </a:ext>
            </a:extLst>
          </p:cNvPr>
          <p:cNvSpPr/>
          <p:nvPr/>
        </p:nvSpPr>
        <p:spPr>
          <a:xfrm>
            <a:off x="4868731" y="3084041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sz="3200" dirty="0">
                <a:latin typeface="+mn-ea"/>
              </a:rPr>
              <a:t>代</a:t>
            </a:r>
            <a:r>
              <a:rPr lang="en" altLang="zh-CN" sz="3200" dirty="0">
                <a:latin typeface="+mn-ea"/>
              </a:rPr>
              <a:t> </a:t>
            </a:r>
            <a:r>
              <a:rPr lang="zh-CN" altLang="en" sz="3200" dirty="0">
                <a:latin typeface="+mn-ea"/>
              </a:rPr>
              <a:t>码</a:t>
            </a:r>
            <a:r>
              <a:rPr lang="en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实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现</a:t>
            </a:r>
            <a:endParaRPr lang="en" altLang="zh-CN" sz="3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2536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04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PART FOUR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50" dirty="0"/>
              <a:t>时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间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复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杂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度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分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析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04.</a:t>
            </a:r>
            <a:r>
              <a:rPr lang="zh-CN" altLang="en-US" dirty="0"/>
              <a:t>时间复杂度分析</a:t>
            </a:r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F52346-9713-DE4F-8E74-0525C4806E11}"/>
              </a:ext>
            </a:extLst>
          </p:cNvPr>
          <p:cNvSpPr txBox="1"/>
          <p:nvPr/>
        </p:nvSpPr>
        <p:spPr>
          <a:xfrm>
            <a:off x="2016548" y="14475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0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F5447F-B91E-AC4D-A0ED-CC81CA126CE1}"/>
              </a:ext>
            </a:extLst>
          </p:cNvPr>
          <p:cNvSpPr txBox="1"/>
          <p:nvPr/>
        </p:nvSpPr>
        <p:spPr>
          <a:xfrm>
            <a:off x="2646968" y="1964012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j = 1 , j = 2 , j = 3 , ......, j = n-1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734D752-BF3A-E049-B335-7EADE4EB19B5}"/>
              </a:ext>
            </a:extLst>
          </p:cNvPr>
          <p:cNvSpPr txBox="1"/>
          <p:nvPr/>
        </p:nvSpPr>
        <p:spPr>
          <a:xfrm>
            <a:off x="2632411" y="25894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D0B34A0-6113-364C-8FCD-92F7AF36D981}"/>
              </a:ext>
            </a:extLst>
          </p:cNvPr>
          <p:cNvSpPr txBox="1"/>
          <p:nvPr/>
        </p:nvSpPr>
        <p:spPr>
          <a:xfrm>
            <a:off x="3260554" y="3061494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j = 2 , j = 3 , ......, j = n-1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F3E8CE-5788-1A47-A5CE-9902BF6FA180}"/>
              </a:ext>
            </a:extLst>
          </p:cNvPr>
          <p:cNvSpPr txBox="1"/>
          <p:nvPr/>
        </p:nvSpPr>
        <p:spPr>
          <a:xfrm>
            <a:off x="3198169" y="364374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10656CE-C09B-6E47-BBAB-90D3B3DA1613}"/>
              </a:ext>
            </a:extLst>
          </p:cNvPr>
          <p:cNvSpPr txBox="1"/>
          <p:nvPr/>
        </p:nvSpPr>
        <p:spPr>
          <a:xfrm>
            <a:off x="3877366" y="409501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j = 3 , ......, j = n-1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C9DC17-EDFF-1F4C-A688-5F73E23825C5}"/>
              </a:ext>
            </a:extLst>
          </p:cNvPr>
          <p:cNvSpPr/>
          <p:nvPr/>
        </p:nvSpPr>
        <p:spPr>
          <a:xfrm>
            <a:off x="3191031" y="4449111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+mn-ea"/>
              </a:rPr>
              <a:t>......</a:t>
            </a:r>
          </a:p>
          <a:p>
            <a:r>
              <a:rPr kumimoji="1" lang="en-US" altLang="zh-CN" dirty="0">
                <a:latin typeface="+mn-ea"/>
              </a:rPr>
              <a:t>	......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111241-E849-2F4A-AE0F-9193313744AB}"/>
              </a:ext>
            </a:extLst>
          </p:cNvPr>
          <p:cNvSpPr txBox="1"/>
          <p:nvPr/>
        </p:nvSpPr>
        <p:spPr>
          <a:xfrm>
            <a:off x="4427806" y="52115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n-2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1D82D23-761B-1D4F-8E0A-3601A0CFBE0B}"/>
              </a:ext>
            </a:extLst>
          </p:cNvPr>
          <p:cNvSpPr txBox="1"/>
          <p:nvPr/>
        </p:nvSpPr>
        <p:spPr>
          <a:xfrm>
            <a:off x="5042727" y="566747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j = n-1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56" name="直接连接符 19">
            <a:extLst>
              <a:ext uri="{FF2B5EF4-FFF2-40B4-BE49-F238E27FC236}">
                <a16:creationId xmlns:a16="http://schemas.microsoft.com/office/drawing/2014/main" id="{7089AD67-2ED8-6643-8D88-DFEEDE03B723}"/>
              </a:ext>
            </a:extLst>
          </p:cNvPr>
          <p:cNvCxnSpPr>
            <a:cxnSpLocks/>
          </p:cNvCxnSpPr>
          <p:nvPr/>
        </p:nvCxnSpPr>
        <p:spPr>
          <a:xfrm flipV="1">
            <a:off x="2328514" y="1793503"/>
            <a:ext cx="0" cy="5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19">
            <a:extLst>
              <a:ext uri="{FF2B5EF4-FFF2-40B4-BE49-F238E27FC236}">
                <a16:creationId xmlns:a16="http://schemas.microsoft.com/office/drawing/2014/main" id="{34422D3D-8912-C747-BAC2-7B64F0AB802D}"/>
              </a:ext>
            </a:extLst>
          </p:cNvPr>
          <p:cNvCxnSpPr>
            <a:cxnSpLocks/>
          </p:cNvCxnSpPr>
          <p:nvPr/>
        </p:nvCxnSpPr>
        <p:spPr>
          <a:xfrm>
            <a:off x="1835823" y="1789325"/>
            <a:ext cx="81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9">
            <a:extLst>
              <a:ext uri="{FF2B5EF4-FFF2-40B4-BE49-F238E27FC236}">
                <a16:creationId xmlns:a16="http://schemas.microsoft.com/office/drawing/2014/main" id="{EDD67310-174B-6E46-8034-48DC4E6E0BD6}"/>
              </a:ext>
            </a:extLst>
          </p:cNvPr>
          <p:cNvCxnSpPr>
            <a:cxnSpLocks/>
          </p:cNvCxnSpPr>
          <p:nvPr/>
        </p:nvCxnSpPr>
        <p:spPr>
          <a:xfrm>
            <a:off x="2327564" y="2342558"/>
            <a:ext cx="359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9">
            <a:extLst>
              <a:ext uri="{FF2B5EF4-FFF2-40B4-BE49-F238E27FC236}">
                <a16:creationId xmlns:a16="http://schemas.microsoft.com/office/drawing/2014/main" id="{9EA64660-D25E-C047-95D8-DAC2B68E074E}"/>
              </a:ext>
            </a:extLst>
          </p:cNvPr>
          <p:cNvCxnSpPr>
            <a:cxnSpLocks/>
          </p:cNvCxnSpPr>
          <p:nvPr/>
        </p:nvCxnSpPr>
        <p:spPr>
          <a:xfrm flipV="1">
            <a:off x="2965823" y="29203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9">
            <a:extLst>
              <a:ext uri="{FF2B5EF4-FFF2-40B4-BE49-F238E27FC236}">
                <a16:creationId xmlns:a16="http://schemas.microsoft.com/office/drawing/2014/main" id="{4D51EBF2-3E0D-494C-BB90-AFE07593890E}"/>
              </a:ext>
            </a:extLst>
          </p:cNvPr>
          <p:cNvCxnSpPr>
            <a:cxnSpLocks/>
          </p:cNvCxnSpPr>
          <p:nvPr/>
        </p:nvCxnSpPr>
        <p:spPr>
          <a:xfrm>
            <a:off x="2964873" y="3469395"/>
            <a:ext cx="288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19">
            <a:extLst>
              <a:ext uri="{FF2B5EF4-FFF2-40B4-BE49-F238E27FC236}">
                <a16:creationId xmlns:a16="http://schemas.microsoft.com/office/drawing/2014/main" id="{03ED2F59-52DB-A848-B719-AF8F900D0B9B}"/>
              </a:ext>
            </a:extLst>
          </p:cNvPr>
          <p:cNvCxnSpPr>
            <a:cxnSpLocks/>
          </p:cNvCxnSpPr>
          <p:nvPr/>
        </p:nvCxnSpPr>
        <p:spPr>
          <a:xfrm>
            <a:off x="1819564" y="2920779"/>
            <a:ext cx="1502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19">
            <a:extLst>
              <a:ext uri="{FF2B5EF4-FFF2-40B4-BE49-F238E27FC236}">
                <a16:creationId xmlns:a16="http://schemas.microsoft.com/office/drawing/2014/main" id="{4B4E5C64-1053-924C-ADE1-CAF433484EB1}"/>
              </a:ext>
            </a:extLst>
          </p:cNvPr>
          <p:cNvCxnSpPr>
            <a:cxnSpLocks/>
          </p:cNvCxnSpPr>
          <p:nvPr/>
        </p:nvCxnSpPr>
        <p:spPr>
          <a:xfrm flipV="1">
            <a:off x="3561568" y="39871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9">
            <a:extLst>
              <a:ext uri="{FF2B5EF4-FFF2-40B4-BE49-F238E27FC236}">
                <a16:creationId xmlns:a16="http://schemas.microsoft.com/office/drawing/2014/main" id="{D3D6926F-5B3A-854A-B134-086B42614885}"/>
              </a:ext>
            </a:extLst>
          </p:cNvPr>
          <p:cNvCxnSpPr>
            <a:cxnSpLocks/>
          </p:cNvCxnSpPr>
          <p:nvPr/>
        </p:nvCxnSpPr>
        <p:spPr>
          <a:xfrm>
            <a:off x="3560618" y="4536195"/>
            <a:ext cx="2272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19">
            <a:extLst>
              <a:ext uri="{FF2B5EF4-FFF2-40B4-BE49-F238E27FC236}">
                <a16:creationId xmlns:a16="http://schemas.microsoft.com/office/drawing/2014/main" id="{B7C866BE-5E76-424A-B3E5-B48402BFB328}"/>
              </a:ext>
            </a:extLst>
          </p:cNvPr>
          <p:cNvCxnSpPr>
            <a:cxnSpLocks/>
          </p:cNvCxnSpPr>
          <p:nvPr/>
        </p:nvCxnSpPr>
        <p:spPr>
          <a:xfrm>
            <a:off x="1838037" y="3987579"/>
            <a:ext cx="208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19">
            <a:extLst>
              <a:ext uri="{FF2B5EF4-FFF2-40B4-BE49-F238E27FC236}">
                <a16:creationId xmlns:a16="http://schemas.microsoft.com/office/drawing/2014/main" id="{FB9D76D0-3461-AB46-BD91-383B35E95F3A}"/>
              </a:ext>
            </a:extLst>
          </p:cNvPr>
          <p:cNvCxnSpPr>
            <a:cxnSpLocks/>
          </p:cNvCxnSpPr>
          <p:nvPr/>
        </p:nvCxnSpPr>
        <p:spPr>
          <a:xfrm flipV="1">
            <a:off x="4891604" y="5538849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9">
            <a:extLst>
              <a:ext uri="{FF2B5EF4-FFF2-40B4-BE49-F238E27FC236}">
                <a16:creationId xmlns:a16="http://schemas.microsoft.com/office/drawing/2014/main" id="{6958F684-890C-D94F-B941-94F63711868F}"/>
              </a:ext>
            </a:extLst>
          </p:cNvPr>
          <p:cNvCxnSpPr>
            <a:cxnSpLocks/>
          </p:cNvCxnSpPr>
          <p:nvPr/>
        </p:nvCxnSpPr>
        <p:spPr>
          <a:xfrm>
            <a:off x="4890654" y="6087904"/>
            <a:ext cx="955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9">
            <a:extLst>
              <a:ext uri="{FF2B5EF4-FFF2-40B4-BE49-F238E27FC236}">
                <a16:creationId xmlns:a16="http://schemas.microsoft.com/office/drawing/2014/main" id="{F5D65426-5E3D-9C47-8695-550B49DFA507}"/>
              </a:ext>
            </a:extLst>
          </p:cNvPr>
          <p:cNvCxnSpPr>
            <a:cxnSpLocks/>
          </p:cNvCxnSpPr>
          <p:nvPr/>
        </p:nvCxnSpPr>
        <p:spPr>
          <a:xfrm>
            <a:off x="1824182" y="5539288"/>
            <a:ext cx="343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19">
            <a:extLst>
              <a:ext uri="{FF2B5EF4-FFF2-40B4-BE49-F238E27FC236}">
                <a16:creationId xmlns:a16="http://schemas.microsoft.com/office/drawing/2014/main" id="{2918CB8E-710C-B846-9B70-D89754584D01}"/>
              </a:ext>
            </a:extLst>
          </p:cNvPr>
          <p:cNvCxnSpPr>
            <a:cxnSpLocks/>
          </p:cNvCxnSpPr>
          <p:nvPr/>
        </p:nvCxnSpPr>
        <p:spPr>
          <a:xfrm>
            <a:off x="1828800" y="1413164"/>
            <a:ext cx="0" cy="472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BE461E8-33F1-B542-AC61-F9395EB4C646}"/>
              </a:ext>
            </a:extLst>
          </p:cNvPr>
          <p:cNvSpPr txBox="1"/>
          <p:nvPr/>
        </p:nvSpPr>
        <p:spPr>
          <a:xfrm>
            <a:off x="6890328" y="3320472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n+(n-1)+(n-2)+...+2 = O(n^2)</a:t>
            </a:r>
            <a:endParaRPr kumimoji="1" lang="zh-CN" altLang="en-US" sz="20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2904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 dirty="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1004" y="2141095"/>
            <a:ext cx="38099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dist"/>
            <a:r>
              <a:rPr lang="en-US" altLang="zh-CN" sz="6000"/>
              <a:t>THANKS </a:t>
            </a:r>
            <a:endParaRPr lang="zh-CN" altLang="en-US" sz="6000"/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56335"/>
            <a:ext cx="10739120" cy="5168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spc="600" dirty="0">
                  <a:latin typeface="+mj-ea"/>
                  <a:ea typeface="+mj-ea"/>
                </a:rPr>
                <a:t>感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谢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您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的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耐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心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观</a:t>
              </a:r>
              <a:r>
                <a:rPr lang="en-US" altLang="zh-CN" sz="2800" spc="600" dirty="0">
                  <a:latin typeface="+mj-ea"/>
                  <a:ea typeface="+mj-ea"/>
                </a:rPr>
                <a:t> </a:t>
              </a:r>
              <a:r>
                <a:rPr lang="zh-CN" altLang="en-US" sz="2800" spc="600" dirty="0">
                  <a:latin typeface="+mj-ea"/>
                  <a:ea typeface="+mj-ea"/>
                </a:rPr>
                <a:t>看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标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24" y="1173993"/>
            <a:ext cx="571496" cy="571498"/>
          </a:xfrm>
          <a:prstGeom prst="rect">
            <a:avLst/>
          </a:prstGeom>
        </p:spPr>
      </p:pic>
      <p:pic>
        <p:nvPicPr>
          <p:cNvPr id="6" name="图标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1750" y="1173993"/>
            <a:ext cx="571496" cy="571498"/>
          </a:xfrm>
          <a:prstGeom prst="rect">
            <a:avLst/>
          </a:prstGeom>
        </p:spPr>
      </p:pic>
      <p:pic>
        <p:nvPicPr>
          <p:cNvPr id="8" name="图标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6375" y="1173993"/>
            <a:ext cx="571496" cy="571498"/>
          </a:xfrm>
          <a:prstGeom prst="rect">
            <a:avLst/>
          </a:prstGeom>
        </p:spPr>
      </p:pic>
      <p:pic>
        <p:nvPicPr>
          <p:cNvPr id="10" name="图标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001" y="1173993"/>
            <a:ext cx="571496" cy="571498"/>
          </a:xfrm>
          <a:prstGeom prst="rect">
            <a:avLst/>
          </a:prstGeom>
        </p:spPr>
      </p:pic>
      <p:pic>
        <p:nvPicPr>
          <p:cNvPr id="12" name="图标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626" y="1173993"/>
            <a:ext cx="571496" cy="571498"/>
          </a:xfrm>
          <a:prstGeom prst="rect">
            <a:avLst/>
          </a:prstGeom>
        </p:spPr>
      </p:pic>
      <p:pic>
        <p:nvPicPr>
          <p:cNvPr id="14" name="图标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0252" y="1173993"/>
            <a:ext cx="571496" cy="571498"/>
          </a:xfrm>
          <a:prstGeom prst="rect">
            <a:avLst/>
          </a:prstGeom>
        </p:spPr>
      </p:pic>
      <p:pic>
        <p:nvPicPr>
          <p:cNvPr id="16" name="图标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4877" y="1173993"/>
            <a:ext cx="571496" cy="571498"/>
          </a:xfrm>
          <a:prstGeom prst="rect">
            <a:avLst/>
          </a:prstGeom>
        </p:spPr>
      </p:pic>
      <p:pic>
        <p:nvPicPr>
          <p:cNvPr id="20" name="图标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9503" y="1173993"/>
            <a:ext cx="571496" cy="571498"/>
          </a:xfrm>
          <a:prstGeom prst="rect">
            <a:avLst/>
          </a:prstGeom>
        </p:spPr>
      </p:pic>
      <p:pic>
        <p:nvPicPr>
          <p:cNvPr id="22" name="图标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4128" y="1173993"/>
            <a:ext cx="571496" cy="571498"/>
          </a:xfrm>
          <a:prstGeom prst="rect">
            <a:avLst/>
          </a:prstGeom>
        </p:spPr>
      </p:pic>
      <p:pic>
        <p:nvPicPr>
          <p:cNvPr id="24" name="图标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8754" y="1173993"/>
            <a:ext cx="571496" cy="571498"/>
          </a:xfrm>
          <a:prstGeom prst="rect">
            <a:avLst/>
          </a:prstGeom>
        </p:spPr>
      </p:pic>
      <p:pic>
        <p:nvPicPr>
          <p:cNvPr id="26" name="图标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33380" y="1173993"/>
            <a:ext cx="571496" cy="571498"/>
          </a:xfrm>
          <a:prstGeom prst="rect">
            <a:avLst/>
          </a:prstGeom>
        </p:spPr>
      </p:pic>
      <p:pic>
        <p:nvPicPr>
          <p:cNvPr id="28" name="图标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7124" y="2158622"/>
            <a:ext cx="571496" cy="571498"/>
          </a:xfrm>
          <a:prstGeom prst="rect">
            <a:avLst/>
          </a:prstGeom>
        </p:spPr>
      </p:pic>
      <p:pic>
        <p:nvPicPr>
          <p:cNvPr id="30" name="图标1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71750" y="2158622"/>
            <a:ext cx="571496" cy="571498"/>
          </a:xfrm>
          <a:prstGeom prst="rect">
            <a:avLst/>
          </a:prstGeom>
        </p:spPr>
      </p:pic>
      <p:pic>
        <p:nvPicPr>
          <p:cNvPr id="32" name="图标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56375" y="2158622"/>
            <a:ext cx="571496" cy="571498"/>
          </a:xfrm>
          <a:prstGeom prst="rect">
            <a:avLst/>
          </a:prstGeom>
        </p:spPr>
      </p:pic>
      <p:pic>
        <p:nvPicPr>
          <p:cNvPr id="34" name="图标1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41001" y="2158622"/>
            <a:ext cx="571496" cy="571498"/>
          </a:xfrm>
          <a:prstGeom prst="rect">
            <a:avLst/>
          </a:prstGeom>
        </p:spPr>
      </p:pic>
      <p:pic>
        <p:nvPicPr>
          <p:cNvPr id="36" name="图标1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25626" y="2158622"/>
            <a:ext cx="571496" cy="571498"/>
          </a:xfrm>
          <a:prstGeom prst="rect">
            <a:avLst/>
          </a:prstGeom>
        </p:spPr>
      </p:pic>
      <p:pic>
        <p:nvPicPr>
          <p:cNvPr id="38" name="图标1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10252" y="2158622"/>
            <a:ext cx="571496" cy="571498"/>
          </a:xfrm>
          <a:prstGeom prst="rect">
            <a:avLst/>
          </a:prstGeom>
        </p:spPr>
      </p:pic>
      <p:pic>
        <p:nvPicPr>
          <p:cNvPr id="40" name="图标1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4877" y="2158622"/>
            <a:ext cx="571496" cy="571498"/>
          </a:xfrm>
          <a:prstGeom prst="rect">
            <a:avLst/>
          </a:prstGeom>
        </p:spPr>
      </p:pic>
      <p:pic>
        <p:nvPicPr>
          <p:cNvPr id="42" name="图标1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779503" y="2158622"/>
            <a:ext cx="571496" cy="571498"/>
          </a:xfrm>
          <a:prstGeom prst="rect">
            <a:avLst/>
          </a:prstGeom>
        </p:spPr>
      </p:pic>
      <p:pic>
        <p:nvPicPr>
          <p:cNvPr id="44" name="图标2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4128" y="2158622"/>
            <a:ext cx="571496" cy="571498"/>
          </a:xfrm>
          <a:prstGeom prst="rect">
            <a:avLst/>
          </a:prstGeom>
        </p:spPr>
      </p:pic>
      <p:pic>
        <p:nvPicPr>
          <p:cNvPr id="46" name="图标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48754" y="2158622"/>
            <a:ext cx="571496" cy="571498"/>
          </a:xfrm>
          <a:prstGeom prst="rect">
            <a:avLst/>
          </a:prstGeom>
        </p:spPr>
      </p:pic>
      <p:pic>
        <p:nvPicPr>
          <p:cNvPr id="48" name="图标2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3380" y="2158622"/>
            <a:ext cx="571496" cy="571498"/>
          </a:xfrm>
          <a:prstGeom prst="rect">
            <a:avLst/>
          </a:prstGeom>
        </p:spPr>
      </p:pic>
      <p:pic>
        <p:nvPicPr>
          <p:cNvPr id="50" name="图标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87124" y="3143251"/>
            <a:ext cx="571496" cy="571498"/>
          </a:xfrm>
          <a:prstGeom prst="rect">
            <a:avLst/>
          </a:prstGeom>
        </p:spPr>
      </p:pic>
      <p:pic>
        <p:nvPicPr>
          <p:cNvPr id="52" name="图标2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71750" y="3143251"/>
            <a:ext cx="571496" cy="571498"/>
          </a:xfrm>
          <a:prstGeom prst="rect">
            <a:avLst/>
          </a:prstGeom>
        </p:spPr>
      </p:pic>
      <p:pic>
        <p:nvPicPr>
          <p:cNvPr id="54" name="图标25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56375" y="3143251"/>
            <a:ext cx="571496" cy="571498"/>
          </a:xfrm>
          <a:prstGeom prst="rect">
            <a:avLst/>
          </a:prstGeom>
        </p:spPr>
      </p:pic>
      <p:pic>
        <p:nvPicPr>
          <p:cNvPr id="56" name="图标2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841001" y="3143251"/>
            <a:ext cx="571496" cy="571498"/>
          </a:xfrm>
          <a:prstGeom prst="rect">
            <a:avLst/>
          </a:prstGeom>
        </p:spPr>
      </p:pic>
      <p:pic>
        <p:nvPicPr>
          <p:cNvPr id="58" name="图标2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25626" y="3143251"/>
            <a:ext cx="571496" cy="571498"/>
          </a:xfrm>
          <a:prstGeom prst="rect">
            <a:avLst/>
          </a:prstGeom>
        </p:spPr>
      </p:pic>
      <p:pic>
        <p:nvPicPr>
          <p:cNvPr id="64" name="图标2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810252" y="3143251"/>
            <a:ext cx="571496" cy="571498"/>
          </a:xfrm>
          <a:prstGeom prst="rect">
            <a:avLst/>
          </a:prstGeom>
        </p:spPr>
      </p:pic>
      <p:pic>
        <p:nvPicPr>
          <p:cNvPr id="66" name="图标2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794877" y="3143251"/>
            <a:ext cx="571496" cy="571498"/>
          </a:xfrm>
          <a:prstGeom prst="rect">
            <a:avLst/>
          </a:prstGeom>
        </p:spPr>
      </p:pic>
      <p:pic>
        <p:nvPicPr>
          <p:cNvPr id="68" name="图标30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79503" y="3143251"/>
            <a:ext cx="571496" cy="571498"/>
          </a:xfrm>
          <a:prstGeom prst="rect">
            <a:avLst/>
          </a:prstGeom>
        </p:spPr>
      </p:pic>
      <p:pic>
        <p:nvPicPr>
          <p:cNvPr id="70" name="图标31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764128" y="3143251"/>
            <a:ext cx="571496" cy="571498"/>
          </a:xfrm>
          <a:prstGeom prst="rect">
            <a:avLst/>
          </a:prstGeom>
        </p:spPr>
      </p:pic>
      <p:pic>
        <p:nvPicPr>
          <p:cNvPr id="72" name="图标3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48754" y="3143251"/>
            <a:ext cx="571496" cy="571498"/>
          </a:xfrm>
          <a:prstGeom prst="rect">
            <a:avLst/>
          </a:prstGeom>
        </p:spPr>
      </p:pic>
      <p:pic>
        <p:nvPicPr>
          <p:cNvPr id="74" name="图标3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733380" y="3143251"/>
            <a:ext cx="571496" cy="571498"/>
          </a:xfrm>
          <a:prstGeom prst="rect">
            <a:avLst/>
          </a:prstGeom>
        </p:spPr>
      </p:pic>
      <p:pic>
        <p:nvPicPr>
          <p:cNvPr id="76" name="图标34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87124" y="4127880"/>
            <a:ext cx="571496" cy="571498"/>
          </a:xfrm>
          <a:prstGeom prst="rect">
            <a:avLst/>
          </a:prstGeom>
        </p:spPr>
      </p:pic>
      <p:pic>
        <p:nvPicPr>
          <p:cNvPr id="78" name="图标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871750" y="4127880"/>
            <a:ext cx="571496" cy="571498"/>
          </a:xfrm>
          <a:prstGeom prst="rect">
            <a:avLst/>
          </a:prstGeom>
        </p:spPr>
      </p:pic>
      <p:pic>
        <p:nvPicPr>
          <p:cNvPr id="82" name="图标3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2856375" y="4127880"/>
            <a:ext cx="571496" cy="571498"/>
          </a:xfrm>
          <a:prstGeom prst="rect">
            <a:avLst/>
          </a:prstGeom>
        </p:spPr>
      </p:pic>
      <p:pic>
        <p:nvPicPr>
          <p:cNvPr id="86" name="图标3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41001" y="4127880"/>
            <a:ext cx="571496" cy="571498"/>
          </a:xfrm>
          <a:prstGeom prst="rect">
            <a:avLst/>
          </a:prstGeom>
        </p:spPr>
      </p:pic>
      <p:pic>
        <p:nvPicPr>
          <p:cNvPr id="88" name="图标38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25626" y="4127880"/>
            <a:ext cx="571496" cy="571498"/>
          </a:xfrm>
          <a:prstGeom prst="rect">
            <a:avLst/>
          </a:prstGeom>
        </p:spPr>
      </p:pic>
      <p:pic>
        <p:nvPicPr>
          <p:cNvPr id="90" name="图标39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10252" y="4127880"/>
            <a:ext cx="571496" cy="571498"/>
          </a:xfrm>
          <a:prstGeom prst="rect">
            <a:avLst/>
          </a:prstGeom>
        </p:spPr>
      </p:pic>
      <p:pic>
        <p:nvPicPr>
          <p:cNvPr id="92" name="图标40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794877" y="4127880"/>
            <a:ext cx="571496" cy="571498"/>
          </a:xfrm>
          <a:prstGeom prst="rect">
            <a:avLst/>
          </a:prstGeom>
        </p:spPr>
      </p:pic>
      <p:pic>
        <p:nvPicPr>
          <p:cNvPr id="94" name="图标41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779503" y="4127880"/>
            <a:ext cx="571496" cy="571498"/>
          </a:xfrm>
          <a:prstGeom prst="rect">
            <a:avLst/>
          </a:prstGeom>
        </p:spPr>
      </p:pic>
      <p:pic>
        <p:nvPicPr>
          <p:cNvPr id="96" name="图标42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764128" y="4127880"/>
            <a:ext cx="571496" cy="571498"/>
          </a:xfrm>
          <a:prstGeom prst="rect">
            <a:avLst/>
          </a:prstGeom>
        </p:spPr>
      </p:pic>
      <p:pic>
        <p:nvPicPr>
          <p:cNvPr id="98" name="图标4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748754" y="4127880"/>
            <a:ext cx="571496" cy="571498"/>
          </a:xfrm>
          <a:prstGeom prst="rect">
            <a:avLst/>
          </a:prstGeom>
        </p:spPr>
      </p:pic>
      <p:pic>
        <p:nvPicPr>
          <p:cNvPr id="100" name="图标44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733380" y="4127880"/>
            <a:ext cx="571496" cy="571498"/>
          </a:xfrm>
          <a:prstGeom prst="rect">
            <a:avLst/>
          </a:prstGeom>
        </p:spPr>
      </p:pic>
      <p:pic>
        <p:nvPicPr>
          <p:cNvPr id="102" name="图标45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87124" y="5112509"/>
            <a:ext cx="571496" cy="571498"/>
          </a:xfrm>
          <a:prstGeom prst="rect">
            <a:avLst/>
          </a:prstGeom>
        </p:spPr>
      </p:pic>
      <p:pic>
        <p:nvPicPr>
          <p:cNvPr id="104" name="图标46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71750" y="5112509"/>
            <a:ext cx="571496" cy="571498"/>
          </a:xfrm>
          <a:prstGeom prst="rect">
            <a:avLst/>
          </a:prstGeom>
        </p:spPr>
      </p:pic>
      <p:pic>
        <p:nvPicPr>
          <p:cNvPr id="106" name="图标47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856375" y="5112509"/>
            <a:ext cx="571496" cy="571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54048" y="3465232"/>
            <a:ext cx="6785269" cy="1448607"/>
            <a:chOff x="3141810" y="2619858"/>
            <a:chExt cx="6785269" cy="1448607"/>
          </a:xfrm>
        </p:grpSpPr>
        <p:sp>
          <p:nvSpPr>
            <p:cNvPr id="5" name="文本框 4"/>
            <p:cNvSpPr txBox="1"/>
            <p:nvPr/>
          </p:nvSpPr>
          <p:spPr>
            <a:xfrm>
              <a:off x="3141810" y="2619858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01.</a:t>
              </a:r>
              <a:r>
                <a:rPr lang="zh-CN" altLang="en-US" sz="2400" spc="150" dirty="0">
                  <a:latin typeface="+mj-ea"/>
                  <a:ea typeface="+mj-ea"/>
                </a:rPr>
                <a:t>题面分析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59600" y="2619858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02.</a:t>
              </a:r>
              <a:r>
                <a:rPr lang="zh-CN" altLang="en-US" sz="2400" spc="150" dirty="0">
                  <a:latin typeface="+mj-ea"/>
                  <a:ea typeface="+mj-ea"/>
                </a:rPr>
                <a:t>暴力求解思路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1810" y="3606800"/>
              <a:ext cx="3547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03.</a:t>
              </a:r>
              <a:r>
                <a:rPr lang="zh-CN" altLang="en-US" sz="2400" spc="150" dirty="0">
                  <a:latin typeface="+mj-ea"/>
                  <a:ea typeface="+mj-ea"/>
                </a:rPr>
                <a:t>实例分析</a:t>
              </a:r>
              <a:r>
                <a:rPr lang="en-US" altLang="zh-CN" sz="2400" spc="150" dirty="0">
                  <a:latin typeface="+mj-ea"/>
                  <a:ea typeface="+mj-ea"/>
                </a:rPr>
                <a:t>/</a:t>
              </a:r>
              <a:r>
                <a:rPr lang="zh-CN" altLang="en-US" sz="2400" spc="150" dirty="0">
                  <a:latin typeface="+mj-ea"/>
                  <a:ea typeface="+mj-ea"/>
                </a:rPr>
                <a:t>代码实现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59600" y="3606800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04.</a:t>
              </a:r>
              <a:r>
                <a:rPr lang="zh-CN" altLang="en-US" sz="2400" spc="150" dirty="0">
                  <a:latin typeface="+mj-ea"/>
                  <a:ea typeface="+mj-ea"/>
                </a:rPr>
                <a:t>时间复杂度分析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7220" y="1944162"/>
            <a:ext cx="3337560" cy="723207"/>
            <a:chOff x="3175001" y="3426952"/>
            <a:chExt cx="5841998" cy="723207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573112"/>
              <a:ext cx="31477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>
                  <a:latin typeface="+mj-ea"/>
                  <a:ea typeface="+mj-ea"/>
                </a:rPr>
                <a:t>目录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01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50" dirty="0"/>
              <a:t>题</a:t>
            </a:r>
            <a:r>
              <a:rPr lang="en-US" altLang="zh-CN" sz="3600" spc="150" dirty="0"/>
              <a:t>  </a:t>
            </a:r>
            <a:r>
              <a:rPr lang="zh-CN" altLang="en-US" sz="3600" spc="150" dirty="0"/>
              <a:t>面</a:t>
            </a:r>
            <a:r>
              <a:rPr lang="en-US" altLang="zh-CN" sz="3600" spc="150" dirty="0"/>
              <a:t>  </a:t>
            </a:r>
            <a:r>
              <a:rPr lang="zh-CN" altLang="en-US" sz="3600" spc="150" dirty="0"/>
              <a:t>分</a:t>
            </a:r>
            <a:r>
              <a:rPr lang="en-US" altLang="zh-CN" sz="3600" spc="150" dirty="0"/>
              <a:t>  </a:t>
            </a:r>
            <a:r>
              <a:rPr lang="zh-CN" altLang="en-US" sz="3600" spc="150" dirty="0"/>
              <a:t>析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题面分析</a:t>
            </a:r>
            <a:endParaRPr lang="zh-CN" altLang="en-US" dirty="0"/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EE2E467-52F0-154D-96D7-74286CD2E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602" y="809558"/>
            <a:ext cx="6257884" cy="5698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spc="150" dirty="0"/>
              <a:t>暴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力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求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解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思</a:t>
            </a:r>
            <a:r>
              <a:rPr lang="en-US" altLang="zh-CN" sz="3600" spc="150" dirty="0"/>
              <a:t> </a:t>
            </a:r>
            <a:r>
              <a:rPr lang="zh-CN" altLang="en-US" sz="3600" spc="150" dirty="0"/>
              <a:t>路</a:t>
            </a:r>
            <a:endParaRPr lang="zh-CN" altLang="en-US" sz="3600" dirty="0"/>
          </a:p>
        </p:txBody>
      </p:sp>
      <p:pic>
        <p:nvPicPr>
          <p:cNvPr id="4" name="图片 3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6033" y="2318603"/>
            <a:ext cx="2914651" cy="3084077"/>
            <a:chOff x="1293494" y="2424235"/>
            <a:chExt cx="2914651" cy="3084077"/>
          </a:xfrm>
        </p:grpSpPr>
        <p:grpSp>
          <p:nvGrpSpPr>
            <p:cNvPr id="3" name="组合 2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“有限”子集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问题的解为输入数组中大小有限的子集。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1"/>
                  </a:solidFill>
                </a:rPr>
                <a:t>01</a:t>
              </a:r>
              <a:endParaRPr lang="zh-CN" altLang="en-US" sz="6600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15107" y="2318603"/>
            <a:ext cx="2914651" cy="3084077"/>
            <a:chOff x="1293494" y="2424235"/>
            <a:chExt cx="2914651" cy="3084077"/>
          </a:xfrm>
        </p:grpSpPr>
        <p:grpSp>
          <p:nvGrpSpPr>
            <p:cNvPr id="9" name="组合 8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顺序无关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输出的下标不需要按照顺序给出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2"/>
                  </a:solidFill>
                </a:rPr>
                <a:t>02</a:t>
              </a:r>
              <a:endParaRPr lang="zh-CN" altLang="en-US" sz="6600" i="1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0" y="2860245"/>
            <a:ext cx="1198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673243" y="2872601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</p:cNvCxnSpPr>
          <p:nvPr/>
        </p:nvCxnSpPr>
        <p:spPr>
          <a:xfrm flipH="1">
            <a:off x="11096368" y="2860245"/>
            <a:ext cx="109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073ECAB-05AA-D048-BED9-B6C1568772CC}"/>
              </a:ext>
            </a:extLst>
          </p:cNvPr>
          <p:cNvGrpSpPr/>
          <p:nvPr/>
        </p:nvGrpSpPr>
        <p:grpSpPr>
          <a:xfrm>
            <a:off x="8794664" y="2285652"/>
            <a:ext cx="2914651" cy="3084077"/>
            <a:chOff x="1293494" y="2424235"/>
            <a:chExt cx="2914651" cy="308407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2322236-B4DE-1145-BFB1-F042D22A7197}"/>
                </a:ext>
              </a:extLst>
            </p:cNvPr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76BDEAB-96ED-EF43-84F8-CF668C2016AB}"/>
                  </a:ext>
                </a:extLst>
              </p:cNvPr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枚举法求解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CA54D7-8C49-2F49-885A-BBE55226FA35}"/>
                  </a:ext>
                </a:extLst>
              </p:cNvPr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定义：逐个考察某个过程的全部可能性，并得出一般性结论，那么该结论是可靠。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DDE0AA8-CCE3-0742-8F0A-F9B2F7ED5DF7}"/>
                </a:ext>
              </a:extLst>
            </p:cNvPr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 dirty="0">
                  <a:solidFill>
                    <a:schemeClr val="accent2"/>
                  </a:solidFill>
                </a:rPr>
                <a:t>03</a:t>
              </a:r>
              <a:endParaRPr lang="zh-CN" altLang="en-US" sz="6600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直接连接符 19">
            <a:extLst>
              <a:ext uri="{FF2B5EF4-FFF2-40B4-BE49-F238E27FC236}">
                <a16:creationId xmlns:a16="http://schemas.microsoft.com/office/drawing/2014/main" id="{4B83C62F-3B52-A04C-9D7A-CDF8D6FAE17B}"/>
              </a:ext>
            </a:extLst>
          </p:cNvPr>
          <p:cNvCxnSpPr/>
          <p:nvPr/>
        </p:nvCxnSpPr>
        <p:spPr>
          <a:xfrm flipH="1">
            <a:off x="6755092" y="2864363"/>
            <a:ext cx="2630596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8976475-038B-134A-9AEE-2F598F0B5C45}"/>
              </a:ext>
            </a:extLst>
          </p:cNvPr>
          <p:cNvSpPr txBox="1"/>
          <p:nvPr/>
        </p:nvSpPr>
        <p:spPr>
          <a:xfrm>
            <a:off x="3551278" y="3018317"/>
            <a:ext cx="5308515" cy="6887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如何逐个遍历所有可能解？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6889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5EB7D0-F3B0-A749-A934-B44B48081F21}"/>
              </a:ext>
            </a:extLst>
          </p:cNvPr>
          <p:cNvGrpSpPr/>
          <p:nvPr/>
        </p:nvGrpSpPr>
        <p:grpSpPr>
          <a:xfrm>
            <a:off x="615315" y="1466849"/>
            <a:ext cx="5848350" cy="2838451"/>
            <a:chOff x="609600" y="1466849"/>
            <a:chExt cx="5848350" cy="2838451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9019FD9-D36F-6B49-917F-9D1C4404521B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404FF405-AE2B-A848-8ED6-27AFDD4ADCFC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7EB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82AC10B-C908-B847-A31C-939F1F7A6473}"/>
              </a:ext>
            </a:extLst>
          </p:cNvPr>
          <p:cNvGrpSpPr/>
          <p:nvPr/>
        </p:nvGrpSpPr>
        <p:grpSpPr>
          <a:xfrm flipH="1" flipV="1">
            <a:off x="5728335" y="3143249"/>
            <a:ext cx="5848350" cy="2838451"/>
            <a:chOff x="609600" y="1466849"/>
            <a:chExt cx="5848350" cy="2838451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9D11459A-8847-F943-A721-61A63F71C6B2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A20A9B88-42FA-5B46-99DE-B4DBAE254682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4ECE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15C802-4ECB-1B47-88B0-79C9CE50FD56}"/>
              </a:ext>
            </a:extLst>
          </p:cNvPr>
          <p:cNvGrpSpPr/>
          <p:nvPr/>
        </p:nvGrpSpPr>
        <p:grpSpPr>
          <a:xfrm>
            <a:off x="1548765" y="1869802"/>
            <a:ext cx="3771900" cy="2032544"/>
            <a:chOff x="609600" y="2087753"/>
            <a:chExt cx="3771900" cy="203254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8150F15-6CF3-2B4D-A457-A18B10A0D160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随机选取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C8F075-1CE4-4341-A3A3-E8281D830399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随机重复地从数组中选出两个整数，直至选出的两数之和等于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50C431-4E44-C742-8F21-3B8892F58367}"/>
              </a:ext>
            </a:extLst>
          </p:cNvPr>
          <p:cNvGrpSpPr/>
          <p:nvPr/>
        </p:nvGrpSpPr>
        <p:grpSpPr>
          <a:xfrm>
            <a:off x="6974205" y="3546202"/>
            <a:ext cx="3771900" cy="2032544"/>
            <a:chOff x="609600" y="2087753"/>
            <a:chExt cx="3771900" cy="203254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1E65D6-D753-164C-8B16-88FEA319FB6C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顺序选取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287459-3AEF-D242-BDCC-CF41470BD39E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按照“数组下标的顺序” 依次枚举出所有组合，当某种组合对应的两数之和等于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返回解。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69886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暴力求解思路</a:t>
            </a:r>
            <a:endParaRPr lang="zh-CN" altLang="en-US" dirty="0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5EB7D0-F3B0-A749-A934-B44B48081F21}"/>
              </a:ext>
            </a:extLst>
          </p:cNvPr>
          <p:cNvGrpSpPr/>
          <p:nvPr/>
        </p:nvGrpSpPr>
        <p:grpSpPr>
          <a:xfrm>
            <a:off x="615315" y="1466849"/>
            <a:ext cx="5848350" cy="2838451"/>
            <a:chOff x="609600" y="1466849"/>
            <a:chExt cx="5848350" cy="2838451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9019FD9-D36F-6B49-917F-9D1C4404521B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404FF405-AE2B-A848-8ED6-27AFDD4ADCFC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7EB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82AC10B-C908-B847-A31C-939F1F7A6473}"/>
              </a:ext>
            </a:extLst>
          </p:cNvPr>
          <p:cNvGrpSpPr/>
          <p:nvPr/>
        </p:nvGrpSpPr>
        <p:grpSpPr>
          <a:xfrm flipH="1" flipV="1">
            <a:off x="5728335" y="3143249"/>
            <a:ext cx="5848350" cy="2838451"/>
            <a:chOff x="609600" y="1466849"/>
            <a:chExt cx="5848350" cy="2838451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9D11459A-8847-F943-A721-61A63F71C6B2}"/>
                </a:ext>
              </a:extLst>
            </p:cNvPr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A20A9B88-42FA-5B46-99DE-B4DBAE254682}"/>
                </a:ext>
              </a:extLst>
            </p:cNvPr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4ECE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15C802-4ECB-1B47-88B0-79C9CE50FD56}"/>
              </a:ext>
            </a:extLst>
          </p:cNvPr>
          <p:cNvGrpSpPr/>
          <p:nvPr/>
        </p:nvGrpSpPr>
        <p:grpSpPr>
          <a:xfrm>
            <a:off x="1548765" y="1869802"/>
            <a:ext cx="3771900" cy="2032544"/>
            <a:chOff x="609600" y="2087753"/>
            <a:chExt cx="3771900" cy="203254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8150F15-6CF3-2B4D-A457-A18B10A0D160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随机选取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EC8F075-1CE4-4341-A3A3-E8281D830399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随机重复地从数组中选出两个整数，直至选出的两数之和等于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50C431-4E44-C742-8F21-3B8892F58367}"/>
              </a:ext>
            </a:extLst>
          </p:cNvPr>
          <p:cNvGrpSpPr/>
          <p:nvPr/>
        </p:nvGrpSpPr>
        <p:grpSpPr>
          <a:xfrm>
            <a:off x="6974205" y="3546202"/>
            <a:ext cx="3771900" cy="2032544"/>
            <a:chOff x="609600" y="2087753"/>
            <a:chExt cx="3771900" cy="203254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E1E65D6-D753-164C-8B16-88FEA319FB6C}"/>
                </a:ext>
              </a:extLst>
            </p:cNvPr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顺序选取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287459-3AEF-D242-BDCC-CF41470BD39E}"/>
                </a:ext>
              </a:extLst>
            </p:cNvPr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按照“数组下标的顺序” 依次枚举出所有组合，当某种组合对应的两数之和等于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返回解。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B7098E-EDE8-8340-ACCE-8796E6B6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4533900"/>
            <a:ext cx="205740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67726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1.5,&quot;FooterHeight&quot;:6.0,&quot;SideMargin&quot;:5.0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heme/theme1.xml><?xml version="1.0" encoding="utf-8"?>
<a:theme xmlns:a="http://schemas.openxmlformats.org/drawingml/2006/main" name="Office 主题​​">
  <a:themeElements>
    <a:clrScheme name="小清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4F65"/>
      </a:accent1>
      <a:accent2>
        <a:srgbClr val="334D43"/>
      </a:accent2>
      <a:accent3>
        <a:srgbClr val="263A32"/>
      </a:accent3>
      <a:accent4>
        <a:srgbClr val="44675A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770</Words>
  <Application>Microsoft Macintosh PowerPoint</Application>
  <PresentationFormat>宽屏</PresentationFormat>
  <Paragraphs>84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01.题面分析</vt:lpstr>
      <vt:lpstr>PowerPoint 演示文稿</vt:lpstr>
      <vt:lpstr>02.暴力求解思路</vt:lpstr>
      <vt:lpstr>02.暴力求解思路</vt:lpstr>
      <vt:lpstr>02.暴力求解思路</vt:lpstr>
      <vt:lpstr>02.暴力求解思路</vt:lpstr>
      <vt:lpstr>02.暴力求解思路</vt:lpstr>
      <vt:lpstr>02.暴力求解思路</vt:lpstr>
      <vt:lpstr>PowerPoint 演示文稿</vt:lpstr>
      <vt:lpstr>03.实例分析/代码实现</vt:lpstr>
      <vt:lpstr>03.实例分析/代码实现</vt:lpstr>
      <vt:lpstr>PowerPoint 演示文稿</vt:lpstr>
      <vt:lpstr>04.时间复杂度分析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lastModifiedBy>Microsoft Office User</cp:lastModifiedBy>
  <cp:revision>50</cp:revision>
  <dcterms:created xsi:type="dcterms:W3CDTF">2021-12-09T13:44:25Z</dcterms:created>
  <dcterms:modified xsi:type="dcterms:W3CDTF">2021-12-10T14:22:35Z</dcterms:modified>
  <cp:category>https://www.docer.com/works?userid=418866232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