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6" r:id="rId4"/>
    <p:sldId id="262" r:id="rId5"/>
    <p:sldId id="300" r:id="rId6"/>
    <p:sldId id="272" r:id="rId7"/>
    <p:sldId id="301" r:id="rId8"/>
    <p:sldId id="264" r:id="rId9"/>
    <p:sldId id="273" r:id="rId10"/>
    <p:sldId id="263" r:id="rId11"/>
    <p:sldId id="302" r:id="rId12"/>
    <p:sldId id="265" r:id="rId13"/>
    <p:sldId id="275" r:id="rId14"/>
    <p:sldId id="271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A817AA19-1952-4625-A66D-62622A290351}">
          <p14:sldIdLst>
            <p14:sldId id="256"/>
          </p14:sldIdLst>
        </p14:section>
        <p14:section name="目录" id="{6E9A96B2-FC19-427C-A5C3-C3552F26F622}">
          <p14:sldIdLst>
            <p14:sldId id="257"/>
            <p14:sldId id="286"/>
          </p14:sldIdLst>
        </p14:section>
        <p14:section name="章节一" id="{9A01096A-27CC-4579-AAF6-D65F09208871}">
          <p14:sldIdLst>
            <p14:sldId id="262"/>
            <p14:sldId id="300"/>
          </p14:sldIdLst>
        </p14:section>
        <p14:section name="章节二" id="{C45920A6-374B-44DD-8BB3-31005E8E4150}">
          <p14:sldIdLst>
            <p14:sldId id="272"/>
            <p14:sldId id="301"/>
          </p14:sldIdLst>
        </p14:section>
        <p14:section name="章节三" id="{8DF86267-2DD0-4913-BBD0-11D479C6133D}">
          <p14:sldIdLst>
            <p14:sldId id="264"/>
            <p14:sldId id="273"/>
            <p14:sldId id="263"/>
            <p14:sldId id="302"/>
          </p14:sldIdLst>
        </p14:section>
        <p14:section name="章节四" id="{98E49BB7-9F66-4261-984A-D7BE2E24295C}">
          <p14:sldIdLst>
            <p14:sldId id="265"/>
            <p14:sldId id="27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9"/>
    <a:srgbClr val="E7EBF0"/>
    <a:srgbClr val="3D4F65"/>
    <a:srgbClr val="F9F9F9"/>
    <a:srgbClr val="FFFFFF"/>
    <a:srgbClr val="26B6A6"/>
    <a:srgbClr val="187267"/>
    <a:srgbClr val="9BD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7"/>
    <p:restoredTop sz="93945" autoAdjust="0"/>
  </p:normalViewPr>
  <p:slideViewPr>
    <p:cSldViewPr snapToGrid="0">
      <p:cViewPr varScale="1">
        <p:scale>
          <a:sx n="204" d="100"/>
          <a:sy n="204" d="100"/>
        </p:scale>
        <p:origin x="24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A96F8139-AFF3-4A68-B3FE-D085533B79D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556906F3-F24E-4064-A1AA-9F13A04E0A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锦十七原创模板，更多模板欢迎访问：</a:t>
            </a:r>
            <a:r>
              <a:rPr lang="en-US" altLang="zh-CN"/>
              <a:t>https://www.docer.com/works?userid=418866232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906F3-F24E-4064-A1AA-9F13A04E0A4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锦十七原创模板，更多模板欢迎访问：</a:t>
            </a:r>
            <a:r>
              <a:rPr lang="en-US" altLang="zh-CN"/>
              <a:t>https://www.docer.com/works?userid=418866232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906F3-F24E-4064-A1AA-9F13A04E0A4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514350" y="534311"/>
            <a:ext cx="11163300" cy="578937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373252" y="1989190"/>
            <a:ext cx="1445496" cy="82708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94787" y="4355336"/>
            <a:ext cx="2202426" cy="265317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 b="0" spc="2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33775" y="3260213"/>
            <a:ext cx="5124450" cy="693174"/>
          </a:xfrm>
        </p:spPr>
        <p:txBody>
          <a:bodyPr lIns="0" tIns="0" rIns="0" bIns="0">
            <a:noAutofit/>
          </a:bodyPr>
          <a:lstStyle>
            <a:lvl1pPr marL="0" indent="0" algn="dist">
              <a:buNone/>
              <a:defRPr sz="4400" b="0" spc="6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这里输入标题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195484" y="3088763"/>
            <a:ext cx="5801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195484" y="4013200"/>
            <a:ext cx="5801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225425"/>
            <a:ext cx="4282440" cy="616398"/>
          </a:xfrm>
        </p:spPr>
        <p:txBody>
          <a:bodyPr lIns="0" tIns="0" rIns="0" bIns="0" anchor="ctr" anchorCtr="0">
            <a:noAutofit/>
          </a:bodyPr>
          <a:lstStyle>
            <a:lvl1pPr>
              <a:lnSpc>
                <a:spcPct val="100000"/>
              </a:lnSpc>
              <a:defRPr sz="2400" b="0" spc="6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/>
              <a:t>01.</a:t>
            </a:r>
            <a:r>
              <a:rPr lang="zh-CN" altLang="en-US"/>
              <a:t>前期工作概述</a:t>
            </a:r>
          </a:p>
        </p:txBody>
      </p:sp>
      <p:grpSp>
        <p:nvGrpSpPr>
          <p:cNvPr id="48" name="组合 47"/>
          <p:cNvGrpSpPr/>
          <p:nvPr userDrawn="1"/>
        </p:nvGrpSpPr>
        <p:grpSpPr>
          <a:xfrm flipH="1">
            <a:off x="0" y="351061"/>
            <a:ext cx="400050" cy="365125"/>
            <a:chOff x="363875" y="351061"/>
            <a:chExt cx="140950" cy="365125"/>
          </a:xfrm>
          <a:solidFill>
            <a:schemeClr val="accent1"/>
          </a:solidFill>
        </p:grpSpPr>
        <p:sp>
          <p:nvSpPr>
            <p:cNvPr id="46" name="矩形 45"/>
            <p:cNvSpPr/>
            <p:nvPr userDrawn="1"/>
          </p:nvSpPr>
          <p:spPr>
            <a:xfrm>
              <a:off x="363875" y="351061"/>
              <a:ext cx="26009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430531" y="351061"/>
              <a:ext cx="74294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225425"/>
            <a:ext cx="4282440" cy="616398"/>
          </a:xfrm>
        </p:spPr>
        <p:txBody>
          <a:bodyPr lIns="0" tIns="0" rIns="0" bIns="0" anchor="ctr" anchorCtr="0">
            <a:noAutofit/>
          </a:bodyPr>
          <a:lstStyle>
            <a:lvl1pPr>
              <a:lnSpc>
                <a:spcPct val="100000"/>
              </a:lnSpc>
              <a:defRPr sz="2400" b="0" spc="6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/>
              <a:t>01.</a:t>
            </a:r>
            <a:r>
              <a:rPr lang="zh-CN" altLang="en-US"/>
              <a:t>前期工作概述</a:t>
            </a:r>
          </a:p>
        </p:txBody>
      </p:sp>
      <p:grpSp>
        <p:nvGrpSpPr>
          <p:cNvPr id="48" name="组合 47"/>
          <p:cNvGrpSpPr/>
          <p:nvPr userDrawn="1"/>
        </p:nvGrpSpPr>
        <p:grpSpPr>
          <a:xfrm flipH="1">
            <a:off x="0" y="351061"/>
            <a:ext cx="400050" cy="365125"/>
            <a:chOff x="363875" y="351061"/>
            <a:chExt cx="140950" cy="365125"/>
          </a:xfrm>
          <a:solidFill>
            <a:schemeClr val="accent1"/>
          </a:solidFill>
        </p:grpSpPr>
        <p:sp>
          <p:nvSpPr>
            <p:cNvPr id="46" name="矩形 45"/>
            <p:cNvSpPr/>
            <p:nvPr userDrawn="1"/>
          </p:nvSpPr>
          <p:spPr>
            <a:xfrm>
              <a:off x="363875" y="351061"/>
              <a:ext cx="26009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430531" y="351061"/>
              <a:ext cx="74294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8" name="任意多边形: 形状 7"/>
          <p:cNvSpPr>
            <a:spLocks noGrp="1"/>
          </p:cNvSpPr>
          <p:nvPr>
            <p:ph type="pic" idx="10"/>
          </p:nvPr>
        </p:nvSpPr>
        <p:spPr>
          <a:xfrm>
            <a:off x="8274570" y="2838450"/>
            <a:ext cx="3917430" cy="4019550"/>
          </a:xfrm>
          <a:custGeom>
            <a:avLst/>
            <a:gdLst>
              <a:gd name="connsiteX0" fmla="*/ 0 w 3917430"/>
              <a:gd name="connsiteY0" fmla="*/ 0 h 4019550"/>
              <a:gd name="connsiteX1" fmla="*/ 3917430 w 3917430"/>
              <a:gd name="connsiteY1" fmla="*/ 0 h 4019550"/>
              <a:gd name="connsiteX2" fmla="*/ 3917430 w 3917430"/>
              <a:gd name="connsiteY2" fmla="*/ 4019550 h 4019550"/>
              <a:gd name="connsiteX3" fmla="*/ 0 w 391743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430" h="4019550">
                <a:moveTo>
                  <a:pt x="0" y="0"/>
                </a:moveTo>
                <a:lnTo>
                  <a:pt x="3917430" y="0"/>
                </a:lnTo>
                <a:lnTo>
                  <a:pt x="3917430" y="4019550"/>
                </a:lnTo>
                <a:lnTo>
                  <a:pt x="0" y="401955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225425"/>
            <a:ext cx="4282440" cy="616398"/>
          </a:xfrm>
        </p:spPr>
        <p:txBody>
          <a:bodyPr lIns="0" tIns="0" rIns="0" bIns="0" anchor="ctr" anchorCtr="0">
            <a:noAutofit/>
          </a:bodyPr>
          <a:lstStyle>
            <a:lvl1pPr>
              <a:lnSpc>
                <a:spcPct val="100000"/>
              </a:lnSpc>
              <a:defRPr sz="2400" b="0" spc="6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/>
              <a:t>01.</a:t>
            </a:r>
            <a:r>
              <a:rPr lang="zh-CN" altLang="en-US"/>
              <a:t>前期工作概述</a:t>
            </a:r>
          </a:p>
        </p:txBody>
      </p:sp>
      <p:grpSp>
        <p:nvGrpSpPr>
          <p:cNvPr id="48" name="组合 47"/>
          <p:cNvGrpSpPr/>
          <p:nvPr userDrawn="1"/>
        </p:nvGrpSpPr>
        <p:grpSpPr>
          <a:xfrm flipH="1">
            <a:off x="0" y="351061"/>
            <a:ext cx="400050" cy="365125"/>
            <a:chOff x="363875" y="351061"/>
            <a:chExt cx="140950" cy="365125"/>
          </a:xfrm>
          <a:solidFill>
            <a:schemeClr val="accent1"/>
          </a:solidFill>
        </p:grpSpPr>
        <p:sp>
          <p:nvSpPr>
            <p:cNvPr id="46" name="矩形 45"/>
            <p:cNvSpPr/>
            <p:nvPr userDrawn="1"/>
          </p:nvSpPr>
          <p:spPr>
            <a:xfrm>
              <a:off x="363875" y="351061"/>
              <a:ext cx="26009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430531" y="351061"/>
              <a:ext cx="74294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8" name="任意多边形: 形状 7"/>
          <p:cNvSpPr>
            <a:spLocks noGrp="1"/>
          </p:cNvSpPr>
          <p:nvPr>
            <p:ph type="pic" idx="10"/>
          </p:nvPr>
        </p:nvSpPr>
        <p:spPr>
          <a:xfrm>
            <a:off x="8667750" y="0"/>
            <a:ext cx="3524250" cy="6858000"/>
          </a:xfrm>
          <a:custGeom>
            <a:avLst/>
            <a:gdLst>
              <a:gd name="connsiteX0" fmla="*/ 0 w 3524250"/>
              <a:gd name="connsiteY0" fmla="*/ 0 h 6858000"/>
              <a:gd name="connsiteX1" fmla="*/ 3524250 w 3524250"/>
              <a:gd name="connsiteY1" fmla="*/ 0 h 6858000"/>
              <a:gd name="connsiteX2" fmla="*/ 3524250 w 3524250"/>
              <a:gd name="connsiteY2" fmla="*/ 6858000 h 6858000"/>
              <a:gd name="connsiteX3" fmla="*/ 0 w 35242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0" h="6858000">
                <a:moveTo>
                  <a:pt x="0" y="0"/>
                </a:moveTo>
                <a:lnTo>
                  <a:pt x="3524250" y="0"/>
                </a:lnTo>
                <a:lnTo>
                  <a:pt x="3524250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B653-2262-47D5-9F83-54FE17A96AFC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794F-41A7-4A77-B916-FA7C774CAB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JSQ"/>
          <p:cNvSpPr txBox="1"/>
          <p:nvPr userDrawn="1"/>
        </p:nvSpPr>
        <p:spPr>
          <a:xfrm>
            <a:off x="5195754" y="32443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锦十七原创模板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-55372000" y="-2570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6606400" y="-2570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62847210" y="3078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76344790" y="3078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78E2B-7A74-4613-877E-714F3B2BE740}" type="datetime1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794F-41A7-4A77-B916-FA7C774CAB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3.png"/><Relationship Id="rId21" Type="http://schemas.openxmlformats.org/officeDocument/2006/relationships/image" Target="../media/image28.svg"/><Relationship Id="rId42" Type="http://schemas.openxmlformats.org/officeDocument/2006/relationships/image" Target="../media/image49.png"/><Relationship Id="rId47" Type="http://schemas.openxmlformats.org/officeDocument/2006/relationships/image" Target="../media/image54.svg"/><Relationship Id="rId63" Type="http://schemas.openxmlformats.org/officeDocument/2006/relationships/image" Target="../media/image70.svg"/><Relationship Id="rId68" Type="http://schemas.openxmlformats.org/officeDocument/2006/relationships/image" Target="../media/image75.png"/><Relationship Id="rId84" Type="http://schemas.openxmlformats.org/officeDocument/2006/relationships/image" Target="../media/image91.png"/><Relationship Id="rId89" Type="http://schemas.openxmlformats.org/officeDocument/2006/relationships/image" Target="../media/image96.svg"/><Relationship Id="rId16" Type="http://schemas.openxmlformats.org/officeDocument/2006/relationships/image" Target="../media/image23.png"/><Relationship Id="rId11" Type="http://schemas.openxmlformats.org/officeDocument/2006/relationships/image" Target="../media/image18.svg"/><Relationship Id="rId32" Type="http://schemas.openxmlformats.org/officeDocument/2006/relationships/image" Target="../media/image39.png"/><Relationship Id="rId37" Type="http://schemas.openxmlformats.org/officeDocument/2006/relationships/image" Target="../media/image44.svg"/><Relationship Id="rId53" Type="http://schemas.openxmlformats.org/officeDocument/2006/relationships/image" Target="../media/image60.svg"/><Relationship Id="rId58" Type="http://schemas.openxmlformats.org/officeDocument/2006/relationships/image" Target="../media/image65.png"/><Relationship Id="rId74" Type="http://schemas.openxmlformats.org/officeDocument/2006/relationships/image" Target="../media/image81.png"/><Relationship Id="rId79" Type="http://schemas.openxmlformats.org/officeDocument/2006/relationships/image" Target="../media/image86.svg"/><Relationship Id="rId5" Type="http://schemas.openxmlformats.org/officeDocument/2006/relationships/image" Target="../media/image12.svg"/><Relationship Id="rId90" Type="http://schemas.openxmlformats.org/officeDocument/2006/relationships/image" Target="../media/image97.png"/><Relationship Id="rId95" Type="http://schemas.openxmlformats.org/officeDocument/2006/relationships/image" Target="../media/image102.svg"/><Relationship Id="rId22" Type="http://schemas.openxmlformats.org/officeDocument/2006/relationships/image" Target="../media/image29.png"/><Relationship Id="rId27" Type="http://schemas.openxmlformats.org/officeDocument/2006/relationships/image" Target="../media/image34.svg"/><Relationship Id="rId43" Type="http://schemas.openxmlformats.org/officeDocument/2006/relationships/image" Target="../media/image50.svg"/><Relationship Id="rId48" Type="http://schemas.openxmlformats.org/officeDocument/2006/relationships/image" Target="../media/image55.png"/><Relationship Id="rId64" Type="http://schemas.openxmlformats.org/officeDocument/2006/relationships/image" Target="../media/image71.png"/><Relationship Id="rId69" Type="http://schemas.openxmlformats.org/officeDocument/2006/relationships/image" Target="../media/image76.svg"/><Relationship Id="rId8" Type="http://schemas.openxmlformats.org/officeDocument/2006/relationships/image" Target="../media/image15.png"/><Relationship Id="rId51" Type="http://schemas.openxmlformats.org/officeDocument/2006/relationships/image" Target="../media/image58.svg"/><Relationship Id="rId72" Type="http://schemas.openxmlformats.org/officeDocument/2006/relationships/image" Target="../media/image79.png"/><Relationship Id="rId80" Type="http://schemas.openxmlformats.org/officeDocument/2006/relationships/image" Target="../media/image87.png"/><Relationship Id="rId85" Type="http://schemas.openxmlformats.org/officeDocument/2006/relationships/image" Target="../media/image92.svg"/><Relationship Id="rId93" Type="http://schemas.openxmlformats.org/officeDocument/2006/relationships/image" Target="../media/image100.svg"/><Relationship Id="rId3" Type="http://schemas.openxmlformats.org/officeDocument/2006/relationships/image" Target="../media/image10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5" Type="http://schemas.openxmlformats.org/officeDocument/2006/relationships/image" Target="../media/image32.svg"/><Relationship Id="rId33" Type="http://schemas.openxmlformats.org/officeDocument/2006/relationships/image" Target="../media/image40.svg"/><Relationship Id="rId38" Type="http://schemas.openxmlformats.org/officeDocument/2006/relationships/image" Target="../media/image45.png"/><Relationship Id="rId46" Type="http://schemas.openxmlformats.org/officeDocument/2006/relationships/image" Target="../media/image53.png"/><Relationship Id="rId59" Type="http://schemas.openxmlformats.org/officeDocument/2006/relationships/image" Target="../media/image66.svg"/><Relationship Id="rId67" Type="http://schemas.openxmlformats.org/officeDocument/2006/relationships/image" Target="../media/image74.svg"/><Relationship Id="rId20" Type="http://schemas.openxmlformats.org/officeDocument/2006/relationships/image" Target="../media/image27.png"/><Relationship Id="rId41" Type="http://schemas.openxmlformats.org/officeDocument/2006/relationships/image" Target="../media/image48.svg"/><Relationship Id="rId54" Type="http://schemas.openxmlformats.org/officeDocument/2006/relationships/image" Target="../media/image61.png"/><Relationship Id="rId62" Type="http://schemas.openxmlformats.org/officeDocument/2006/relationships/image" Target="../media/image69.png"/><Relationship Id="rId70" Type="http://schemas.openxmlformats.org/officeDocument/2006/relationships/image" Target="../media/image77.png"/><Relationship Id="rId75" Type="http://schemas.openxmlformats.org/officeDocument/2006/relationships/image" Target="../media/image82.svg"/><Relationship Id="rId83" Type="http://schemas.openxmlformats.org/officeDocument/2006/relationships/image" Target="../media/image90.svg"/><Relationship Id="rId88" Type="http://schemas.openxmlformats.org/officeDocument/2006/relationships/image" Target="../media/image95.png"/><Relationship Id="rId91" Type="http://schemas.openxmlformats.org/officeDocument/2006/relationships/image" Target="../media/image98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5" Type="http://schemas.openxmlformats.org/officeDocument/2006/relationships/image" Target="../media/image22.svg"/><Relationship Id="rId23" Type="http://schemas.openxmlformats.org/officeDocument/2006/relationships/image" Target="../media/image30.sv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49" Type="http://schemas.openxmlformats.org/officeDocument/2006/relationships/image" Target="../media/image56.svg"/><Relationship Id="rId57" Type="http://schemas.openxmlformats.org/officeDocument/2006/relationships/image" Target="../media/image64.svg"/><Relationship Id="rId10" Type="http://schemas.openxmlformats.org/officeDocument/2006/relationships/image" Target="../media/image17.png"/><Relationship Id="rId31" Type="http://schemas.openxmlformats.org/officeDocument/2006/relationships/image" Target="../media/image38.svg"/><Relationship Id="rId44" Type="http://schemas.openxmlformats.org/officeDocument/2006/relationships/image" Target="../media/image51.png"/><Relationship Id="rId52" Type="http://schemas.openxmlformats.org/officeDocument/2006/relationships/image" Target="../media/image59.png"/><Relationship Id="rId60" Type="http://schemas.openxmlformats.org/officeDocument/2006/relationships/image" Target="../media/image67.png"/><Relationship Id="rId65" Type="http://schemas.openxmlformats.org/officeDocument/2006/relationships/image" Target="../media/image72.svg"/><Relationship Id="rId73" Type="http://schemas.openxmlformats.org/officeDocument/2006/relationships/image" Target="../media/image80.svg"/><Relationship Id="rId78" Type="http://schemas.openxmlformats.org/officeDocument/2006/relationships/image" Target="../media/image85.png"/><Relationship Id="rId81" Type="http://schemas.openxmlformats.org/officeDocument/2006/relationships/image" Target="../media/image88.svg"/><Relationship Id="rId86" Type="http://schemas.openxmlformats.org/officeDocument/2006/relationships/image" Target="../media/image93.png"/><Relationship Id="rId94" Type="http://schemas.openxmlformats.org/officeDocument/2006/relationships/image" Target="../media/image101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9" Type="http://schemas.openxmlformats.org/officeDocument/2006/relationships/image" Target="../media/image46.svg"/><Relationship Id="rId34" Type="http://schemas.openxmlformats.org/officeDocument/2006/relationships/image" Target="../media/image41.png"/><Relationship Id="rId50" Type="http://schemas.openxmlformats.org/officeDocument/2006/relationships/image" Target="../media/image57.png"/><Relationship Id="rId55" Type="http://schemas.openxmlformats.org/officeDocument/2006/relationships/image" Target="../media/image62.svg"/><Relationship Id="rId76" Type="http://schemas.openxmlformats.org/officeDocument/2006/relationships/image" Target="../media/image83.png"/><Relationship Id="rId7" Type="http://schemas.openxmlformats.org/officeDocument/2006/relationships/image" Target="../media/image14.svg"/><Relationship Id="rId71" Type="http://schemas.openxmlformats.org/officeDocument/2006/relationships/image" Target="../media/image78.svg"/><Relationship Id="rId92" Type="http://schemas.openxmlformats.org/officeDocument/2006/relationships/image" Target="../media/image99.png"/><Relationship Id="rId2" Type="http://schemas.openxmlformats.org/officeDocument/2006/relationships/image" Target="../media/image9.png"/><Relationship Id="rId29" Type="http://schemas.openxmlformats.org/officeDocument/2006/relationships/image" Target="../media/image36.svg"/><Relationship Id="rId24" Type="http://schemas.openxmlformats.org/officeDocument/2006/relationships/image" Target="../media/image31.png"/><Relationship Id="rId40" Type="http://schemas.openxmlformats.org/officeDocument/2006/relationships/image" Target="../media/image47.png"/><Relationship Id="rId45" Type="http://schemas.openxmlformats.org/officeDocument/2006/relationships/image" Target="../media/image52.svg"/><Relationship Id="rId66" Type="http://schemas.openxmlformats.org/officeDocument/2006/relationships/image" Target="../media/image73.png"/><Relationship Id="rId87" Type="http://schemas.openxmlformats.org/officeDocument/2006/relationships/image" Target="../media/image94.svg"/><Relationship Id="rId61" Type="http://schemas.openxmlformats.org/officeDocument/2006/relationships/image" Target="../media/image68.svg"/><Relationship Id="rId82" Type="http://schemas.openxmlformats.org/officeDocument/2006/relationships/image" Target="../media/image89.png"/><Relationship Id="rId19" Type="http://schemas.openxmlformats.org/officeDocument/2006/relationships/image" Target="../media/image26.svg"/><Relationship Id="rId14" Type="http://schemas.openxmlformats.org/officeDocument/2006/relationships/image" Target="../media/image21.png"/><Relationship Id="rId30" Type="http://schemas.openxmlformats.org/officeDocument/2006/relationships/image" Target="../media/image37.png"/><Relationship Id="rId35" Type="http://schemas.openxmlformats.org/officeDocument/2006/relationships/image" Target="../media/image42.svg"/><Relationship Id="rId56" Type="http://schemas.openxmlformats.org/officeDocument/2006/relationships/image" Target="../media/image63.png"/><Relationship Id="rId77" Type="http://schemas.openxmlformats.org/officeDocument/2006/relationships/image" Target="../media/image8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" y="-297"/>
            <a:ext cx="12193057" cy="68585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18538" y="4298146"/>
            <a:ext cx="1954924" cy="319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spc="300">
                <a:latin typeface="+mn-ea"/>
              </a:rPr>
              <a:t>讲师：梦杰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8065" y="2141220"/>
            <a:ext cx="9891395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spc="300">
                <a:latin typeface="+mj-ea"/>
                <a:ea typeface="+mj-ea"/>
              </a:defRPr>
            </a:lvl1pPr>
          </a:lstStyle>
          <a:p>
            <a:pPr algn="ctr"/>
            <a:r>
              <a:rPr lang="zh-CN" altLang="en-US" sz="3600" spc="600">
                <a:sym typeface="+mn-ea"/>
              </a:rPr>
              <a:t>讲给Java工程师的高频面试算法100题</a:t>
            </a:r>
          </a:p>
        </p:txBody>
      </p:sp>
      <p:pic>
        <p:nvPicPr>
          <p:cNvPr id="441" name="图形 440"/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900" t="30515" r="32884" b="54261"/>
          <a:stretch>
            <a:fillRect/>
          </a:stretch>
        </p:blipFill>
        <p:spPr>
          <a:xfrm>
            <a:off x="2980847" y="-4378792"/>
            <a:ext cx="6230306" cy="26421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514350" y="1130935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3175001" y="3291657"/>
            <a:ext cx="5841998" cy="723207"/>
            <a:chOff x="3175001" y="3426952"/>
            <a:chExt cx="5841998" cy="723207"/>
          </a:xfrm>
        </p:grpSpPr>
        <p:sp>
          <p:nvSpPr>
            <p:cNvPr id="4" name="文本框 3"/>
            <p:cNvSpPr txBox="1"/>
            <p:nvPr/>
          </p:nvSpPr>
          <p:spPr>
            <a:xfrm>
              <a:off x="3556002" y="3573112"/>
              <a:ext cx="507999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400" spc="600" dirty="0">
                  <a:latin typeface="+mj-ea"/>
                  <a:ea typeface="+mj-ea"/>
                </a:rPr>
                <a:t>课程内容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组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03.</a:t>
            </a:r>
            <a:r>
              <a:rPr lang="zh-CN" altLang="en-US" dirty="0"/>
              <a:t>课程设计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09600" y="2306247"/>
            <a:ext cx="2914651" cy="3084077"/>
            <a:chOff x="1293494" y="2424235"/>
            <a:chExt cx="2914651" cy="3084077"/>
          </a:xfrm>
        </p:grpSpPr>
        <p:grpSp>
          <p:nvGrpSpPr>
            <p:cNvPr id="3" name="组合 2"/>
            <p:cNvGrpSpPr/>
            <p:nvPr/>
          </p:nvGrpSpPr>
          <p:grpSpPr>
            <a:xfrm>
              <a:off x="1293494" y="3949836"/>
              <a:ext cx="2914651" cy="1558476"/>
              <a:chOff x="609600" y="3771901"/>
              <a:chExt cx="2914651" cy="1558476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953582" y="3771901"/>
                <a:ext cx="22266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spc="100" dirty="0">
                    <a:latin typeface="+mj-ea"/>
                    <a:ea typeface="+mj-ea"/>
                  </a:rPr>
                  <a:t>破题</a:t>
                </a: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609600" y="4255830"/>
                <a:ext cx="2914651" cy="1074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fontAlgn="auto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帮助同学理解题面，提升各位小伙伴获取重要信息的能力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1798811" y="2424235"/>
              <a:ext cx="190401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i="1">
                  <a:solidFill>
                    <a:schemeClr val="accent1"/>
                  </a:solidFill>
                </a:rPr>
                <a:t>01</a:t>
              </a:r>
              <a:endParaRPr lang="zh-CN" altLang="en-US" sz="6600" i="1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38674" y="2306247"/>
            <a:ext cx="2914651" cy="3084077"/>
            <a:chOff x="1293494" y="2424235"/>
            <a:chExt cx="2914651" cy="3084077"/>
          </a:xfrm>
        </p:grpSpPr>
        <p:grpSp>
          <p:nvGrpSpPr>
            <p:cNvPr id="9" name="组合 8"/>
            <p:cNvGrpSpPr/>
            <p:nvPr/>
          </p:nvGrpSpPr>
          <p:grpSpPr>
            <a:xfrm>
              <a:off x="1293494" y="3949836"/>
              <a:ext cx="2914651" cy="1558476"/>
              <a:chOff x="609600" y="3771901"/>
              <a:chExt cx="2914651" cy="1558476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953582" y="3771901"/>
                <a:ext cx="22266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spc="100" dirty="0">
                    <a:latin typeface="+mj-ea"/>
                    <a:ea typeface="+mj-ea"/>
                  </a:rPr>
                  <a:t>解题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09600" y="4255830"/>
                <a:ext cx="2914651" cy="1074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fontAlgn="auto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每个题面，从浅至深的给出不同是算法求解过程，层层递进提升各位小伙伴的解题能力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1798811" y="2424235"/>
              <a:ext cx="190401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i="1">
                  <a:solidFill>
                    <a:schemeClr val="accent2"/>
                  </a:solidFill>
                </a:rPr>
                <a:t>02</a:t>
              </a:r>
              <a:endParaRPr lang="zh-CN" altLang="en-US" sz="6600" i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667749" y="2306247"/>
            <a:ext cx="2914651" cy="3084077"/>
            <a:chOff x="1293494" y="2424235"/>
            <a:chExt cx="2914651" cy="3084077"/>
          </a:xfrm>
        </p:grpSpPr>
        <p:grpSp>
          <p:nvGrpSpPr>
            <p:cNvPr id="14" name="组合 13"/>
            <p:cNvGrpSpPr/>
            <p:nvPr/>
          </p:nvGrpSpPr>
          <p:grpSpPr>
            <a:xfrm>
              <a:off x="1293494" y="3949836"/>
              <a:ext cx="2914651" cy="1558476"/>
              <a:chOff x="609600" y="3771901"/>
              <a:chExt cx="2914651" cy="1558476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953582" y="3771901"/>
                <a:ext cx="22266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spc="100" dirty="0">
                    <a:latin typeface="+mj-ea"/>
                    <a:ea typeface="+mj-ea"/>
                  </a:rPr>
                  <a:t>归纳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09600" y="4255830"/>
                <a:ext cx="2914651" cy="1074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fontAlgn="auto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过程中，会为小伙伴提炼关键内容，形成题解笔记，帮助课后巩固加强。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1798811" y="2424235"/>
              <a:ext cx="190401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i="1">
                  <a:solidFill>
                    <a:schemeClr val="accent1"/>
                  </a:solidFill>
                </a:rPr>
                <a:t>03</a:t>
              </a:r>
              <a:endParaRPr lang="zh-CN" altLang="en-US" sz="6600" i="1">
                <a:solidFill>
                  <a:schemeClr val="accent1"/>
                </a:solidFill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-323850" y="2860245"/>
            <a:ext cx="173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796810" y="2860245"/>
            <a:ext cx="2630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749378" y="2860245"/>
            <a:ext cx="2630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0701946" y="2860245"/>
            <a:ext cx="2630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427220" y="1944162"/>
            <a:ext cx="3337560" cy="723375"/>
            <a:chOff x="3175001" y="3426952"/>
            <a:chExt cx="5841998" cy="723375"/>
          </a:xfrm>
        </p:grpSpPr>
        <p:sp>
          <p:nvSpPr>
            <p:cNvPr id="10" name="文本框 9"/>
            <p:cNvSpPr txBox="1"/>
            <p:nvPr/>
          </p:nvSpPr>
          <p:spPr>
            <a:xfrm>
              <a:off x="4522132" y="3442937"/>
              <a:ext cx="3147740" cy="7073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600" spc="600">
                  <a:latin typeface="微软雅黑" charset="0"/>
                  <a:ea typeface="微软雅黑" charset="0"/>
                </a:rPr>
                <a:t>04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514350" y="1099820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3" name="文本占位符 4"/>
          <p:cNvSpPr>
            <a:spLocks noGrp="1"/>
          </p:cNvSpPr>
          <p:nvPr/>
        </p:nvSpPr>
        <p:spPr>
          <a:xfrm>
            <a:off x="4994787" y="4355336"/>
            <a:ext cx="2202426" cy="265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200" b="0" kern="1200" spc="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ym typeface="+mn-ea"/>
              </a:rPr>
              <a:t>PART FOUR</a:t>
            </a:r>
            <a:endParaRPr lang="zh-CN" altLang="en-US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533775" y="3260213"/>
            <a:ext cx="5124450" cy="693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kern="1200" spc="6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spc="150" dirty="0"/>
              <a:t>举例说明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04.</a:t>
            </a:r>
            <a:r>
              <a:rPr lang="zh-CN" altLang="en-US" spc="150" dirty="0"/>
              <a:t>举例说明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4485517" y="2051218"/>
            <a:ext cx="3220965" cy="3111163"/>
            <a:chOff x="4485517" y="1873419"/>
            <a:chExt cx="3220965" cy="3111163"/>
          </a:xfrm>
        </p:grpSpPr>
        <p:grpSp>
          <p:nvGrpSpPr>
            <p:cNvPr id="29" name="组合 28"/>
            <p:cNvGrpSpPr/>
            <p:nvPr/>
          </p:nvGrpSpPr>
          <p:grpSpPr>
            <a:xfrm>
              <a:off x="4485517" y="1996529"/>
              <a:ext cx="3220965" cy="2864941"/>
              <a:chOff x="4485518" y="2294810"/>
              <a:chExt cx="3220965" cy="2864941"/>
            </a:xfrm>
          </p:grpSpPr>
          <p:sp>
            <p:nvSpPr>
              <p:cNvPr id="34" name="文本框 33"/>
              <p:cNvSpPr txBox="1"/>
              <p:nvPr/>
            </p:nvSpPr>
            <p:spPr>
              <a:xfrm>
                <a:off x="4485518" y="2294810"/>
                <a:ext cx="813043" cy="769441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en-US" altLang="zh-CN" sz="4400" i="1">
                    <a:solidFill>
                      <a:schemeClr val="accent1"/>
                    </a:solidFill>
                  </a:rPr>
                  <a:t>01</a:t>
                </a:r>
                <a:endParaRPr lang="zh-CN" altLang="en-US" sz="4400" i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6893440" y="2294810"/>
                <a:ext cx="813043" cy="769441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en-US" altLang="zh-CN" sz="4400" i="1">
                    <a:solidFill>
                      <a:schemeClr val="accent2"/>
                    </a:solidFill>
                  </a:rPr>
                  <a:t>02</a:t>
                </a:r>
                <a:endParaRPr lang="zh-CN" altLang="en-US" sz="4400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4485518" y="4390310"/>
                <a:ext cx="813043" cy="769441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en-US" altLang="zh-CN" sz="4400" i="1">
                    <a:solidFill>
                      <a:schemeClr val="accent2"/>
                    </a:solidFill>
                  </a:rPr>
                  <a:t>04</a:t>
                </a:r>
                <a:endParaRPr lang="zh-CN" altLang="en-US" sz="4400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6893440" y="4390310"/>
                <a:ext cx="813043" cy="769441"/>
              </a:xfrm>
              <a:prstGeom prst="rect">
                <a:avLst/>
              </a:prstGeom>
              <a:noFill/>
            </p:spPr>
            <p:txBody>
              <a:bodyPr wrap="none" rtlCol="0" anchor="ctr" anchorCtr="1">
                <a:spAutoFit/>
              </a:bodyPr>
              <a:lstStyle/>
              <a:p>
                <a:pPr algn="ctr"/>
                <a:r>
                  <a:rPr lang="en-US" altLang="zh-CN" sz="4400" i="1">
                    <a:solidFill>
                      <a:schemeClr val="accent1"/>
                    </a:solidFill>
                  </a:rPr>
                  <a:t>03</a:t>
                </a:r>
                <a:endParaRPr lang="zh-CN" altLang="en-US" sz="4400" i="1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30" name="弧形 29"/>
            <p:cNvSpPr/>
            <p:nvPr/>
          </p:nvSpPr>
          <p:spPr>
            <a:xfrm>
              <a:off x="4540419" y="1873419"/>
              <a:ext cx="3111163" cy="3111163"/>
            </a:xfrm>
            <a:prstGeom prst="arc">
              <a:avLst>
                <a:gd name="adj1" fmla="val 14733669"/>
                <a:gd name="adj2" fmla="val 17721082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/>
            <p:nvPr/>
          </p:nvSpPr>
          <p:spPr>
            <a:xfrm rot="5400000">
              <a:off x="4540419" y="1873419"/>
              <a:ext cx="3111163" cy="3111163"/>
            </a:xfrm>
            <a:prstGeom prst="arc">
              <a:avLst>
                <a:gd name="adj1" fmla="val 14733669"/>
                <a:gd name="adj2" fmla="val 17721082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弧形 31"/>
            <p:cNvSpPr/>
            <p:nvPr/>
          </p:nvSpPr>
          <p:spPr>
            <a:xfrm rot="10800000">
              <a:off x="4540419" y="1873419"/>
              <a:ext cx="3111163" cy="3111163"/>
            </a:xfrm>
            <a:prstGeom prst="arc">
              <a:avLst>
                <a:gd name="adj1" fmla="val 14733669"/>
                <a:gd name="adj2" fmla="val 17721082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/>
            <p:nvPr/>
          </p:nvSpPr>
          <p:spPr>
            <a:xfrm rot="16200000">
              <a:off x="4540419" y="1873419"/>
              <a:ext cx="3111163" cy="3111163"/>
            </a:xfrm>
            <a:prstGeom prst="arc">
              <a:avLst>
                <a:gd name="adj1" fmla="val 14733669"/>
                <a:gd name="adj2" fmla="val 17721082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24997" y="1847283"/>
            <a:ext cx="3798207" cy="1425068"/>
            <a:chOff x="7606432" y="2183270"/>
            <a:chExt cx="3798207" cy="1425068"/>
          </a:xfrm>
        </p:grpSpPr>
        <p:sp>
          <p:nvSpPr>
            <p:cNvPr id="39" name="文本框 22"/>
            <p:cNvSpPr txBox="1"/>
            <p:nvPr/>
          </p:nvSpPr>
          <p:spPr>
            <a:xfrm flipH="1">
              <a:off x="8147089" y="2183270"/>
              <a:ext cx="3257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FF0000"/>
                  </a:solidFill>
                  <a:latin typeface="+mj-ea"/>
                  <a:ea typeface="+mj-ea"/>
                </a:rPr>
                <a:t>三</a:t>
              </a:r>
              <a:r>
                <a:rPr lang="zh-CN" altLang="en-US" sz="2000" dirty="0">
                  <a:latin typeface="+mj-ea"/>
                  <a:ea typeface="+mj-ea"/>
                </a:rPr>
                <a:t>种</a:t>
              </a:r>
              <a:r>
                <a:rPr lang="zh-CN" altLang="en-US" sz="2000" dirty="0">
                  <a:solidFill>
                    <a:srgbClr val="FF0000"/>
                  </a:solidFill>
                  <a:latin typeface="+mj-ea"/>
                  <a:ea typeface="+mj-ea"/>
                </a:rPr>
                <a:t>四</a:t>
              </a:r>
              <a:r>
                <a:rPr lang="zh-CN" altLang="en-US" sz="2000" dirty="0">
                  <a:latin typeface="+mj-ea"/>
                  <a:ea typeface="+mj-ea"/>
                </a:rPr>
                <a:t>个算法</a:t>
              </a:r>
            </a:p>
          </p:txBody>
        </p:sp>
        <p:sp>
          <p:nvSpPr>
            <p:cNvPr id="40" name="文本框 23"/>
            <p:cNvSpPr txBox="1"/>
            <p:nvPr/>
          </p:nvSpPr>
          <p:spPr>
            <a:xfrm flipH="1">
              <a:off x="7606432" y="2585366"/>
              <a:ext cx="3798207" cy="102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涉及暴力求解，二分查找求解，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Hash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表求解三种算法。其中暴力求解算法给出随机和双指针两种求解过程。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24997" y="4102025"/>
            <a:ext cx="3798207" cy="1104981"/>
            <a:chOff x="7606432" y="2183270"/>
            <a:chExt cx="3798207" cy="1104981"/>
          </a:xfrm>
        </p:grpSpPr>
        <p:sp>
          <p:nvSpPr>
            <p:cNvPr id="42" name="文本框 22"/>
            <p:cNvSpPr txBox="1"/>
            <p:nvPr/>
          </p:nvSpPr>
          <p:spPr>
            <a:xfrm flipH="1">
              <a:off x="8147089" y="2183270"/>
              <a:ext cx="3257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00000"/>
                </a:lnSpc>
              </a:pPr>
              <a:r>
                <a:rPr lang="zh-CN" altLang="en-US" sz="2000" dirty="0">
                  <a:latin typeface="+mj-ea"/>
                  <a:ea typeface="+mj-ea"/>
                </a:rPr>
                <a:t>时间复杂度分析</a:t>
              </a:r>
              <a:r>
                <a:rPr lang="en-US" altLang="zh-CN" sz="2000" dirty="0">
                  <a:latin typeface="+mj-ea"/>
                  <a:ea typeface="+mj-ea"/>
                </a:rPr>
                <a:t>+</a:t>
              </a:r>
              <a:r>
                <a:rPr lang="zh-CN" altLang="en-US" sz="2000" dirty="0">
                  <a:latin typeface="+mj-ea"/>
                  <a:ea typeface="+mj-ea"/>
                </a:rPr>
                <a:t>算法优化</a:t>
              </a:r>
            </a:p>
          </p:txBody>
        </p:sp>
        <p:sp>
          <p:nvSpPr>
            <p:cNvPr id="43" name="文本框 23"/>
            <p:cNvSpPr txBox="1"/>
            <p:nvPr/>
          </p:nvSpPr>
          <p:spPr>
            <a:xfrm flipH="1">
              <a:off x="7606432" y="2585366"/>
              <a:ext cx="3798207" cy="70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时间复杂度分析指出算法优化的关键点，从而让小伙伴看清算法的优劣势。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 flipH="1">
            <a:off x="7968797" y="1847283"/>
            <a:ext cx="3798207" cy="1425068"/>
            <a:chOff x="7606432" y="2183270"/>
            <a:chExt cx="3798207" cy="1425068"/>
          </a:xfrm>
        </p:grpSpPr>
        <p:sp>
          <p:nvSpPr>
            <p:cNvPr id="45" name="文本框 22"/>
            <p:cNvSpPr txBox="1"/>
            <p:nvPr/>
          </p:nvSpPr>
          <p:spPr>
            <a:xfrm flipH="1">
              <a:off x="8147089" y="2183270"/>
              <a:ext cx="3257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2000" dirty="0">
                  <a:latin typeface="+mj-ea"/>
                  <a:ea typeface="+mj-ea"/>
                </a:rPr>
                <a:t>算法间递进式讲解</a:t>
              </a:r>
            </a:p>
          </p:txBody>
        </p:sp>
        <p:sp>
          <p:nvSpPr>
            <p:cNvPr id="46" name="文本框 23"/>
            <p:cNvSpPr txBox="1"/>
            <p:nvPr/>
          </p:nvSpPr>
          <p:spPr>
            <a:xfrm flipH="1">
              <a:off x="7606432" y="2585366"/>
              <a:ext cx="3798207" cy="102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从暴力求解到二分查找求解到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Hash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表求解，给出算法到算法思路转变的关键点分析。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 flipH="1">
            <a:off x="7968797" y="4102025"/>
            <a:ext cx="3798207" cy="1104981"/>
            <a:chOff x="7606432" y="2183270"/>
            <a:chExt cx="3798207" cy="1104981"/>
          </a:xfrm>
        </p:grpSpPr>
        <p:sp>
          <p:nvSpPr>
            <p:cNvPr id="48" name="文本框 22"/>
            <p:cNvSpPr txBox="1"/>
            <p:nvPr/>
          </p:nvSpPr>
          <p:spPr>
            <a:xfrm flipH="1">
              <a:off x="8147089" y="2183270"/>
              <a:ext cx="32575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zh-CN" altLang="en-US" sz="2000" dirty="0">
                  <a:latin typeface="+mj-ea"/>
                  <a:ea typeface="+mj-ea"/>
                </a:rPr>
                <a:t>实例演示</a:t>
              </a:r>
              <a:r>
                <a:rPr lang="en-US" altLang="zh-CN" sz="2000" dirty="0">
                  <a:latin typeface="+mj-ea"/>
                  <a:ea typeface="+mj-ea"/>
                </a:rPr>
                <a:t>+</a:t>
              </a:r>
              <a:r>
                <a:rPr lang="zh-CN" altLang="en-US" sz="2000" dirty="0">
                  <a:latin typeface="+mj-ea"/>
                  <a:ea typeface="+mj-ea"/>
                </a:rPr>
                <a:t>代码编写</a:t>
              </a:r>
            </a:p>
          </p:txBody>
        </p:sp>
        <p:sp>
          <p:nvSpPr>
            <p:cNvPr id="49" name="文本框 23"/>
            <p:cNvSpPr txBox="1"/>
            <p:nvPr/>
          </p:nvSpPr>
          <p:spPr>
            <a:xfrm flipH="1">
              <a:off x="7606432" y="2585366"/>
              <a:ext cx="3798207" cy="702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分析算法执行过程，用实例一步一步演示。直播代码编写过程，增强体感。</a:t>
              </a:r>
            </a:p>
          </p:txBody>
        </p:sp>
      </p:grp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80B25ED-317A-AA4D-8A6E-E8EFAFB4F6E0}"/>
              </a:ext>
            </a:extLst>
          </p:cNvPr>
          <p:cNvSpPr txBox="1"/>
          <p:nvPr/>
        </p:nvSpPr>
        <p:spPr>
          <a:xfrm>
            <a:off x="5548183" y="33733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两数之和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18538" y="4298146"/>
            <a:ext cx="1954924" cy="2904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spc="300" dirty="0">
                <a:latin typeface="+mn-ea"/>
              </a:rPr>
              <a:t>讲师：梦杰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91004" y="2141095"/>
            <a:ext cx="380999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spc="300">
                <a:latin typeface="+mj-ea"/>
                <a:ea typeface="+mj-ea"/>
              </a:defRPr>
            </a:lvl1pPr>
          </a:lstStyle>
          <a:p>
            <a:pPr algn="dist"/>
            <a:r>
              <a:rPr lang="en-US" altLang="zh-CN" sz="6000"/>
              <a:t>THANKS </a:t>
            </a:r>
            <a:endParaRPr lang="zh-CN" altLang="en-US" sz="6000"/>
          </a:p>
        </p:txBody>
      </p:sp>
      <p:pic>
        <p:nvPicPr>
          <p:cNvPr id="441" name="图形 440"/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900" t="30515" r="32884" b="54261"/>
          <a:stretch>
            <a:fillRect/>
          </a:stretch>
        </p:blipFill>
        <p:spPr>
          <a:xfrm>
            <a:off x="2980847" y="-4378792"/>
            <a:ext cx="6230306" cy="26421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514350" y="1156335"/>
            <a:ext cx="10739120" cy="51682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3175001" y="3291657"/>
            <a:ext cx="5841998" cy="723207"/>
            <a:chOff x="3175001" y="3426952"/>
            <a:chExt cx="5841998" cy="723207"/>
          </a:xfrm>
        </p:grpSpPr>
        <p:sp>
          <p:nvSpPr>
            <p:cNvPr id="4" name="文本框 3"/>
            <p:cNvSpPr txBox="1"/>
            <p:nvPr/>
          </p:nvSpPr>
          <p:spPr>
            <a:xfrm>
              <a:off x="3556002" y="3573112"/>
              <a:ext cx="507999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800" spc="600" dirty="0">
                  <a:latin typeface="+mj-ea"/>
                  <a:ea typeface="+mj-ea"/>
                </a:rPr>
                <a:t>感谢您的耐心观看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标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124" y="1173993"/>
            <a:ext cx="571496" cy="571498"/>
          </a:xfrm>
          <a:prstGeom prst="rect">
            <a:avLst/>
          </a:prstGeom>
        </p:spPr>
      </p:pic>
      <p:pic>
        <p:nvPicPr>
          <p:cNvPr id="6" name="图标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1750" y="1173993"/>
            <a:ext cx="571496" cy="571498"/>
          </a:xfrm>
          <a:prstGeom prst="rect">
            <a:avLst/>
          </a:prstGeom>
        </p:spPr>
      </p:pic>
      <p:pic>
        <p:nvPicPr>
          <p:cNvPr id="8" name="图标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6375" y="1173993"/>
            <a:ext cx="571496" cy="571498"/>
          </a:xfrm>
          <a:prstGeom prst="rect">
            <a:avLst/>
          </a:prstGeom>
        </p:spPr>
      </p:pic>
      <p:pic>
        <p:nvPicPr>
          <p:cNvPr id="10" name="图标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1001" y="1173993"/>
            <a:ext cx="571496" cy="571498"/>
          </a:xfrm>
          <a:prstGeom prst="rect">
            <a:avLst/>
          </a:prstGeom>
        </p:spPr>
      </p:pic>
      <p:pic>
        <p:nvPicPr>
          <p:cNvPr id="12" name="图标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25626" y="1173993"/>
            <a:ext cx="571496" cy="571498"/>
          </a:xfrm>
          <a:prstGeom prst="rect">
            <a:avLst/>
          </a:prstGeom>
        </p:spPr>
      </p:pic>
      <p:pic>
        <p:nvPicPr>
          <p:cNvPr id="14" name="图标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10252" y="1173993"/>
            <a:ext cx="571496" cy="571498"/>
          </a:xfrm>
          <a:prstGeom prst="rect">
            <a:avLst/>
          </a:prstGeom>
        </p:spPr>
      </p:pic>
      <p:pic>
        <p:nvPicPr>
          <p:cNvPr id="16" name="图标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94877" y="1173993"/>
            <a:ext cx="571496" cy="571498"/>
          </a:xfrm>
          <a:prstGeom prst="rect">
            <a:avLst/>
          </a:prstGeom>
        </p:spPr>
      </p:pic>
      <p:pic>
        <p:nvPicPr>
          <p:cNvPr id="20" name="图标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79503" y="1173993"/>
            <a:ext cx="571496" cy="571498"/>
          </a:xfrm>
          <a:prstGeom prst="rect">
            <a:avLst/>
          </a:prstGeom>
        </p:spPr>
      </p:pic>
      <p:pic>
        <p:nvPicPr>
          <p:cNvPr id="22" name="图标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64128" y="1173993"/>
            <a:ext cx="571496" cy="571498"/>
          </a:xfrm>
          <a:prstGeom prst="rect">
            <a:avLst/>
          </a:prstGeom>
        </p:spPr>
      </p:pic>
      <p:pic>
        <p:nvPicPr>
          <p:cNvPr id="24" name="图标1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48754" y="1173993"/>
            <a:ext cx="571496" cy="571498"/>
          </a:xfrm>
          <a:prstGeom prst="rect">
            <a:avLst/>
          </a:prstGeom>
        </p:spPr>
      </p:pic>
      <p:pic>
        <p:nvPicPr>
          <p:cNvPr id="26" name="图标1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733380" y="1173993"/>
            <a:ext cx="571496" cy="571498"/>
          </a:xfrm>
          <a:prstGeom prst="rect">
            <a:avLst/>
          </a:prstGeom>
        </p:spPr>
      </p:pic>
      <p:pic>
        <p:nvPicPr>
          <p:cNvPr id="28" name="图标1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87124" y="2158622"/>
            <a:ext cx="571496" cy="571498"/>
          </a:xfrm>
          <a:prstGeom prst="rect">
            <a:avLst/>
          </a:prstGeom>
        </p:spPr>
      </p:pic>
      <p:pic>
        <p:nvPicPr>
          <p:cNvPr id="30" name="图标1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871750" y="2158622"/>
            <a:ext cx="571496" cy="571498"/>
          </a:xfrm>
          <a:prstGeom prst="rect">
            <a:avLst/>
          </a:prstGeom>
        </p:spPr>
      </p:pic>
      <p:pic>
        <p:nvPicPr>
          <p:cNvPr id="32" name="图标14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856375" y="2158622"/>
            <a:ext cx="571496" cy="571498"/>
          </a:xfrm>
          <a:prstGeom prst="rect">
            <a:avLst/>
          </a:prstGeom>
        </p:spPr>
      </p:pic>
      <p:pic>
        <p:nvPicPr>
          <p:cNvPr id="34" name="图标15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41001" y="2158622"/>
            <a:ext cx="571496" cy="571498"/>
          </a:xfrm>
          <a:prstGeom prst="rect">
            <a:avLst/>
          </a:prstGeom>
        </p:spPr>
      </p:pic>
      <p:pic>
        <p:nvPicPr>
          <p:cNvPr id="36" name="图标16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825626" y="2158622"/>
            <a:ext cx="571496" cy="571498"/>
          </a:xfrm>
          <a:prstGeom prst="rect">
            <a:avLst/>
          </a:prstGeom>
        </p:spPr>
      </p:pic>
      <p:pic>
        <p:nvPicPr>
          <p:cNvPr id="38" name="图标17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810252" y="2158622"/>
            <a:ext cx="571496" cy="571498"/>
          </a:xfrm>
          <a:prstGeom prst="rect">
            <a:avLst/>
          </a:prstGeom>
        </p:spPr>
      </p:pic>
      <p:pic>
        <p:nvPicPr>
          <p:cNvPr id="40" name="图标18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794877" y="2158622"/>
            <a:ext cx="571496" cy="571498"/>
          </a:xfrm>
          <a:prstGeom prst="rect">
            <a:avLst/>
          </a:prstGeom>
        </p:spPr>
      </p:pic>
      <p:pic>
        <p:nvPicPr>
          <p:cNvPr id="42" name="图标19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779503" y="2158622"/>
            <a:ext cx="571496" cy="571498"/>
          </a:xfrm>
          <a:prstGeom prst="rect">
            <a:avLst/>
          </a:prstGeom>
        </p:spPr>
      </p:pic>
      <p:pic>
        <p:nvPicPr>
          <p:cNvPr id="44" name="图标20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764128" y="2158622"/>
            <a:ext cx="571496" cy="571498"/>
          </a:xfrm>
          <a:prstGeom prst="rect">
            <a:avLst/>
          </a:prstGeom>
        </p:spPr>
      </p:pic>
      <p:pic>
        <p:nvPicPr>
          <p:cNvPr id="46" name="图标21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748754" y="2158622"/>
            <a:ext cx="571496" cy="571498"/>
          </a:xfrm>
          <a:prstGeom prst="rect">
            <a:avLst/>
          </a:prstGeom>
        </p:spPr>
      </p:pic>
      <p:pic>
        <p:nvPicPr>
          <p:cNvPr id="48" name="图标22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733380" y="2158622"/>
            <a:ext cx="571496" cy="571498"/>
          </a:xfrm>
          <a:prstGeom prst="rect">
            <a:avLst/>
          </a:prstGeom>
        </p:spPr>
      </p:pic>
      <p:pic>
        <p:nvPicPr>
          <p:cNvPr id="50" name="图标23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887124" y="3143251"/>
            <a:ext cx="571496" cy="571498"/>
          </a:xfrm>
          <a:prstGeom prst="rect">
            <a:avLst/>
          </a:prstGeom>
        </p:spPr>
      </p:pic>
      <p:pic>
        <p:nvPicPr>
          <p:cNvPr id="52" name="图标24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871750" y="3143251"/>
            <a:ext cx="571496" cy="571498"/>
          </a:xfrm>
          <a:prstGeom prst="rect">
            <a:avLst/>
          </a:prstGeom>
        </p:spPr>
      </p:pic>
      <p:pic>
        <p:nvPicPr>
          <p:cNvPr id="54" name="图标25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2856375" y="3143251"/>
            <a:ext cx="571496" cy="571498"/>
          </a:xfrm>
          <a:prstGeom prst="rect">
            <a:avLst/>
          </a:prstGeom>
        </p:spPr>
      </p:pic>
      <p:pic>
        <p:nvPicPr>
          <p:cNvPr id="56" name="图标26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841001" y="3143251"/>
            <a:ext cx="571496" cy="571498"/>
          </a:xfrm>
          <a:prstGeom prst="rect">
            <a:avLst/>
          </a:prstGeom>
        </p:spPr>
      </p:pic>
      <p:pic>
        <p:nvPicPr>
          <p:cNvPr id="58" name="图标27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825626" y="3143251"/>
            <a:ext cx="571496" cy="571498"/>
          </a:xfrm>
          <a:prstGeom prst="rect">
            <a:avLst/>
          </a:prstGeom>
        </p:spPr>
      </p:pic>
      <p:pic>
        <p:nvPicPr>
          <p:cNvPr id="64" name="图标28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5810252" y="3143251"/>
            <a:ext cx="571496" cy="571498"/>
          </a:xfrm>
          <a:prstGeom prst="rect">
            <a:avLst/>
          </a:prstGeom>
        </p:spPr>
      </p:pic>
      <p:pic>
        <p:nvPicPr>
          <p:cNvPr id="66" name="图标29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6794877" y="3143251"/>
            <a:ext cx="571496" cy="571498"/>
          </a:xfrm>
          <a:prstGeom prst="rect">
            <a:avLst/>
          </a:prstGeom>
        </p:spPr>
      </p:pic>
      <p:pic>
        <p:nvPicPr>
          <p:cNvPr id="68" name="图标30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779503" y="3143251"/>
            <a:ext cx="571496" cy="571498"/>
          </a:xfrm>
          <a:prstGeom prst="rect">
            <a:avLst/>
          </a:prstGeom>
        </p:spPr>
      </p:pic>
      <p:pic>
        <p:nvPicPr>
          <p:cNvPr id="70" name="图标31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8764128" y="3143251"/>
            <a:ext cx="571496" cy="571498"/>
          </a:xfrm>
          <a:prstGeom prst="rect">
            <a:avLst/>
          </a:prstGeom>
        </p:spPr>
      </p:pic>
      <p:pic>
        <p:nvPicPr>
          <p:cNvPr id="72" name="图标32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9748754" y="3143251"/>
            <a:ext cx="571496" cy="571498"/>
          </a:xfrm>
          <a:prstGeom prst="rect">
            <a:avLst/>
          </a:prstGeom>
        </p:spPr>
      </p:pic>
      <p:pic>
        <p:nvPicPr>
          <p:cNvPr id="74" name="图标33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0733380" y="3143251"/>
            <a:ext cx="571496" cy="571498"/>
          </a:xfrm>
          <a:prstGeom prst="rect">
            <a:avLst/>
          </a:prstGeom>
        </p:spPr>
      </p:pic>
      <p:pic>
        <p:nvPicPr>
          <p:cNvPr id="76" name="图标34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887124" y="4127880"/>
            <a:ext cx="571496" cy="571498"/>
          </a:xfrm>
          <a:prstGeom prst="rect">
            <a:avLst/>
          </a:prstGeom>
        </p:spPr>
      </p:pic>
      <p:pic>
        <p:nvPicPr>
          <p:cNvPr id="78" name="图标35"/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871750" y="4127880"/>
            <a:ext cx="571496" cy="571498"/>
          </a:xfrm>
          <a:prstGeom prst="rect">
            <a:avLst/>
          </a:prstGeom>
        </p:spPr>
      </p:pic>
      <p:pic>
        <p:nvPicPr>
          <p:cNvPr id="82" name="图标36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2856375" y="4127880"/>
            <a:ext cx="571496" cy="571498"/>
          </a:xfrm>
          <a:prstGeom prst="rect">
            <a:avLst/>
          </a:prstGeom>
        </p:spPr>
      </p:pic>
      <p:pic>
        <p:nvPicPr>
          <p:cNvPr id="86" name="图标37"/>
          <p:cNvPicPr>
            <a:picLocks noChangeAspect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841001" y="4127880"/>
            <a:ext cx="571496" cy="571498"/>
          </a:xfrm>
          <a:prstGeom prst="rect">
            <a:avLst/>
          </a:prstGeom>
        </p:spPr>
      </p:pic>
      <p:pic>
        <p:nvPicPr>
          <p:cNvPr id="88" name="图标38"/>
          <p:cNvPicPr>
            <a:picLocks noChangeAspect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4825626" y="4127880"/>
            <a:ext cx="571496" cy="571498"/>
          </a:xfrm>
          <a:prstGeom prst="rect">
            <a:avLst/>
          </a:prstGeom>
        </p:spPr>
      </p:pic>
      <p:pic>
        <p:nvPicPr>
          <p:cNvPr id="90" name="图标39"/>
          <p:cNvPicPr>
            <a:picLocks noChangeAspect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810252" y="4127880"/>
            <a:ext cx="571496" cy="571498"/>
          </a:xfrm>
          <a:prstGeom prst="rect">
            <a:avLst/>
          </a:prstGeom>
        </p:spPr>
      </p:pic>
      <p:pic>
        <p:nvPicPr>
          <p:cNvPr id="92" name="图标40"/>
          <p:cNvPicPr>
            <a:picLocks noChangeAspect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6794877" y="4127880"/>
            <a:ext cx="571496" cy="571498"/>
          </a:xfrm>
          <a:prstGeom prst="rect">
            <a:avLst/>
          </a:prstGeom>
        </p:spPr>
      </p:pic>
      <p:pic>
        <p:nvPicPr>
          <p:cNvPr id="94" name="图标41"/>
          <p:cNvPicPr>
            <a:picLocks noChangeAspect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7779503" y="4127880"/>
            <a:ext cx="571496" cy="571498"/>
          </a:xfrm>
          <a:prstGeom prst="rect">
            <a:avLst/>
          </a:prstGeom>
        </p:spPr>
      </p:pic>
      <p:pic>
        <p:nvPicPr>
          <p:cNvPr id="96" name="图标42"/>
          <p:cNvPicPr>
            <a:picLocks noChangeAspect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8764128" y="4127880"/>
            <a:ext cx="571496" cy="571498"/>
          </a:xfrm>
          <a:prstGeom prst="rect">
            <a:avLst/>
          </a:prstGeom>
        </p:spPr>
      </p:pic>
      <p:pic>
        <p:nvPicPr>
          <p:cNvPr id="98" name="图标43"/>
          <p:cNvPicPr>
            <a:picLocks noChangeAspect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9748754" y="4127880"/>
            <a:ext cx="571496" cy="571498"/>
          </a:xfrm>
          <a:prstGeom prst="rect">
            <a:avLst/>
          </a:prstGeom>
        </p:spPr>
      </p:pic>
      <p:pic>
        <p:nvPicPr>
          <p:cNvPr id="100" name="图标44"/>
          <p:cNvPicPr>
            <a:picLocks noChangeAspect="1"/>
          </p:cNvPicPr>
          <p:nvPr/>
        </p:nvPicPr>
        <p:blipFill>
          <a:blip r:embed="rId8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0733380" y="4127880"/>
            <a:ext cx="571496" cy="571498"/>
          </a:xfrm>
          <a:prstGeom prst="rect">
            <a:avLst/>
          </a:prstGeom>
        </p:spPr>
      </p:pic>
      <p:pic>
        <p:nvPicPr>
          <p:cNvPr id="102" name="图标45"/>
          <p:cNvPicPr>
            <a:picLocks noChangeAspect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887124" y="5112509"/>
            <a:ext cx="571496" cy="571498"/>
          </a:xfrm>
          <a:prstGeom prst="rect">
            <a:avLst/>
          </a:prstGeom>
        </p:spPr>
      </p:pic>
      <p:pic>
        <p:nvPicPr>
          <p:cNvPr id="104" name="图标46"/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871750" y="5112509"/>
            <a:ext cx="571496" cy="571498"/>
          </a:xfrm>
          <a:prstGeom prst="rect">
            <a:avLst/>
          </a:prstGeom>
        </p:spPr>
      </p:pic>
      <p:pic>
        <p:nvPicPr>
          <p:cNvPr id="106" name="图标47"/>
          <p:cNvPicPr>
            <a:picLocks noChangeAspect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2856375" y="5112509"/>
            <a:ext cx="571496" cy="5714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54048" y="3465232"/>
            <a:ext cx="5914839" cy="1448607"/>
            <a:chOff x="3141810" y="2619858"/>
            <a:chExt cx="5914839" cy="1448607"/>
          </a:xfrm>
        </p:grpSpPr>
        <p:sp>
          <p:nvSpPr>
            <p:cNvPr id="5" name="文本框 4"/>
            <p:cNvSpPr txBox="1"/>
            <p:nvPr/>
          </p:nvSpPr>
          <p:spPr>
            <a:xfrm>
              <a:off x="3141810" y="2619858"/>
              <a:ext cx="2097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pc="150" dirty="0">
                  <a:latin typeface="+mj-ea"/>
                  <a:ea typeface="+mj-ea"/>
                </a:rPr>
                <a:t>01.</a:t>
              </a:r>
              <a:r>
                <a:rPr lang="zh-CN" altLang="en-US" sz="2400" spc="150" dirty="0">
                  <a:latin typeface="+mj-ea"/>
                  <a:ea typeface="+mj-ea"/>
                </a:rPr>
                <a:t> 课程目的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959600" y="2619858"/>
              <a:ext cx="1986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pc="150" dirty="0">
                  <a:latin typeface="+mj-ea"/>
                  <a:ea typeface="+mj-ea"/>
                </a:rPr>
                <a:t>02.</a:t>
              </a:r>
              <a:r>
                <a:rPr lang="zh-CN" altLang="en-US" sz="2400" spc="150" dirty="0">
                  <a:latin typeface="+mj-ea"/>
                  <a:ea typeface="+mj-ea"/>
                </a:rPr>
                <a:t>课程内容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41810" y="3606800"/>
              <a:ext cx="2097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pc="150" dirty="0">
                  <a:latin typeface="+mj-ea"/>
                  <a:ea typeface="+mj-ea"/>
                </a:rPr>
                <a:t>03.</a:t>
              </a:r>
              <a:r>
                <a:rPr lang="zh-CN" altLang="en-US" sz="2400" spc="150" dirty="0">
                  <a:latin typeface="+mj-ea"/>
                  <a:ea typeface="+mj-ea"/>
                </a:rPr>
                <a:t> 课程设计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959600" y="3606800"/>
              <a:ext cx="20970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pc="150" dirty="0">
                  <a:latin typeface="+mj-ea"/>
                  <a:ea typeface="+mj-ea"/>
                </a:rPr>
                <a:t>04.</a:t>
              </a:r>
              <a:r>
                <a:rPr lang="zh-CN" altLang="en-US" sz="2400" spc="150" dirty="0">
                  <a:latin typeface="+mj-ea"/>
                  <a:ea typeface="+mj-ea"/>
                </a:rPr>
                <a:t> 举例说明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27220" y="1944162"/>
            <a:ext cx="3337560" cy="723207"/>
            <a:chOff x="3175001" y="3426952"/>
            <a:chExt cx="5841998" cy="723207"/>
          </a:xfrm>
        </p:grpSpPr>
        <p:sp>
          <p:nvSpPr>
            <p:cNvPr id="10" name="文本框 9"/>
            <p:cNvSpPr txBox="1"/>
            <p:nvPr/>
          </p:nvSpPr>
          <p:spPr>
            <a:xfrm>
              <a:off x="4522132" y="3573112"/>
              <a:ext cx="314774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800" spc="600" dirty="0">
                  <a:latin typeface="+mj-ea"/>
                  <a:ea typeface="+mj-ea"/>
                </a:rPr>
                <a:t>目录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514350" y="1099820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427220" y="1944162"/>
            <a:ext cx="3337560" cy="723375"/>
            <a:chOff x="3175001" y="3426952"/>
            <a:chExt cx="5841998" cy="723375"/>
          </a:xfrm>
        </p:grpSpPr>
        <p:sp>
          <p:nvSpPr>
            <p:cNvPr id="10" name="文本框 9"/>
            <p:cNvSpPr txBox="1"/>
            <p:nvPr/>
          </p:nvSpPr>
          <p:spPr>
            <a:xfrm>
              <a:off x="4522132" y="3442937"/>
              <a:ext cx="3147740" cy="7073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600" spc="600">
                  <a:latin typeface="微软雅黑" charset="0"/>
                  <a:ea typeface="微软雅黑" charset="0"/>
                </a:rPr>
                <a:t>01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514350" y="1099820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3" name="文本占位符 4"/>
          <p:cNvSpPr>
            <a:spLocks noGrp="1"/>
          </p:cNvSpPr>
          <p:nvPr/>
        </p:nvSpPr>
        <p:spPr>
          <a:xfrm>
            <a:off x="4994787" y="4355336"/>
            <a:ext cx="2202426" cy="265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200" b="0" kern="1200" spc="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533775" y="3260213"/>
            <a:ext cx="5124450" cy="693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kern="1200" spc="6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spc="150" dirty="0"/>
              <a:t>课程目的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3775272"/>
            <a:ext cx="12192000" cy="308272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01.</a:t>
            </a:r>
            <a:r>
              <a:rPr lang="zh-CN" altLang="en-US" spc="150" dirty="0"/>
              <a:t>课程目的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032271" y="1865503"/>
            <a:ext cx="7791443" cy="1550797"/>
            <a:chOff x="5314949" y="1535303"/>
            <a:chExt cx="7791443" cy="1550797"/>
          </a:xfrm>
        </p:grpSpPr>
        <p:sp>
          <p:nvSpPr>
            <p:cNvPr id="8" name="文本框 7"/>
            <p:cNvSpPr txBox="1"/>
            <p:nvPr/>
          </p:nvSpPr>
          <p:spPr>
            <a:xfrm>
              <a:off x="5314949" y="1535303"/>
              <a:ext cx="532877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spc="100" dirty="0">
                  <a:latin typeface="+mj-ea"/>
                  <a:ea typeface="+mj-ea"/>
                </a:rPr>
                <a:t>帮助</a:t>
              </a:r>
              <a:r>
                <a:rPr lang="en-US" altLang="zh-CN" sz="2000" spc="100" dirty="0">
                  <a:latin typeface="+mj-ea"/>
                  <a:ea typeface="+mj-ea"/>
                </a:rPr>
                <a:t>"</a:t>
              </a:r>
              <a:r>
                <a:rPr lang="zh-CN" altLang="en-US" sz="2000" spc="100" dirty="0">
                  <a:latin typeface="+mj-ea"/>
                  <a:ea typeface="+mj-ea"/>
                </a:rPr>
                <a:t>小伙伴</a:t>
              </a:r>
              <a:r>
                <a:rPr lang="en-US" altLang="zh-CN" sz="2000" spc="100" dirty="0">
                  <a:latin typeface="+mj-ea"/>
                  <a:ea typeface="+mj-ea"/>
                </a:rPr>
                <a:t>"</a:t>
              </a:r>
              <a:r>
                <a:rPr lang="zh-CN" altLang="en-US" sz="2000" spc="100" dirty="0">
                  <a:latin typeface="+mj-ea"/>
                  <a:ea typeface="+mj-ea"/>
                </a:rPr>
                <a:t>解决面试过程中的算法问题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314949" y="2011553"/>
              <a:ext cx="7791443" cy="1074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本课程针对</a:t>
              </a:r>
              <a:r>
                <a:rPr lang="en-US" altLang="zh-CN" sz="1600" dirty="0">
                  <a:solidFill>
                    <a:srgbClr val="FF0000"/>
                  </a:solidFill>
                  <a:latin typeface="+mn-ea"/>
                </a:rPr>
                <a:t>JAVA</a:t>
              </a:r>
              <a:r>
                <a:rPr lang="zh-CN" altLang="en-US" sz="1600" dirty="0">
                  <a:solidFill>
                    <a:srgbClr val="FF0000"/>
                  </a:solidFill>
                  <a:latin typeface="+mn-ea"/>
                </a:rPr>
                <a:t>工程师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录制一套算法面试</a:t>
              </a:r>
              <a:r>
                <a:rPr lang="zh-CN" altLang="en-US" sz="1600" dirty="0">
                  <a:solidFill>
                    <a:srgbClr val="FF0000"/>
                  </a:solidFill>
                  <a:latin typeface="+mn-ea"/>
                </a:rPr>
                <a:t>突击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课程，旨在帮助广大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JAVA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程序员迅速搞定物联网大厂的</a:t>
              </a:r>
              <a:r>
                <a:rPr lang="zh-CN" altLang="en-US" sz="1600" dirty="0">
                  <a:solidFill>
                    <a:srgbClr val="FF0000"/>
                  </a:solidFill>
                  <a:latin typeface="+mn-ea"/>
                </a:rPr>
                <a:t>算法面试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。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76253" y="4657759"/>
            <a:ext cx="2226686" cy="1548536"/>
            <a:chOff x="953582" y="3771901"/>
            <a:chExt cx="2226686" cy="1548536"/>
          </a:xfrm>
        </p:grpSpPr>
        <p:sp>
          <p:nvSpPr>
            <p:cNvPr id="10" name="文本框 9"/>
            <p:cNvSpPr txBox="1"/>
            <p:nvPr/>
          </p:nvSpPr>
          <p:spPr>
            <a:xfrm>
              <a:off x="953582" y="3771901"/>
              <a:ext cx="22266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spc="100" dirty="0">
                  <a:latin typeface="+mj-ea"/>
                  <a:ea typeface="+mj-ea"/>
                </a:rPr>
                <a:t>对象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36983" y="4245890"/>
              <a:ext cx="2078677" cy="1074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对算法、数据结构不太熟悉的</a:t>
              </a: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JAVA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工程师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92264" y="4657759"/>
            <a:ext cx="2914651" cy="1558476"/>
            <a:chOff x="609600" y="3771901"/>
            <a:chExt cx="2914651" cy="1558476"/>
          </a:xfrm>
        </p:grpSpPr>
        <p:sp>
          <p:nvSpPr>
            <p:cNvPr id="13" name="文本框 12"/>
            <p:cNvSpPr txBox="1"/>
            <p:nvPr/>
          </p:nvSpPr>
          <p:spPr>
            <a:xfrm>
              <a:off x="953582" y="3771901"/>
              <a:ext cx="22266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spc="100" dirty="0">
                  <a:latin typeface="+mj-ea"/>
                  <a:ea typeface="+mj-ea"/>
                </a:rPr>
                <a:t>目标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" y="4255830"/>
              <a:ext cx="2914651" cy="1074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助力金三银四，跳槽算法面试</a:t>
              </a:r>
            </a:p>
          </p:txBody>
        </p:sp>
      </p:grpSp>
      <p:cxnSp>
        <p:nvCxnSpPr>
          <p:cNvPr id="19" name="直接连接符 18"/>
          <p:cNvCxnSpPr/>
          <p:nvPr/>
        </p:nvCxnSpPr>
        <p:spPr>
          <a:xfrm flipV="1">
            <a:off x="4369593" y="4657759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09600" y="4657759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8129588" y="4657759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组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427220" y="1944162"/>
            <a:ext cx="3337560" cy="723375"/>
            <a:chOff x="3175001" y="3426952"/>
            <a:chExt cx="5841998" cy="723375"/>
          </a:xfrm>
        </p:grpSpPr>
        <p:sp>
          <p:nvSpPr>
            <p:cNvPr id="10" name="文本框 9"/>
            <p:cNvSpPr txBox="1"/>
            <p:nvPr/>
          </p:nvSpPr>
          <p:spPr>
            <a:xfrm>
              <a:off x="4522132" y="3442937"/>
              <a:ext cx="3147740" cy="7073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600" spc="600">
                  <a:latin typeface="微软雅黑" charset="0"/>
                  <a:ea typeface="微软雅黑" charset="0"/>
                </a:rPr>
                <a:t>02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514350" y="1099820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4"/>
          <p:cNvSpPr>
            <a:spLocks noGrp="1"/>
          </p:cNvSpPr>
          <p:nvPr/>
        </p:nvSpPr>
        <p:spPr>
          <a:xfrm>
            <a:off x="4994787" y="4355336"/>
            <a:ext cx="2202426" cy="265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200" b="0" kern="1200" spc="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PART TWO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533775" y="3260213"/>
            <a:ext cx="5124450" cy="693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kern="1200" spc="6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spc="150" dirty="0"/>
              <a:t>课程内容</a:t>
            </a:r>
            <a:endParaRPr lang="zh-CN" altLang="en-US" sz="3600" dirty="0"/>
          </a:p>
        </p:txBody>
      </p:sp>
      <p:pic>
        <p:nvPicPr>
          <p:cNvPr id="4" name="图片 3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spc="150" dirty="0"/>
              <a:t>课程内容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137285" y="2838450"/>
            <a:ext cx="3917430" cy="4019550"/>
          </a:xfrm>
          <a:prstGeom prst="rect">
            <a:avLst/>
          </a:prstGeom>
          <a:solidFill>
            <a:srgbClr val="F6F6F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 Light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2838450"/>
            <a:ext cx="3917430" cy="401955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90204"/>
              <a:ea typeface="微软雅黑 Light"/>
              <a:cs typeface="+mn-cs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43448" y="1295164"/>
            <a:ext cx="2705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400" spc="100">
                <a:latin typeface="+mj-ea"/>
                <a:ea typeface="+mj-ea"/>
              </a:defRPr>
            </a:lvl1pPr>
          </a:lstStyle>
          <a:p>
            <a:pPr algn="ctr"/>
            <a:r>
              <a:rPr lang="zh-CN" altLang="en-US" dirty="0">
                <a:solidFill>
                  <a:srgbClr val="000000"/>
                </a:solidFill>
              </a:rPr>
              <a:t>数据结构</a:t>
            </a:r>
            <a:r>
              <a:rPr lang="en-US" altLang="zh-CN" dirty="0">
                <a:solidFill>
                  <a:srgbClr val="000000"/>
                </a:solidFill>
              </a:rPr>
              <a:t>+</a:t>
            </a:r>
            <a:r>
              <a:rPr lang="zh-CN" altLang="en-US" dirty="0">
                <a:solidFill>
                  <a:srgbClr val="000000"/>
                </a:solidFill>
              </a:rPr>
              <a:t>算法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39514" y="1828563"/>
            <a:ext cx="10712972" cy="8193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微软雅黑 Light"/>
              </a:rPr>
              <a:t>本课程中涉及的题目均来源于</a:t>
            </a:r>
            <a:r>
              <a:rPr lang="en-US" altLang="zh-CN" sz="1600" dirty="0" err="1">
                <a:solidFill>
                  <a:srgbClr val="000000"/>
                </a:solidFill>
                <a:latin typeface="微软雅黑 Light"/>
              </a:rPr>
              <a:t>LeeCode</a:t>
            </a:r>
            <a:r>
              <a:rPr lang="zh-CN" altLang="en-US" sz="1600" dirty="0">
                <a:solidFill>
                  <a:srgbClr val="000000"/>
                </a:solidFill>
                <a:latin typeface="微软雅黑 Light"/>
              </a:rPr>
              <a:t>上</a:t>
            </a:r>
            <a:r>
              <a:rPr lang="en-US" altLang="zh-CN" sz="1600" dirty="0">
                <a:solidFill>
                  <a:srgbClr val="000000"/>
                </a:solidFill>
                <a:latin typeface="微软雅黑 Light"/>
              </a:rPr>
              <a:t>Top100</a:t>
            </a:r>
            <a:r>
              <a:rPr lang="zh-CN" altLang="en-US" sz="1600" dirty="0">
                <a:solidFill>
                  <a:srgbClr val="000000"/>
                </a:solidFill>
                <a:latin typeface="微软雅黑 Light"/>
              </a:rPr>
              <a:t>的算法题目。涵盖多种经典数据结构及其使用，涉及各种经典算法设计思路和组合使用方式。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2884088" y="5325282"/>
            <a:ext cx="10502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>
                <a:latin typeface="+mj-ea"/>
                <a:ea typeface="+mj-ea"/>
              </a:rPr>
              <a:t>1</a:t>
            </a:r>
            <a:endParaRPr lang="zh-CN" altLang="en-US" sz="11500">
              <a:latin typeface="+mj-ea"/>
              <a:ea typeface="+mj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031678" y="5325282"/>
            <a:ext cx="10502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>
                <a:latin typeface="+mj-ea"/>
                <a:ea typeface="+mj-ea"/>
              </a:rPr>
              <a:t>2</a:t>
            </a:r>
            <a:endParaRPr lang="zh-CN" altLang="en-US" sz="11500">
              <a:latin typeface="+mj-ea"/>
              <a:ea typeface="+mj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9600" y="3634690"/>
            <a:ext cx="3127638" cy="2248136"/>
            <a:chOff x="609600" y="3634690"/>
            <a:chExt cx="3127638" cy="2248136"/>
          </a:xfrm>
        </p:grpSpPr>
        <p:sp>
          <p:nvSpPr>
            <p:cNvPr id="32" name="文本框 31"/>
            <p:cNvSpPr txBox="1"/>
            <p:nvPr/>
          </p:nvSpPr>
          <p:spPr>
            <a:xfrm>
              <a:off x="609600" y="3634690"/>
              <a:ext cx="2705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defRPr sz="2400" spc="100">
                  <a:latin typeface="+mj-ea"/>
                  <a:ea typeface="+mj-ea"/>
                </a:defRPr>
              </a:lvl1pPr>
            </a:lstStyle>
            <a:p>
              <a:r>
                <a:rPr lang="zh-CN" altLang="en-US" dirty="0"/>
                <a:t>数据结构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09600" y="4168089"/>
              <a:ext cx="3127638" cy="171473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dirty="0"/>
                <a:t>字符串、数组、链表、堆栈、矩阵、树、图等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532180" y="3634690"/>
            <a:ext cx="3127638" cy="2248136"/>
            <a:chOff x="609600" y="3634690"/>
            <a:chExt cx="3127638" cy="2248136"/>
          </a:xfrm>
        </p:grpSpPr>
        <p:sp>
          <p:nvSpPr>
            <p:cNvPr id="35" name="文本框 34"/>
            <p:cNvSpPr txBox="1"/>
            <p:nvPr/>
          </p:nvSpPr>
          <p:spPr>
            <a:xfrm>
              <a:off x="609600" y="3634690"/>
              <a:ext cx="2705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defRPr sz="2400" spc="100">
                  <a:latin typeface="+mj-ea"/>
                  <a:ea typeface="+mj-ea"/>
                </a:defRPr>
              </a:lvl1pPr>
            </a:lstStyle>
            <a:p>
              <a:r>
                <a:rPr lang="zh-CN" altLang="en-US" dirty="0"/>
                <a:t>算法</a:t>
              </a: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09600" y="4168089"/>
              <a:ext cx="3127638" cy="171473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dirty="0"/>
                <a:t>暴力枚举、动态规划、随机算法、二分查找、深度遍历、排序、</a:t>
              </a:r>
              <a:r>
                <a:rPr lang="en-US" altLang="zh-CN" dirty="0"/>
                <a:t>KMP</a:t>
              </a:r>
              <a:r>
                <a:rPr lang="zh-CN" altLang="en-US" dirty="0"/>
                <a:t>、独立集算法等等经典算法</a:t>
              </a:r>
            </a:p>
          </p:txBody>
        </p:sp>
      </p:grp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427220" y="1944162"/>
            <a:ext cx="3337560" cy="723375"/>
            <a:chOff x="3175001" y="3426952"/>
            <a:chExt cx="5841998" cy="723375"/>
          </a:xfrm>
        </p:grpSpPr>
        <p:sp>
          <p:nvSpPr>
            <p:cNvPr id="10" name="文本框 9"/>
            <p:cNvSpPr txBox="1"/>
            <p:nvPr/>
          </p:nvSpPr>
          <p:spPr>
            <a:xfrm>
              <a:off x="4522132" y="3442937"/>
              <a:ext cx="3147740" cy="7073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600" spc="600">
                  <a:latin typeface="微软雅黑" charset="0"/>
                  <a:ea typeface="微软雅黑" charset="0"/>
                </a:rPr>
                <a:t>03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514350" y="1099820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3" name="文本占位符 4"/>
          <p:cNvSpPr>
            <a:spLocks noGrp="1"/>
          </p:cNvSpPr>
          <p:nvPr/>
        </p:nvSpPr>
        <p:spPr>
          <a:xfrm>
            <a:off x="4994787" y="4355336"/>
            <a:ext cx="2202426" cy="265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200" b="0" kern="1200" spc="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PART THREE</a:t>
            </a:r>
            <a:endParaRPr lang="zh-CN" altLang="en-US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533775" y="3260213"/>
            <a:ext cx="5124450" cy="693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kern="1200" spc="6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spc="150" dirty="0"/>
              <a:t>课程设计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03.</a:t>
            </a:r>
            <a:r>
              <a:rPr lang="zh-CN" altLang="en-US" dirty="0"/>
              <a:t>课程设计</a:t>
            </a:r>
          </a:p>
        </p:txBody>
      </p:sp>
      <p:sp>
        <p:nvSpPr>
          <p:cNvPr id="3" name="文本框 22"/>
          <p:cNvSpPr txBox="1"/>
          <p:nvPr/>
        </p:nvSpPr>
        <p:spPr>
          <a:xfrm>
            <a:off x="3320706" y="2195627"/>
            <a:ext cx="325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2000" dirty="0">
                <a:latin typeface="+mj-ea"/>
                <a:ea typeface="+mj-ea"/>
              </a:rPr>
              <a:t>初级</a:t>
            </a:r>
          </a:p>
        </p:txBody>
      </p:sp>
      <p:sp>
        <p:nvSpPr>
          <p:cNvPr id="4" name="文本框 23"/>
          <p:cNvSpPr txBox="1"/>
          <p:nvPr/>
        </p:nvSpPr>
        <p:spPr>
          <a:xfrm>
            <a:off x="3320706" y="2597723"/>
            <a:ext cx="4146108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涉及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31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道题目</a:t>
            </a:r>
          </a:p>
        </p:txBody>
      </p:sp>
      <p:sp>
        <p:nvSpPr>
          <p:cNvPr id="5" name="文本框 22"/>
          <p:cNvSpPr txBox="1"/>
          <p:nvPr/>
        </p:nvSpPr>
        <p:spPr>
          <a:xfrm>
            <a:off x="4511637" y="4641660"/>
            <a:ext cx="325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000" dirty="0">
                <a:latin typeface="+mj-ea"/>
                <a:ea typeface="+mj-ea"/>
              </a:rPr>
              <a:t>中级</a:t>
            </a:r>
          </a:p>
        </p:txBody>
      </p:sp>
      <p:sp>
        <p:nvSpPr>
          <p:cNvPr id="7" name="文本框 23"/>
          <p:cNvSpPr txBox="1"/>
          <p:nvPr/>
        </p:nvSpPr>
        <p:spPr>
          <a:xfrm>
            <a:off x="3403525" y="5043756"/>
            <a:ext cx="5473776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涉及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53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道题目</a:t>
            </a:r>
          </a:p>
        </p:txBody>
      </p:sp>
      <p:sp>
        <p:nvSpPr>
          <p:cNvPr id="8" name="文本框 22"/>
          <p:cNvSpPr txBox="1"/>
          <p:nvPr/>
        </p:nvSpPr>
        <p:spPr>
          <a:xfrm flipH="1">
            <a:off x="5428603" y="2232697"/>
            <a:ext cx="3257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zh-CN" altLang="en-US" sz="2000" dirty="0">
                <a:latin typeface="+mj-ea"/>
                <a:ea typeface="+mj-ea"/>
              </a:rPr>
              <a:t>高级</a:t>
            </a:r>
          </a:p>
        </p:txBody>
      </p:sp>
      <p:sp>
        <p:nvSpPr>
          <p:cNvPr id="9" name="文本框 23"/>
          <p:cNvSpPr txBox="1"/>
          <p:nvPr/>
        </p:nvSpPr>
        <p:spPr>
          <a:xfrm flipH="1">
            <a:off x="4887946" y="2634793"/>
            <a:ext cx="3798207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涉及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16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道题目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046077" y="1409700"/>
            <a:ext cx="4099846" cy="2910610"/>
            <a:chOff x="4046077" y="1409700"/>
            <a:chExt cx="4099846" cy="2910610"/>
          </a:xfrm>
        </p:grpSpPr>
        <p:grpSp>
          <p:nvGrpSpPr>
            <p:cNvPr id="11" name="组合 10"/>
            <p:cNvGrpSpPr/>
            <p:nvPr/>
          </p:nvGrpSpPr>
          <p:grpSpPr>
            <a:xfrm>
              <a:off x="4046077" y="1409700"/>
              <a:ext cx="4099846" cy="2746376"/>
              <a:chOff x="4046077" y="1409700"/>
              <a:chExt cx="4099846" cy="2746376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6096000" y="1409700"/>
                <a:ext cx="0" cy="2197100"/>
              </a:xfrm>
              <a:prstGeom prst="line">
                <a:avLst/>
              </a:prstGeom>
              <a:ln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7200000">
                <a:off x="7047373" y="3057524"/>
                <a:ext cx="0" cy="2197100"/>
              </a:xfrm>
              <a:prstGeom prst="line">
                <a:avLst/>
              </a:prstGeom>
              <a:ln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14400000">
                <a:off x="5144627" y="3057526"/>
                <a:ext cx="0" cy="2197100"/>
              </a:xfrm>
              <a:prstGeom prst="line">
                <a:avLst/>
              </a:prstGeom>
              <a:ln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等腰三角形 6"/>
            <p:cNvSpPr/>
            <p:nvPr/>
          </p:nvSpPr>
          <p:spPr>
            <a:xfrm rot="1616556">
              <a:off x="5162016" y="2537690"/>
              <a:ext cx="1867969" cy="1782620"/>
            </a:xfrm>
            <a:custGeom>
              <a:avLst/>
              <a:gdLst>
                <a:gd name="connsiteX0" fmla="*/ 0 w 2724150"/>
                <a:gd name="connsiteY0" fmla="*/ 2476500 h 2476500"/>
                <a:gd name="connsiteX1" fmla="*/ 1362075 w 2724150"/>
                <a:gd name="connsiteY1" fmla="*/ 0 h 2476500"/>
                <a:gd name="connsiteX2" fmla="*/ 2724150 w 2724150"/>
                <a:gd name="connsiteY2" fmla="*/ 2476500 h 2476500"/>
                <a:gd name="connsiteX3" fmla="*/ 0 w 2724150"/>
                <a:gd name="connsiteY3" fmla="*/ 2476500 h 2476500"/>
                <a:gd name="connsiteX0-1" fmla="*/ 2038350 w 4762500"/>
                <a:gd name="connsiteY0-2" fmla="*/ 3886200 h 3886200"/>
                <a:gd name="connsiteX1-3" fmla="*/ 0 w 4762500"/>
                <a:gd name="connsiteY1-4" fmla="*/ 0 h 3886200"/>
                <a:gd name="connsiteX2-5" fmla="*/ 3400425 w 4762500"/>
                <a:gd name="connsiteY2-6" fmla="*/ 1409700 h 3886200"/>
                <a:gd name="connsiteX3-7" fmla="*/ 4762500 w 4762500"/>
                <a:gd name="connsiteY3-8" fmla="*/ 3886200 h 3886200"/>
                <a:gd name="connsiteX4" fmla="*/ 2038350 w 4762500"/>
                <a:gd name="connsiteY4" fmla="*/ 3886200 h 3886200"/>
                <a:gd name="connsiteX0-9" fmla="*/ 0 w 2724150"/>
                <a:gd name="connsiteY0-10" fmla="*/ 2476500 h 2476500"/>
                <a:gd name="connsiteX1-11" fmla="*/ 1362075 w 2724150"/>
                <a:gd name="connsiteY1-12" fmla="*/ 0 h 2476500"/>
                <a:gd name="connsiteX2-13" fmla="*/ 2724150 w 2724150"/>
                <a:gd name="connsiteY2-14" fmla="*/ 2476500 h 2476500"/>
                <a:gd name="connsiteX3-15" fmla="*/ 0 w 2724150"/>
                <a:gd name="connsiteY3-16" fmla="*/ 2476500 h 2476500"/>
                <a:gd name="connsiteX0-17" fmla="*/ 0 w 2724150"/>
                <a:gd name="connsiteY0-18" fmla="*/ 2476500 h 2476500"/>
                <a:gd name="connsiteX1-19" fmla="*/ 1362075 w 2724150"/>
                <a:gd name="connsiteY1-20" fmla="*/ 0 h 2476500"/>
                <a:gd name="connsiteX2-21" fmla="*/ 2724150 w 2724150"/>
                <a:gd name="connsiteY2-22" fmla="*/ 2476500 h 2476500"/>
                <a:gd name="connsiteX3-23" fmla="*/ 0 w 2724150"/>
                <a:gd name="connsiteY3-24" fmla="*/ 2476500 h 2476500"/>
                <a:gd name="connsiteX0-25" fmla="*/ 0 w 2724150"/>
                <a:gd name="connsiteY0-26" fmla="*/ 2476500 h 2476500"/>
                <a:gd name="connsiteX1-27" fmla="*/ 1362075 w 2724150"/>
                <a:gd name="connsiteY1-28" fmla="*/ 0 h 2476500"/>
                <a:gd name="connsiteX2-29" fmla="*/ 2724150 w 2724150"/>
                <a:gd name="connsiteY2-30" fmla="*/ 2476500 h 2476500"/>
                <a:gd name="connsiteX3-31" fmla="*/ 0 w 2724150"/>
                <a:gd name="connsiteY3-32" fmla="*/ 2476500 h 2476500"/>
                <a:gd name="connsiteX0-33" fmla="*/ 0 w 2724150"/>
                <a:gd name="connsiteY0-34" fmla="*/ 2476500 h 2476500"/>
                <a:gd name="connsiteX1-35" fmla="*/ 1362075 w 2724150"/>
                <a:gd name="connsiteY1-36" fmla="*/ 0 h 2476500"/>
                <a:gd name="connsiteX2-37" fmla="*/ 2724150 w 2724150"/>
                <a:gd name="connsiteY2-38" fmla="*/ 2476500 h 2476500"/>
                <a:gd name="connsiteX3-39" fmla="*/ 0 w 2724150"/>
                <a:gd name="connsiteY3-40" fmla="*/ 2476500 h 2476500"/>
                <a:gd name="connsiteX0-41" fmla="*/ 0 w 2724150"/>
                <a:gd name="connsiteY0-42" fmla="*/ 2476500 h 2476500"/>
                <a:gd name="connsiteX1-43" fmla="*/ 1362075 w 2724150"/>
                <a:gd name="connsiteY1-44" fmla="*/ 0 h 2476500"/>
                <a:gd name="connsiteX2-45" fmla="*/ 2724150 w 2724150"/>
                <a:gd name="connsiteY2-46" fmla="*/ 2476500 h 2476500"/>
                <a:gd name="connsiteX3-47" fmla="*/ 0 w 2724150"/>
                <a:gd name="connsiteY3-48" fmla="*/ 2476500 h 2476500"/>
                <a:gd name="connsiteX0-49" fmla="*/ 0 w 2724150"/>
                <a:gd name="connsiteY0-50" fmla="*/ 2476500 h 2476500"/>
                <a:gd name="connsiteX1-51" fmla="*/ 1362075 w 2724150"/>
                <a:gd name="connsiteY1-52" fmla="*/ 0 h 2476500"/>
                <a:gd name="connsiteX2-53" fmla="*/ 2724150 w 2724150"/>
                <a:gd name="connsiteY2-54" fmla="*/ 2476500 h 2476500"/>
                <a:gd name="connsiteX3-55" fmla="*/ 0 w 2724150"/>
                <a:gd name="connsiteY3-56" fmla="*/ 2476500 h 2476500"/>
                <a:gd name="connsiteX0-57" fmla="*/ 0 w 2724150"/>
                <a:gd name="connsiteY0-58" fmla="*/ 2476500 h 2476500"/>
                <a:gd name="connsiteX1-59" fmla="*/ 1362075 w 2724150"/>
                <a:gd name="connsiteY1-60" fmla="*/ 0 h 2476500"/>
                <a:gd name="connsiteX2-61" fmla="*/ 2724150 w 2724150"/>
                <a:gd name="connsiteY2-62" fmla="*/ 2476500 h 2476500"/>
                <a:gd name="connsiteX3-63" fmla="*/ 0 w 2724150"/>
                <a:gd name="connsiteY3-64" fmla="*/ 2476500 h 2476500"/>
                <a:gd name="connsiteX0-65" fmla="*/ 0 w 2806774"/>
                <a:gd name="connsiteY0-66" fmla="*/ 2476500 h 2476500"/>
                <a:gd name="connsiteX1-67" fmla="*/ 1362075 w 2806774"/>
                <a:gd name="connsiteY1-68" fmla="*/ 0 h 2476500"/>
                <a:gd name="connsiteX2-69" fmla="*/ 2724150 w 2806774"/>
                <a:gd name="connsiteY2-70" fmla="*/ 2476500 h 2476500"/>
                <a:gd name="connsiteX3-71" fmla="*/ 0 w 2806774"/>
                <a:gd name="connsiteY3-72" fmla="*/ 2476500 h 2476500"/>
                <a:gd name="connsiteX0-73" fmla="*/ 0 w 2806774"/>
                <a:gd name="connsiteY0-74" fmla="*/ 2476500 h 2780284"/>
                <a:gd name="connsiteX1-75" fmla="*/ 1362075 w 2806774"/>
                <a:gd name="connsiteY1-76" fmla="*/ 0 h 2780284"/>
                <a:gd name="connsiteX2-77" fmla="*/ 2724150 w 2806774"/>
                <a:gd name="connsiteY2-78" fmla="*/ 2476500 h 2780284"/>
                <a:gd name="connsiteX3-79" fmla="*/ 0 w 2806774"/>
                <a:gd name="connsiteY3-80" fmla="*/ 2476500 h 2780284"/>
                <a:gd name="connsiteX0-81" fmla="*/ 0 w 2806774"/>
                <a:gd name="connsiteY0-82" fmla="*/ 2476500 h 2989135"/>
                <a:gd name="connsiteX1-83" fmla="*/ 1362075 w 2806774"/>
                <a:gd name="connsiteY1-84" fmla="*/ 0 h 2989135"/>
                <a:gd name="connsiteX2-85" fmla="*/ 2724150 w 2806774"/>
                <a:gd name="connsiteY2-86" fmla="*/ 2476500 h 2989135"/>
                <a:gd name="connsiteX3-87" fmla="*/ 0 w 2806774"/>
                <a:gd name="connsiteY3-88" fmla="*/ 2476500 h 2989135"/>
                <a:gd name="connsiteX0-89" fmla="*/ 82624 w 2889398"/>
                <a:gd name="connsiteY0-90" fmla="*/ 2476500 h 2989135"/>
                <a:gd name="connsiteX1-91" fmla="*/ 1444699 w 2889398"/>
                <a:gd name="connsiteY1-92" fmla="*/ 0 h 2989135"/>
                <a:gd name="connsiteX2-93" fmla="*/ 2806774 w 2889398"/>
                <a:gd name="connsiteY2-94" fmla="*/ 2476500 h 2989135"/>
                <a:gd name="connsiteX3-95" fmla="*/ 82624 w 2889398"/>
                <a:gd name="connsiteY3-96" fmla="*/ 2476500 h 2989135"/>
                <a:gd name="connsiteX0-97" fmla="*/ 82583 w 2889357"/>
                <a:gd name="connsiteY0-98" fmla="*/ 2476500 h 2989135"/>
                <a:gd name="connsiteX1-99" fmla="*/ 1444658 w 2889357"/>
                <a:gd name="connsiteY1-100" fmla="*/ 0 h 2989135"/>
                <a:gd name="connsiteX2-101" fmla="*/ 2806733 w 2889357"/>
                <a:gd name="connsiteY2-102" fmla="*/ 2476500 h 2989135"/>
                <a:gd name="connsiteX3-103" fmla="*/ 82583 w 2889357"/>
                <a:gd name="connsiteY3-104" fmla="*/ 2476500 h 29891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889357" h="2989135">
                  <a:moveTo>
                    <a:pt x="82583" y="2476500"/>
                  </a:moveTo>
                  <a:cubicBezTo>
                    <a:pt x="-293223" y="1793113"/>
                    <a:pt x="692793" y="0"/>
                    <a:pt x="1444658" y="0"/>
                  </a:cubicBezTo>
                  <a:cubicBezTo>
                    <a:pt x="2196523" y="0"/>
                    <a:pt x="3182666" y="1792986"/>
                    <a:pt x="2806733" y="2476500"/>
                  </a:cubicBezTo>
                  <a:cubicBezTo>
                    <a:pt x="2430800" y="3160014"/>
                    <a:pt x="458516" y="3160014"/>
                    <a:pt x="82583" y="247650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标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84520" y="3078479"/>
            <a:ext cx="822960" cy="822962"/>
          </a:xfrm>
          <a:prstGeom prst="rect">
            <a:avLst/>
          </a:prstGeom>
        </p:spPr>
      </p:pic>
      <p:pic>
        <p:nvPicPr>
          <p:cNvPr id="17" name="图片 16" descr="组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18" name="文本框 23">
            <a:extLst>
              <a:ext uri="{FF2B5EF4-FFF2-40B4-BE49-F238E27FC236}">
                <a16:creationId xmlns:a16="http://schemas.microsoft.com/office/drawing/2014/main" id="{102D6C72-83BA-7240-9401-445CDDE7673F}"/>
              </a:ext>
            </a:extLst>
          </p:cNvPr>
          <p:cNvSpPr txBox="1"/>
          <p:nvPr/>
        </p:nvSpPr>
        <p:spPr>
          <a:xfrm>
            <a:off x="3420001" y="5888135"/>
            <a:ext cx="5473776" cy="45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每道题会有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2-4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种不同的算法求解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03.</a:t>
            </a:r>
            <a:r>
              <a:rPr lang="zh-CN" altLang="en-US" dirty="0"/>
              <a:t>课程设计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19125" y="1883653"/>
            <a:ext cx="10953750" cy="3234437"/>
            <a:chOff x="619125" y="1883653"/>
            <a:chExt cx="10953750" cy="3234437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619125" y="3619500"/>
              <a:ext cx="10953750" cy="0"/>
            </a:xfrm>
            <a:prstGeom prst="line">
              <a:avLst/>
            </a:prstGeom>
            <a:ln w="53975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843641" y="1883653"/>
              <a:ext cx="2389416" cy="1735847"/>
              <a:chOff x="843641" y="1883653"/>
              <a:chExt cx="2389416" cy="1735847"/>
            </a:xfrm>
          </p:grpSpPr>
          <p:cxnSp>
            <p:nvCxnSpPr>
              <p:cNvPr id="26" name="直接连接符 25"/>
              <p:cNvCxnSpPr/>
              <p:nvPr/>
            </p:nvCxnSpPr>
            <p:spPr>
              <a:xfrm flipV="1">
                <a:off x="2038350" y="3200400"/>
                <a:ext cx="0" cy="4191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平行四边形 26"/>
              <p:cNvSpPr/>
              <p:nvPr/>
            </p:nvSpPr>
            <p:spPr>
              <a:xfrm>
                <a:off x="1303566" y="2933701"/>
                <a:ext cx="1469568" cy="266698"/>
              </a:xfrm>
              <a:prstGeom prst="parallelogram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题面分析</a:t>
                </a:r>
              </a:p>
            </p:txBody>
          </p:sp>
          <p:sp>
            <p:nvSpPr>
              <p:cNvPr id="28" name="文本框 23"/>
              <p:cNvSpPr txBox="1"/>
              <p:nvPr/>
            </p:nvSpPr>
            <p:spPr>
              <a:xfrm>
                <a:off x="843641" y="1883653"/>
                <a:ext cx="2389416" cy="7550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j-ea"/>
                    <a:cs typeface="+mn-ea"/>
                  </a:rPr>
                  <a:t>解析</a:t>
                </a:r>
                <a:r>
                  <a:rPr lang="en-US" altLang="zh-CN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j-ea"/>
                    <a:cs typeface="+mn-ea"/>
                  </a:rPr>
                  <a:t>LeeCode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j-ea"/>
                    <a:cs typeface="+mn-ea"/>
                  </a:rPr>
                  <a:t>题面信息，包含提示信息，暗示等。从信息出发设计算法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901292" y="1883653"/>
              <a:ext cx="2389416" cy="1735847"/>
              <a:chOff x="843641" y="1883653"/>
              <a:chExt cx="2389416" cy="1735847"/>
            </a:xfrm>
          </p:grpSpPr>
          <p:cxnSp>
            <p:nvCxnSpPr>
              <p:cNvPr id="23" name="直接连接符 22"/>
              <p:cNvCxnSpPr/>
              <p:nvPr/>
            </p:nvCxnSpPr>
            <p:spPr>
              <a:xfrm flipV="1">
                <a:off x="2038350" y="3200400"/>
                <a:ext cx="0" cy="4191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平行四边形 23"/>
              <p:cNvSpPr/>
              <p:nvPr/>
            </p:nvSpPr>
            <p:spPr>
              <a:xfrm>
                <a:off x="1303566" y="2933701"/>
                <a:ext cx="1469568" cy="266698"/>
              </a:xfrm>
              <a:prstGeom prst="parallelogram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实例分析</a:t>
                </a:r>
              </a:p>
            </p:txBody>
          </p:sp>
          <p:sp>
            <p:nvSpPr>
              <p:cNvPr id="25" name="文本框 23"/>
              <p:cNvSpPr txBox="1"/>
              <p:nvPr/>
            </p:nvSpPr>
            <p:spPr>
              <a:xfrm>
                <a:off x="843641" y="1883653"/>
                <a:ext cx="2389416" cy="7550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给出实际例子，直观演示算法在实例上的运行过程，增强体感和认知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8884802" y="2155501"/>
              <a:ext cx="2389416" cy="1463999"/>
              <a:chOff x="769500" y="2155501"/>
              <a:chExt cx="2389416" cy="1463999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V="1">
                <a:off x="2038350" y="3200400"/>
                <a:ext cx="0" cy="41910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平行四边形 20"/>
              <p:cNvSpPr/>
              <p:nvPr/>
            </p:nvSpPr>
            <p:spPr>
              <a:xfrm>
                <a:off x="1056430" y="2933701"/>
                <a:ext cx="1899921" cy="254342"/>
              </a:xfrm>
              <a:prstGeom prst="parallelogram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时间复杂度分析</a:t>
                </a:r>
              </a:p>
            </p:txBody>
          </p:sp>
          <p:sp>
            <p:nvSpPr>
              <p:cNvPr id="22" name="文本框 23"/>
              <p:cNvSpPr txBox="1"/>
              <p:nvPr/>
            </p:nvSpPr>
            <p:spPr>
              <a:xfrm>
                <a:off x="769500" y="2155501"/>
                <a:ext cx="2389416" cy="496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分析当前算法的优劣势，给出时间复杂度分析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773133" y="3640840"/>
              <a:ext cx="2389416" cy="1477250"/>
              <a:chOff x="2773133" y="3732280"/>
              <a:chExt cx="2389416" cy="1477250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3967842" y="3732280"/>
                <a:ext cx="0" cy="4191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平行四边形 17"/>
              <p:cNvSpPr/>
              <p:nvPr/>
            </p:nvSpPr>
            <p:spPr>
              <a:xfrm>
                <a:off x="3233058" y="4151381"/>
                <a:ext cx="1469568" cy="266698"/>
              </a:xfrm>
              <a:prstGeom prst="parallelogram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思路讲解</a:t>
                </a:r>
              </a:p>
            </p:txBody>
          </p:sp>
          <p:sp>
            <p:nvSpPr>
              <p:cNvPr id="19" name="文本框 23"/>
              <p:cNvSpPr txBox="1"/>
              <p:nvPr/>
            </p:nvSpPr>
            <p:spPr>
              <a:xfrm>
                <a:off x="2773133" y="4712984"/>
                <a:ext cx="2389416" cy="496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根据题面信息，由浅到深的分析得出算法框架</a:t>
                </a: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6830784" y="3640840"/>
              <a:ext cx="2389416" cy="1218718"/>
              <a:chOff x="6830784" y="3732280"/>
              <a:chExt cx="2389416" cy="1218718"/>
            </a:xfrm>
          </p:grpSpPr>
          <p:cxnSp>
            <p:nvCxnSpPr>
              <p:cNvPr id="14" name="直接连接符 13"/>
              <p:cNvCxnSpPr/>
              <p:nvPr/>
            </p:nvCxnSpPr>
            <p:spPr>
              <a:xfrm>
                <a:off x="8025493" y="3732280"/>
                <a:ext cx="0" cy="419100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平行四边形 14"/>
              <p:cNvSpPr/>
              <p:nvPr/>
            </p:nvSpPr>
            <p:spPr>
              <a:xfrm>
                <a:off x="7290709" y="4151381"/>
                <a:ext cx="1469568" cy="266698"/>
              </a:xfrm>
              <a:prstGeom prst="parallelogram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/>
                  <a:t>代码演示</a:t>
                </a:r>
              </a:p>
            </p:txBody>
          </p:sp>
          <p:sp>
            <p:nvSpPr>
              <p:cNvPr id="16" name="文本框 23"/>
              <p:cNvSpPr txBox="1"/>
              <p:nvPr/>
            </p:nvSpPr>
            <p:spPr>
              <a:xfrm>
                <a:off x="6830784" y="4712984"/>
                <a:ext cx="2389416" cy="2380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auto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现场编写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/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分析代码</a:t>
                </a:r>
              </a:p>
            </p:txBody>
          </p:sp>
        </p:grpSp>
      </p:grpSp>
      <p:pic>
        <p:nvPicPr>
          <p:cNvPr id="3" name="图片 2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21920"/>
            <a:ext cx="2296795" cy="8426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1.5,&quot;FooterHeight&quot;:6.0,&quot;SideMargin&quot;:5.0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1920;#8847;#151823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7554;#68235;#41840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7554;#68235;#41840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32;#36165;#134461;"/>
</p:tagLst>
</file>

<file path=ppt/theme/theme1.xml><?xml version="1.0" encoding="utf-8"?>
<a:theme xmlns:a="http://schemas.openxmlformats.org/drawingml/2006/main" name="Office 主题​​">
  <a:themeElements>
    <a:clrScheme name="小清新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D4F65"/>
      </a:accent1>
      <a:accent2>
        <a:srgbClr val="334D43"/>
      </a:accent2>
      <a:accent3>
        <a:srgbClr val="263A32"/>
      </a:accent3>
      <a:accent4>
        <a:srgbClr val="44675A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571</Words>
  <Application>Microsoft Macintosh PowerPoint</Application>
  <PresentationFormat>宽屏</PresentationFormat>
  <Paragraphs>86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微软雅黑</vt:lpstr>
      <vt:lpstr>微软雅黑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01.课程目的</vt:lpstr>
      <vt:lpstr>PowerPoint 演示文稿</vt:lpstr>
      <vt:lpstr>02.课程内容</vt:lpstr>
      <vt:lpstr>PowerPoint 演示文稿</vt:lpstr>
      <vt:lpstr>03.课程设计</vt:lpstr>
      <vt:lpstr>03.课程设计</vt:lpstr>
      <vt:lpstr>03.课程设计</vt:lpstr>
      <vt:lpstr>PowerPoint 演示文稿</vt:lpstr>
      <vt:lpstr>04.举例说明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锦十七的原创PPT模板</dc:title>
  <dc:creator>锦十七</dc:creator>
  <cp:keywords>稻壳儿_锦十七</cp:keywords>
  <cp:lastModifiedBy>Microsoft Office User</cp:lastModifiedBy>
  <cp:revision>50</cp:revision>
  <dcterms:created xsi:type="dcterms:W3CDTF">2021-12-09T13:44:25Z</dcterms:created>
  <dcterms:modified xsi:type="dcterms:W3CDTF">2021-12-12T08:09:18Z</dcterms:modified>
  <cp:category>https://www.docer.com/works?userid=418866232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