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6" r:id="rId4"/>
    <p:sldId id="262" r:id="rId5"/>
    <p:sldId id="300" r:id="rId6"/>
    <p:sldId id="272" r:id="rId7"/>
    <p:sldId id="303" r:id="rId8"/>
    <p:sldId id="304" r:id="rId9"/>
    <p:sldId id="306" r:id="rId10"/>
    <p:sldId id="307" r:id="rId11"/>
    <p:sldId id="308" r:id="rId12"/>
    <p:sldId id="309" r:id="rId13"/>
    <p:sldId id="310" r:id="rId14"/>
    <p:sldId id="312" r:id="rId15"/>
    <p:sldId id="263" r:id="rId16"/>
    <p:sldId id="314" r:id="rId17"/>
    <p:sldId id="313" r:id="rId18"/>
    <p:sldId id="315" r:id="rId19"/>
    <p:sldId id="311" r:id="rId20"/>
    <p:sldId id="316" r:id="rId21"/>
    <p:sldId id="317" r:id="rId22"/>
    <p:sldId id="318" r:id="rId23"/>
    <p:sldId id="274" r:id="rId24"/>
    <p:sldId id="301" r:id="rId25"/>
    <p:sldId id="319" r:id="rId26"/>
    <p:sldId id="320" r:id="rId27"/>
    <p:sldId id="321" r:id="rId28"/>
    <p:sldId id="302" r:id="rId29"/>
    <p:sldId id="265" r:id="rId30"/>
    <p:sldId id="275" r:id="rId31"/>
    <p:sldId id="271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A817AA19-1952-4625-A66D-62622A290351}">
          <p14:sldIdLst>
            <p14:sldId id="256"/>
          </p14:sldIdLst>
        </p14:section>
        <p14:section name="目录" id="{6E9A96B2-FC19-427C-A5C3-C3552F26F622}">
          <p14:sldIdLst>
            <p14:sldId id="257"/>
            <p14:sldId id="286"/>
          </p14:sldIdLst>
        </p14:section>
        <p14:section name="章节一" id="{9A01096A-27CC-4579-AAF6-D65F09208871}">
          <p14:sldIdLst>
            <p14:sldId id="262"/>
            <p14:sldId id="300"/>
          </p14:sldIdLst>
        </p14:section>
        <p14:section name="章节二" id="{C45920A6-374B-44DD-8BB3-31005E8E4150}">
          <p14:sldIdLst>
            <p14:sldId id="272"/>
            <p14:sldId id="303"/>
            <p14:sldId id="304"/>
            <p14:sldId id="306"/>
            <p14:sldId id="307"/>
            <p14:sldId id="308"/>
            <p14:sldId id="309"/>
            <p14:sldId id="310"/>
            <p14:sldId id="312"/>
            <p14:sldId id="263"/>
            <p14:sldId id="314"/>
            <p14:sldId id="313"/>
            <p14:sldId id="315"/>
            <p14:sldId id="311"/>
            <p14:sldId id="316"/>
            <p14:sldId id="317"/>
            <p14:sldId id="318"/>
            <p14:sldId id="274"/>
            <p14:sldId id="301"/>
          </p14:sldIdLst>
        </p14:section>
        <p14:section name="章节三" id="{8DF86267-2DD0-4913-BBD0-11D479C6133D}">
          <p14:sldIdLst>
            <p14:sldId id="319"/>
            <p14:sldId id="320"/>
            <p14:sldId id="321"/>
            <p14:sldId id="302"/>
          </p14:sldIdLst>
        </p14:section>
        <p14:section name="章节四" id="{98E49BB7-9F66-4261-984A-D7BE2E24295C}">
          <p14:sldIdLst>
            <p14:sldId id="265"/>
            <p14:sldId id="275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CE9"/>
    <a:srgbClr val="E7EBF0"/>
    <a:srgbClr val="3D4F65"/>
    <a:srgbClr val="F9F9F9"/>
    <a:srgbClr val="FFFFFF"/>
    <a:srgbClr val="26B6A6"/>
    <a:srgbClr val="187267"/>
    <a:srgbClr val="9BD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47"/>
    <p:restoredTop sz="93945" autoAdjust="0"/>
  </p:normalViewPr>
  <p:slideViewPr>
    <p:cSldViewPr snapToGrid="0">
      <p:cViewPr>
        <p:scale>
          <a:sx n="152" d="100"/>
          <a:sy n="152" d="100"/>
        </p:scale>
        <p:origin x="18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A96F8139-AFF3-4A68-B3FE-D085533B79D5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556906F3-F24E-4064-A1AA-9F13A04E0A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锦十七原创模板，更多模板欢迎访问：</a:t>
            </a:r>
            <a:r>
              <a:rPr lang="en-US" altLang="zh-CN"/>
              <a:t>https://www.docer.com/works?userid=418866232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906F3-F24E-4064-A1AA-9F13A04E0A4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锦十七原创模板，更多模板欢迎访问：</a:t>
            </a:r>
            <a:r>
              <a:rPr lang="en-US" altLang="zh-CN"/>
              <a:t>https://www.docer.com/works?userid=418866232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906F3-F24E-4064-A1AA-9F13A04E0A4E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514350" y="534311"/>
            <a:ext cx="11163300" cy="578937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373252" y="1989190"/>
            <a:ext cx="1445496" cy="82708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6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994787" y="4355336"/>
            <a:ext cx="2202426" cy="265317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 b="0" spc="2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16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33775" y="3260213"/>
            <a:ext cx="5124450" cy="693174"/>
          </a:xfrm>
        </p:spPr>
        <p:txBody>
          <a:bodyPr lIns="0" tIns="0" rIns="0" bIns="0">
            <a:noAutofit/>
          </a:bodyPr>
          <a:lstStyle>
            <a:lvl1pPr marL="0" indent="0" algn="dist">
              <a:buNone/>
              <a:defRPr sz="4400" b="0" spc="6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这里输入标题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3195484" y="3088763"/>
            <a:ext cx="5801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195484" y="4013200"/>
            <a:ext cx="5801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" y="225425"/>
            <a:ext cx="4282440" cy="616398"/>
          </a:xfrm>
        </p:spPr>
        <p:txBody>
          <a:bodyPr lIns="0" tIns="0" rIns="0" bIns="0" anchor="ctr" anchorCtr="0">
            <a:noAutofit/>
          </a:bodyPr>
          <a:lstStyle>
            <a:lvl1pPr>
              <a:lnSpc>
                <a:spcPct val="100000"/>
              </a:lnSpc>
              <a:defRPr sz="2400" b="0" spc="6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/>
              <a:t>01.</a:t>
            </a:r>
            <a:r>
              <a:rPr lang="zh-CN" altLang="en-US"/>
              <a:t>前期工作概述</a:t>
            </a:r>
          </a:p>
        </p:txBody>
      </p:sp>
      <p:grpSp>
        <p:nvGrpSpPr>
          <p:cNvPr id="48" name="组合 47"/>
          <p:cNvGrpSpPr/>
          <p:nvPr userDrawn="1"/>
        </p:nvGrpSpPr>
        <p:grpSpPr>
          <a:xfrm flipH="1">
            <a:off x="0" y="351061"/>
            <a:ext cx="400050" cy="365125"/>
            <a:chOff x="363875" y="351061"/>
            <a:chExt cx="140950" cy="365125"/>
          </a:xfrm>
          <a:solidFill>
            <a:schemeClr val="accent1"/>
          </a:solidFill>
        </p:grpSpPr>
        <p:sp>
          <p:nvSpPr>
            <p:cNvPr id="46" name="矩形 45"/>
            <p:cNvSpPr/>
            <p:nvPr userDrawn="1"/>
          </p:nvSpPr>
          <p:spPr>
            <a:xfrm>
              <a:off x="363875" y="351061"/>
              <a:ext cx="26009" cy="365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7" name="矩形 46"/>
            <p:cNvSpPr/>
            <p:nvPr userDrawn="1"/>
          </p:nvSpPr>
          <p:spPr>
            <a:xfrm>
              <a:off x="430531" y="351061"/>
              <a:ext cx="74294" cy="365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" y="225425"/>
            <a:ext cx="4282440" cy="616398"/>
          </a:xfrm>
        </p:spPr>
        <p:txBody>
          <a:bodyPr lIns="0" tIns="0" rIns="0" bIns="0" anchor="ctr" anchorCtr="0">
            <a:noAutofit/>
          </a:bodyPr>
          <a:lstStyle>
            <a:lvl1pPr>
              <a:lnSpc>
                <a:spcPct val="100000"/>
              </a:lnSpc>
              <a:defRPr sz="2400" b="0" spc="6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/>
              <a:t>01.</a:t>
            </a:r>
            <a:r>
              <a:rPr lang="zh-CN" altLang="en-US"/>
              <a:t>前期工作概述</a:t>
            </a:r>
          </a:p>
        </p:txBody>
      </p:sp>
      <p:grpSp>
        <p:nvGrpSpPr>
          <p:cNvPr id="48" name="组合 47"/>
          <p:cNvGrpSpPr/>
          <p:nvPr userDrawn="1"/>
        </p:nvGrpSpPr>
        <p:grpSpPr>
          <a:xfrm flipH="1">
            <a:off x="0" y="351061"/>
            <a:ext cx="400050" cy="365125"/>
            <a:chOff x="363875" y="351061"/>
            <a:chExt cx="140950" cy="365125"/>
          </a:xfrm>
          <a:solidFill>
            <a:schemeClr val="accent1"/>
          </a:solidFill>
        </p:grpSpPr>
        <p:sp>
          <p:nvSpPr>
            <p:cNvPr id="46" name="矩形 45"/>
            <p:cNvSpPr/>
            <p:nvPr userDrawn="1"/>
          </p:nvSpPr>
          <p:spPr>
            <a:xfrm>
              <a:off x="363875" y="351061"/>
              <a:ext cx="26009" cy="365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7" name="矩形 46"/>
            <p:cNvSpPr/>
            <p:nvPr userDrawn="1"/>
          </p:nvSpPr>
          <p:spPr>
            <a:xfrm>
              <a:off x="430531" y="351061"/>
              <a:ext cx="74294" cy="365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8" name="任意多边形: 形状 7"/>
          <p:cNvSpPr>
            <a:spLocks noGrp="1"/>
          </p:cNvSpPr>
          <p:nvPr>
            <p:ph type="pic" idx="10"/>
          </p:nvPr>
        </p:nvSpPr>
        <p:spPr>
          <a:xfrm>
            <a:off x="8274570" y="2838450"/>
            <a:ext cx="3917430" cy="4019550"/>
          </a:xfrm>
          <a:custGeom>
            <a:avLst/>
            <a:gdLst>
              <a:gd name="connsiteX0" fmla="*/ 0 w 3917430"/>
              <a:gd name="connsiteY0" fmla="*/ 0 h 4019550"/>
              <a:gd name="connsiteX1" fmla="*/ 3917430 w 3917430"/>
              <a:gd name="connsiteY1" fmla="*/ 0 h 4019550"/>
              <a:gd name="connsiteX2" fmla="*/ 3917430 w 3917430"/>
              <a:gd name="connsiteY2" fmla="*/ 4019550 h 4019550"/>
              <a:gd name="connsiteX3" fmla="*/ 0 w 3917430"/>
              <a:gd name="connsiteY3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430" h="4019550">
                <a:moveTo>
                  <a:pt x="0" y="0"/>
                </a:moveTo>
                <a:lnTo>
                  <a:pt x="3917430" y="0"/>
                </a:lnTo>
                <a:lnTo>
                  <a:pt x="3917430" y="4019550"/>
                </a:lnTo>
                <a:lnTo>
                  <a:pt x="0" y="401955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" y="225425"/>
            <a:ext cx="4282440" cy="616398"/>
          </a:xfrm>
        </p:spPr>
        <p:txBody>
          <a:bodyPr lIns="0" tIns="0" rIns="0" bIns="0" anchor="ctr" anchorCtr="0">
            <a:noAutofit/>
          </a:bodyPr>
          <a:lstStyle>
            <a:lvl1pPr>
              <a:lnSpc>
                <a:spcPct val="100000"/>
              </a:lnSpc>
              <a:defRPr sz="2400" b="0" spc="6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/>
              <a:t>01.</a:t>
            </a:r>
            <a:r>
              <a:rPr lang="zh-CN" altLang="en-US"/>
              <a:t>前期工作概述</a:t>
            </a:r>
          </a:p>
        </p:txBody>
      </p:sp>
      <p:grpSp>
        <p:nvGrpSpPr>
          <p:cNvPr id="48" name="组合 47"/>
          <p:cNvGrpSpPr/>
          <p:nvPr userDrawn="1"/>
        </p:nvGrpSpPr>
        <p:grpSpPr>
          <a:xfrm flipH="1">
            <a:off x="0" y="351061"/>
            <a:ext cx="400050" cy="365125"/>
            <a:chOff x="363875" y="351061"/>
            <a:chExt cx="140950" cy="365125"/>
          </a:xfrm>
          <a:solidFill>
            <a:schemeClr val="accent1"/>
          </a:solidFill>
        </p:grpSpPr>
        <p:sp>
          <p:nvSpPr>
            <p:cNvPr id="46" name="矩形 45"/>
            <p:cNvSpPr/>
            <p:nvPr userDrawn="1"/>
          </p:nvSpPr>
          <p:spPr>
            <a:xfrm>
              <a:off x="363875" y="351061"/>
              <a:ext cx="26009" cy="365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7" name="矩形 46"/>
            <p:cNvSpPr/>
            <p:nvPr userDrawn="1"/>
          </p:nvSpPr>
          <p:spPr>
            <a:xfrm>
              <a:off x="430531" y="351061"/>
              <a:ext cx="74294" cy="365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8" name="任意多边形: 形状 7"/>
          <p:cNvSpPr>
            <a:spLocks noGrp="1"/>
          </p:cNvSpPr>
          <p:nvPr>
            <p:ph type="pic" idx="10"/>
          </p:nvPr>
        </p:nvSpPr>
        <p:spPr>
          <a:xfrm>
            <a:off x="8667750" y="0"/>
            <a:ext cx="3524250" cy="6858000"/>
          </a:xfrm>
          <a:custGeom>
            <a:avLst/>
            <a:gdLst>
              <a:gd name="connsiteX0" fmla="*/ 0 w 3524250"/>
              <a:gd name="connsiteY0" fmla="*/ 0 h 6858000"/>
              <a:gd name="connsiteX1" fmla="*/ 3524250 w 3524250"/>
              <a:gd name="connsiteY1" fmla="*/ 0 h 6858000"/>
              <a:gd name="connsiteX2" fmla="*/ 3524250 w 3524250"/>
              <a:gd name="connsiteY2" fmla="*/ 6858000 h 6858000"/>
              <a:gd name="connsiteX3" fmla="*/ 0 w 35242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0" h="6858000">
                <a:moveTo>
                  <a:pt x="0" y="0"/>
                </a:moveTo>
                <a:lnTo>
                  <a:pt x="3524250" y="0"/>
                </a:lnTo>
                <a:lnTo>
                  <a:pt x="3524250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B653-2262-47D5-9F83-54FE17A96AFC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794F-41A7-4A77-B916-FA7C774CAB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JSQ"/>
          <p:cNvSpPr txBox="1"/>
          <p:nvPr userDrawn="1"/>
        </p:nvSpPr>
        <p:spPr>
          <a:xfrm>
            <a:off x="5195754" y="32443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锦十七原创模板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-55372000" y="-25704800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0">
                <a:solidFill>
                  <a:schemeClr val="bg1">
                    <a:lumMod val="95000"/>
                  </a:schemeClr>
                </a:solidFill>
              </a:rPr>
              <a:t>锦十七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6606400" y="-25704800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0">
                <a:solidFill>
                  <a:schemeClr val="bg1">
                    <a:lumMod val="95000"/>
                  </a:schemeClr>
                </a:solidFill>
              </a:rPr>
              <a:t>锦十七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-62847210" y="30784800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0">
                <a:solidFill>
                  <a:schemeClr val="bg1">
                    <a:lumMod val="95000"/>
                  </a:schemeClr>
                </a:solidFill>
              </a:rPr>
              <a:t>锦十七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76344790" y="30784800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0">
                <a:solidFill>
                  <a:schemeClr val="bg1">
                    <a:lumMod val="95000"/>
                  </a:schemeClr>
                </a:solidFill>
              </a:rPr>
              <a:t>锦十七</a:t>
            </a: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78E2B-7A74-4613-877E-714F3B2BE740}" type="datetime1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C794F-41A7-4A77-B916-FA7C774CAB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4.sv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3.png"/><Relationship Id="rId21" Type="http://schemas.openxmlformats.org/officeDocument/2006/relationships/image" Target="../media/image38.svg"/><Relationship Id="rId42" Type="http://schemas.openxmlformats.org/officeDocument/2006/relationships/image" Target="../media/image59.png"/><Relationship Id="rId47" Type="http://schemas.openxmlformats.org/officeDocument/2006/relationships/image" Target="../media/image64.svg"/><Relationship Id="rId63" Type="http://schemas.openxmlformats.org/officeDocument/2006/relationships/image" Target="../media/image80.svg"/><Relationship Id="rId68" Type="http://schemas.openxmlformats.org/officeDocument/2006/relationships/image" Target="../media/image85.png"/><Relationship Id="rId84" Type="http://schemas.openxmlformats.org/officeDocument/2006/relationships/image" Target="../media/image101.png"/><Relationship Id="rId89" Type="http://schemas.openxmlformats.org/officeDocument/2006/relationships/image" Target="../media/image106.svg"/><Relationship Id="rId16" Type="http://schemas.openxmlformats.org/officeDocument/2006/relationships/image" Target="../media/image33.png"/><Relationship Id="rId11" Type="http://schemas.openxmlformats.org/officeDocument/2006/relationships/image" Target="../media/image28.svg"/><Relationship Id="rId32" Type="http://schemas.openxmlformats.org/officeDocument/2006/relationships/image" Target="../media/image49.png"/><Relationship Id="rId37" Type="http://schemas.openxmlformats.org/officeDocument/2006/relationships/image" Target="../media/image54.svg"/><Relationship Id="rId53" Type="http://schemas.openxmlformats.org/officeDocument/2006/relationships/image" Target="../media/image70.svg"/><Relationship Id="rId58" Type="http://schemas.openxmlformats.org/officeDocument/2006/relationships/image" Target="../media/image75.png"/><Relationship Id="rId74" Type="http://schemas.openxmlformats.org/officeDocument/2006/relationships/image" Target="../media/image91.png"/><Relationship Id="rId79" Type="http://schemas.openxmlformats.org/officeDocument/2006/relationships/image" Target="../media/image96.svg"/><Relationship Id="rId5" Type="http://schemas.openxmlformats.org/officeDocument/2006/relationships/image" Target="../media/image22.svg"/><Relationship Id="rId90" Type="http://schemas.openxmlformats.org/officeDocument/2006/relationships/image" Target="../media/image107.png"/><Relationship Id="rId95" Type="http://schemas.openxmlformats.org/officeDocument/2006/relationships/image" Target="../media/image112.svg"/><Relationship Id="rId22" Type="http://schemas.openxmlformats.org/officeDocument/2006/relationships/image" Target="../media/image39.png"/><Relationship Id="rId27" Type="http://schemas.openxmlformats.org/officeDocument/2006/relationships/image" Target="../media/image44.svg"/><Relationship Id="rId43" Type="http://schemas.openxmlformats.org/officeDocument/2006/relationships/image" Target="../media/image60.svg"/><Relationship Id="rId48" Type="http://schemas.openxmlformats.org/officeDocument/2006/relationships/image" Target="../media/image65.png"/><Relationship Id="rId64" Type="http://schemas.openxmlformats.org/officeDocument/2006/relationships/image" Target="../media/image81.png"/><Relationship Id="rId69" Type="http://schemas.openxmlformats.org/officeDocument/2006/relationships/image" Target="../media/image86.svg"/><Relationship Id="rId8" Type="http://schemas.openxmlformats.org/officeDocument/2006/relationships/image" Target="../media/image25.png"/><Relationship Id="rId51" Type="http://schemas.openxmlformats.org/officeDocument/2006/relationships/image" Target="../media/image68.svg"/><Relationship Id="rId72" Type="http://schemas.openxmlformats.org/officeDocument/2006/relationships/image" Target="../media/image89.png"/><Relationship Id="rId80" Type="http://schemas.openxmlformats.org/officeDocument/2006/relationships/image" Target="../media/image97.png"/><Relationship Id="rId85" Type="http://schemas.openxmlformats.org/officeDocument/2006/relationships/image" Target="../media/image102.svg"/><Relationship Id="rId93" Type="http://schemas.openxmlformats.org/officeDocument/2006/relationships/image" Target="../media/image110.svg"/><Relationship Id="rId3" Type="http://schemas.openxmlformats.org/officeDocument/2006/relationships/image" Target="../media/image20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5" Type="http://schemas.openxmlformats.org/officeDocument/2006/relationships/image" Target="../media/image42.svg"/><Relationship Id="rId33" Type="http://schemas.openxmlformats.org/officeDocument/2006/relationships/image" Target="../media/image50.svg"/><Relationship Id="rId38" Type="http://schemas.openxmlformats.org/officeDocument/2006/relationships/image" Target="../media/image55.png"/><Relationship Id="rId46" Type="http://schemas.openxmlformats.org/officeDocument/2006/relationships/image" Target="../media/image63.png"/><Relationship Id="rId59" Type="http://schemas.openxmlformats.org/officeDocument/2006/relationships/image" Target="../media/image76.svg"/><Relationship Id="rId67" Type="http://schemas.openxmlformats.org/officeDocument/2006/relationships/image" Target="../media/image84.svg"/><Relationship Id="rId20" Type="http://schemas.openxmlformats.org/officeDocument/2006/relationships/image" Target="../media/image37.png"/><Relationship Id="rId41" Type="http://schemas.openxmlformats.org/officeDocument/2006/relationships/image" Target="../media/image58.svg"/><Relationship Id="rId54" Type="http://schemas.openxmlformats.org/officeDocument/2006/relationships/image" Target="../media/image71.png"/><Relationship Id="rId62" Type="http://schemas.openxmlformats.org/officeDocument/2006/relationships/image" Target="../media/image79.png"/><Relationship Id="rId70" Type="http://schemas.openxmlformats.org/officeDocument/2006/relationships/image" Target="../media/image87.png"/><Relationship Id="rId75" Type="http://schemas.openxmlformats.org/officeDocument/2006/relationships/image" Target="../media/image92.svg"/><Relationship Id="rId83" Type="http://schemas.openxmlformats.org/officeDocument/2006/relationships/image" Target="../media/image100.svg"/><Relationship Id="rId88" Type="http://schemas.openxmlformats.org/officeDocument/2006/relationships/image" Target="../media/image105.png"/><Relationship Id="rId91" Type="http://schemas.openxmlformats.org/officeDocument/2006/relationships/image" Target="../media/image108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5" Type="http://schemas.openxmlformats.org/officeDocument/2006/relationships/image" Target="../media/image32.svg"/><Relationship Id="rId23" Type="http://schemas.openxmlformats.org/officeDocument/2006/relationships/image" Target="../media/image40.svg"/><Relationship Id="rId28" Type="http://schemas.openxmlformats.org/officeDocument/2006/relationships/image" Target="../media/image45.png"/><Relationship Id="rId36" Type="http://schemas.openxmlformats.org/officeDocument/2006/relationships/image" Target="../media/image53.png"/><Relationship Id="rId49" Type="http://schemas.openxmlformats.org/officeDocument/2006/relationships/image" Target="../media/image66.svg"/><Relationship Id="rId57" Type="http://schemas.openxmlformats.org/officeDocument/2006/relationships/image" Target="../media/image74.svg"/><Relationship Id="rId10" Type="http://schemas.openxmlformats.org/officeDocument/2006/relationships/image" Target="../media/image27.png"/><Relationship Id="rId31" Type="http://schemas.openxmlformats.org/officeDocument/2006/relationships/image" Target="../media/image48.svg"/><Relationship Id="rId44" Type="http://schemas.openxmlformats.org/officeDocument/2006/relationships/image" Target="../media/image61.png"/><Relationship Id="rId52" Type="http://schemas.openxmlformats.org/officeDocument/2006/relationships/image" Target="../media/image69.png"/><Relationship Id="rId60" Type="http://schemas.openxmlformats.org/officeDocument/2006/relationships/image" Target="../media/image77.png"/><Relationship Id="rId65" Type="http://schemas.openxmlformats.org/officeDocument/2006/relationships/image" Target="../media/image82.svg"/><Relationship Id="rId73" Type="http://schemas.openxmlformats.org/officeDocument/2006/relationships/image" Target="../media/image90.svg"/><Relationship Id="rId78" Type="http://schemas.openxmlformats.org/officeDocument/2006/relationships/image" Target="../media/image95.png"/><Relationship Id="rId81" Type="http://schemas.openxmlformats.org/officeDocument/2006/relationships/image" Target="../media/image98.svg"/><Relationship Id="rId86" Type="http://schemas.openxmlformats.org/officeDocument/2006/relationships/image" Target="../media/image103.png"/><Relationship Id="rId94" Type="http://schemas.openxmlformats.org/officeDocument/2006/relationships/image" Target="../media/image111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3" Type="http://schemas.openxmlformats.org/officeDocument/2006/relationships/image" Target="../media/image30.svg"/><Relationship Id="rId18" Type="http://schemas.openxmlformats.org/officeDocument/2006/relationships/image" Target="../media/image35.png"/><Relationship Id="rId39" Type="http://schemas.openxmlformats.org/officeDocument/2006/relationships/image" Target="../media/image56.svg"/><Relationship Id="rId34" Type="http://schemas.openxmlformats.org/officeDocument/2006/relationships/image" Target="../media/image51.png"/><Relationship Id="rId50" Type="http://schemas.openxmlformats.org/officeDocument/2006/relationships/image" Target="../media/image67.png"/><Relationship Id="rId55" Type="http://schemas.openxmlformats.org/officeDocument/2006/relationships/image" Target="../media/image72.svg"/><Relationship Id="rId76" Type="http://schemas.openxmlformats.org/officeDocument/2006/relationships/image" Target="../media/image93.png"/><Relationship Id="rId7" Type="http://schemas.openxmlformats.org/officeDocument/2006/relationships/image" Target="../media/image24.svg"/><Relationship Id="rId71" Type="http://schemas.openxmlformats.org/officeDocument/2006/relationships/image" Target="../media/image88.svg"/><Relationship Id="rId92" Type="http://schemas.openxmlformats.org/officeDocument/2006/relationships/image" Target="../media/image109.png"/><Relationship Id="rId2" Type="http://schemas.openxmlformats.org/officeDocument/2006/relationships/image" Target="../media/image19.png"/><Relationship Id="rId29" Type="http://schemas.openxmlformats.org/officeDocument/2006/relationships/image" Target="../media/image46.svg"/><Relationship Id="rId24" Type="http://schemas.openxmlformats.org/officeDocument/2006/relationships/image" Target="../media/image41.png"/><Relationship Id="rId40" Type="http://schemas.openxmlformats.org/officeDocument/2006/relationships/image" Target="../media/image57.png"/><Relationship Id="rId45" Type="http://schemas.openxmlformats.org/officeDocument/2006/relationships/image" Target="../media/image62.svg"/><Relationship Id="rId66" Type="http://schemas.openxmlformats.org/officeDocument/2006/relationships/image" Target="../media/image83.png"/><Relationship Id="rId87" Type="http://schemas.openxmlformats.org/officeDocument/2006/relationships/image" Target="../media/image104.svg"/><Relationship Id="rId61" Type="http://schemas.openxmlformats.org/officeDocument/2006/relationships/image" Target="../media/image78.svg"/><Relationship Id="rId82" Type="http://schemas.openxmlformats.org/officeDocument/2006/relationships/image" Target="../media/image99.png"/><Relationship Id="rId19" Type="http://schemas.openxmlformats.org/officeDocument/2006/relationships/image" Target="../media/image36.svg"/><Relationship Id="rId14" Type="http://schemas.openxmlformats.org/officeDocument/2006/relationships/image" Target="../media/image31.png"/><Relationship Id="rId30" Type="http://schemas.openxmlformats.org/officeDocument/2006/relationships/image" Target="../media/image47.png"/><Relationship Id="rId35" Type="http://schemas.openxmlformats.org/officeDocument/2006/relationships/image" Target="../media/image52.svg"/><Relationship Id="rId56" Type="http://schemas.openxmlformats.org/officeDocument/2006/relationships/image" Target="../media/image73.png"/><Relationship Id="rId77" Type="http://schemas.openxmlformats.org/officeDocument/2006/relationships/image" Target="../media/image9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" y="-297"/>
            <a:ext cx="12193057" cy="68585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18538" y="4298146"/>
            <a:ext cx="1954924" cy="3194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spc="300">
                <a:latin typeface="+mn-ea"/>
              </a:rPr>
              <a:t>讲师：梦杰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28065" y="2141220"/>
            <a:ext cx="9891395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spc="300">
                <a:latin typeface="+mj-ea"/>
                <a:ea typeface="+mj-ea"/>
              </a:defRPr>
            </a:lvl1pPr>
          </a:lstStyle>
          <a:p>
            <a:pPr algn="ctr"/>
            <a:r>
              <a:rPr lang="zh-CN" altLang="en-US" sz="3600" spc="600">
                <a:sym typeface="+mn-ea"/>
              </a:rPr>
              <a:t>讲给Java工程师的高频面试算法100题</a:t>
            </a:r>
          </a:p>
        </p:txBody>
      </p:sp>
      <p:pic>
        <p:nvPicPr>
          <p:cNvPr id="441" name="图形 440"/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900" t="30515" r="32884" b="54261"/>
          <a:stretch>
            <a:fillRect/>
          </a:stretch>
        </p:blipFill>
        <p:spPr>
          <a:xfrm>
            <a:off x="2980847" y="-4378792"/>
            <a:ext cx="6230306" cy="26421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514350" y="1130935"/>
            <a:ext cx="10664190" cy="519303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3175001" y="3291657"/>
            <a:ext cx="5841998" cy="723207"/>
            <a:chOff x="3175001" y="3426952"/>
            <a:chExt cx="5841998" cy="723207"/>
          </a:xfrm>
        </p:grpSpPr>
        <p:sp>
          <p:nvSpPr>
            <p:cNvPr id="4" name="文本框 3"/>
            <p:cNvSpPr txBox="1"/>
            <p:nvPr/>
          </p:nvSpPr>
          <p:spPr>
            <a:xfrm>
              <a:off x="3556002" y="3573112"/>
              <a:ext cx="5079998" cy="368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400" spc="600" dirty="0">
                  <a:latin typeface="+mj-ea"/>
                  <a:ea typeface="+mj-ea"/>
                </a:rPr>
                <a:t>两数之和：二分查找法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175001" y="3426952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/>
            <p:cNvCxnSpPr/>
            <p:nvPr/>
          </p:nvCxnSpPr>
          <p:spPr>
            <a:xfrm>
              <a:off x="3175001" y="4150159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 descr="组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3775272"/>
            <a:ext cx="12192000" cy="3082727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dirty="0"/>
              <a:t>算法思路分析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032271" y="1865503"/>
            <a:ext cx="7791443" cy="1550797"/>
            <a:chOff x="5314949" y="1535303"/>
            <a:chExt cx="7791443" cy="1550797"/>
          </a:xfrm>
        </p:grpSpPr>
        <p:sp>
          <p:nvSpPr>
            <p:cNvPr id="8" name="文本框 7"/>
            <p:cNvSpPr txBox="1"/>
            <p:nvPr/>
          </p:nvSpPr>
          <p:spPr>
            <a:xfrm>
              <a:off x="5314950" y="1535303"/>
              <a:ext cx="22266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spc="100" dirty="0">
                  <a:latin typeface="+mj-ea"/>
                  <a:ea typeface="+mj-ea"/>
                </a:rPr>
                <a:t>中间问题定义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314949" y="2011553"/>
              <a:ext cx="7791443" cy="10745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给定一个</a:t>
              </a:r>
              <a:r>
                <a:rPr lang="zh-CN" altLang="en-US" sz="1600" dirty="0">
                  <a:solidFill>
                    <a:srgbClr val="C00000"/>
                  </a:solidFill>
                  <a:latin typeface="+mn-ea"/>
                </a:rPr>
                <a:t>有序的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整数数组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nums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，一个整数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target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，能否在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o(n)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的时间内确认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nums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是否存在一个整数等于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target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？</a:t>
              </a:r>
            </a:p>
          </p:txBody>
        </p:sp>
      </p:grpSp>
      <p:pic>
        <p:nvPicPr>
          <p:cNvPr id="3" name="图片 2" descr="组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975" y="112395"/>
            <a:ext cx="2296795" cy="84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397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3775272"/>
            <a:ext cx="12192000" cy="3082727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dirty="0"/>
              <a:t>算法思路分析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032271" y="1865503"/>
            <a:ext cx="7791443" cy="1550797"/>
            <a:chOff x="5314949" y="1535303"/>
            <a:chExt cx="7791443" cy="1550797"/>
          </a:xfrm>
        </p:grpSpPr>
        <p:sp>
          <p:nvSpPr>
            <p:cNvPr id="8" name="文本框 7"/>
            <p:cNvSpPr txBox="1"/>
            <p:nvPr/>
          </p:nvSpPr>
          <p:spPr>
            <a:xfrm>
              <a:off x="5314950" y="1535303"/>
              <a:ext cx="22266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spc="100" dirty="0">
                  <a:latin typeface="+mj-ea"/>
                  <a:ea typeface="+mj-ea"/>
                </a:rPr>
                <a:t>中间问题定义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314949" y="2011553"/>
              <a:ext cx="7791443" cy="10745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给定一个</a:t>
              </a:r>
              <a:r>
                <a:rPr lang="zh-CN" altLang="en-US" sz="1600" dirty="0">
                  <a:solidFill>
                    <a:srgbClr val="C00000"/>
                  </a:solidFill>
                  <a:latin typeface="+mn-ea"/>
                </a:rPr>
                <a:t>有序的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整数数组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nums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，一个整数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target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，能否在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o(n)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的时间内确认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nums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是否存在一个整数等于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target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？</a:t>
              </a:r>
            </a:p>
          </p:txBody>
        </p:sp>
      </p:grpSp>
      <p:pic>
        <p:nvPicPr>
          <p:cNvPr id="3" name="图片 2" descr="组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975" y="112395"/>
            <a:ext cx="2296795" cy="84264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C90E08DF-3AAF-0148-A58A-CD1952F6A074}"/>
              </a:ext>
            </a:extLst>
          </p:cNvPr>
          <p:cNvGrpSpPr/>
          <p:nvPr/>
        </p:nvGrpSpPr>
        <p:grpSpPr>
          <a:xfrm>
            <a:off x="1032271" y="4657759"/>
            <a:ext cx="2914651" cy="1558476"/>
            <a:chOff x="609600" y="3771901"/>
            <a:chExt cx="2914651" cy="1558476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2FF40C4-3144-474C-B5A1-6DFBBCF14DA4}"/>
                </a:ext>
              </a:extLst>
            </p:cNvPr>
            <p:cNvSpPr txBox="1"/>
            <p:nvPr/>
          </p:nvSpPr>
          <p:spPr>
            <a:xfrm>
              <a:off x="953582" y="3771901"/>
              <a:ext cx="22266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spc="100" dirty="0">
                  <a:latin typeface="+mj-ea"/>
                  <a:ea typeface="+mj-ea"/>
                </a:rPr>
                <a:t>排序算法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B7E1DE7-A061-7A45-BEB9-9CE0629558E9}"/>
                </a:ext>
              </a:extLst>
            </p:cNvPr>
            <p:cNvSpPr txBox="1"/>
            <p:nvPr/>
          </p:nvSpPr>
          <p:spPr>
            <a:xfrm>
              <a:off x="609600" y="4255830"/>
              <a:ext cx="2914651" cy="10745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fontAlgn="auto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存在一个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O(n 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logn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)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的算法可以将一个数组从小到大排序。</a:t>
              </a:r>
            </a:p>
          </p:txBody>
        </p:sp>
      </p:grpSp>
      <p:cxnSp>
        <p:nvCxnSpPr>
          <p:cNvPr id="13" name="直接连接符 18">
            <a:extLst>
              <a:ext uri="{FF2B5EF4-FFF2-40B4-BE49-F238E27FC236}">
                <a16:creationId xmlns:a16="http://schemas.microsoft.com/office/drawing/2014/main" id="{32A8778D-66C2-E642-9E55-AB5E08949512}"/>
              </a:ext>
            </a:extLst>
          </p:cNvPr>
          <p:cNvCxnSpPr/>
          <p:nvPr/>
        </p:nvCxnSpPr>
        <p:spPr>
          <a:xfrm flipV="1">
            <a:off x="4369593" y="4657759"/>
            <a:ext cx="0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21">
            <a:extLst>
              <a:ext uri="{FF2B5EF4-FFF2-40B4-BE49-F238E27FC236}">
                <a16:creationId xmlns:a16="http://schemas.microsoft.com/office/drawing/2014/main" id="{9B23DADE-90CE-5E4C-B0A5-A2273F776274}"/>
              </a:ext>
            </a:extLst>
          </p:cNvPr>
          <p:cNvCxnSpPr/>
          <p:nvPr/>
        </p:nvCxnSpPr>
        <p:spPr>
          <a:xfrm flipV="1">
            <a:off x="609600" y="4657759"/>
            <a:ext cx="0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84707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3775272"/>
            <a:ext cx="12192000" cy="3082727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dirty="0"/>
              <a:t>算法思路分析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032271" y="1865503"/>
            <a:ext cx="7791443" cy="1550797"/>
            <a:chOff x="5314949" y="1535303"/>
            <a:chExt cx="7791443" cy="1550797"/>
          </a:xfrm>
        </p:grpSpPr>
        <p:sp>
          <p:nvSpPr>
            <p:cNvPr id="8" name="文本框 7"/>
            <p:cNvSpPr txBox="1"/>
            <p:nvPr/>
          </p:nvSpPr>
          <p:spPr>
            <a:xfrm>
              <a:off x="5314950" y="1535303"/>
              <a:ext cx="22266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spc="100" dirty="0">
                  <a:latin typeface="+mj-ea"/>
                  <a:ea typeface="+mj-ea"/>
                </a:rPr>
                <a:t>中间问题定义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314949" y="2011553"/>
              <a:ext cx="7791443" cy="10745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给定一个</a:t>
              </a:r>
              <a:r>
                <a:rPr lang="zh-CN" altLang="en-US" sz="1600" dirty="0">
                  <a:solidFill>
                    <a:srgbClr val="C00000"/>
                  </a:solidFill>
                  <a:latin typeface="+mn-ea"/>
                </a:rPr>
                <a:t>有序的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整数数组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nums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，一个整数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target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，能否在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o(n)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的时间内确认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nums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是否存在一个整数等于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target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？</a:t>
              </a:r>
            </a:p>
          </p:txBody>
        </p:sp>
      </p:grpSp>
      <p:pic>
        <p:nvPicPr>
          <p:cNvPr id="3" name="图片 2" descr="组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975" y="112395"/>
            <a:ext cx="2296795" cy="84264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C90E08DF-3AAF-0148-A58A-CD1952F6A074}"/>
              </a:ext>
            </a:extLst>
          </p:cNvPr>
          <p:cNvGrpSpPr/>
          <p:nvPr/>
        </p:nvGrpSpPr>
        <p:grpSpPr>
          <a:xfrm>
            <a:off x="1032271" y="4657759"/>
            <a:ext cx="2914651" cy="1558476"/>
            <a:chOff x="609600" y="3771901"/>
            <a:chExt cx="2914651" cy="1558476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2FF40C4-3144-474C-B5A1-6DFBBCF14DA4}"/>
                </a:ext>
              </a:extLst>
            </p:cNvPr>
            <p:cNvSpPr txBox="1"/>
            <p:nvPr/>
          </p:nvSpPr>
          <p:spPr>
            <a:xfrm>
              <a:off x="953582" y="3771901"/>
              <a:ext cx="22266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spc="100" dirty="0">
                  <a:latin typeface="+mj-ea"/>
                  <a:ea typeface="+mj-ea"/>
                </a:rPr>
                <a:t>排序算法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B7E1DE7-A061-7A45-BEB9-9CE0629558E9}"/>
                </a:ext>
              </a:extLst>
            </p:cNvPr>
            <p:cNvSpPr txBox="1"/>
            <p:nvPr/>
          </p:nvSpPr>
          <p:spPr>
            <a:xfrm>
              <a:off x="609600" y="4255830"/>
              <a:ext cx="2914651" cy="10745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fontAlgn="auto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存在一个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O(n 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logn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)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的算法可以将一个数组从小到大排序。</a:t>
              </a:r>
            </a:p>
          </p:txBody>
        </p:sp>
      </p:grpSp>
      <p:cxnSp>
        <p:nvCxnSpPr>
          <p:cNvPr id="13" name="直接连接符 18">
            <a:extLst>
              <a:ext uri="{FF2B5EF4-FFF2-40B4-BE49-F238E27FC236}">
                <a16:creationId xmlns:a16="http://schemas.microsoft.com/office/drawing/2014/main" id="{32A8778D-66C2-E642-9E55-AB5E08949512}"/>
              </a:ext>
            </a:extLst>
          </p:cNvPr>
          <p:cNvCxnSpPr/>
          <p:nvPr/>
        </p:nvCxnSpPr>
        <p:spPr>
          <a:xfrm flipV="1">
            <a:off x="4369593" y="4657759"/>
            <a:ext cx="0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21">
            <a:extLst>
              <a:ext uri="{FF2B5EF4-FFF2-40B4-BE49-F238E27FC236}">
                <a16:creationId xmlns:a16="http://schemas.microsoft.com/office/drawing/2014/main" id="{9B23DADE-90CE-5E4C-B0A5-A2273F776274}"/>
              </a:ext>
            </a:extLst>
          </p:cNvPr>
          <p:cNvCxnSpPr/>
          <p:nvPr/>
        </p:nvCxnSpPr>
        <p:spPr>
          <a:xfrm flipV="1">
            <a:off x="609600" y="4657759"/>
            <a:ext cx="0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727A16B-8255-6645-AF4C-BEA104810BC6}"/>
              </a:ext>
            </a:extLst>
          </p:cNvPr>
          <p:cNvGrpSpPr/>
          <p:nvPr/>
        </p:nvGrpSpPr>
        <p:grpSpPr>
          <a:xfrm>
            <a:off x="4792264" y="4657759"/>
            <a:ext cx="2914651" cy="1558476"/>
            <a:chOff x="609600" y="3771901"/>
            <a:chExt cx="2914651" cy="155847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B054C62-9E9A-8443-991D-94BEF9BCFA2C}"/>
                </a:ext>
              </a:extLst>
            </p:cNvPr>
            <p:cNvSpPr txBox="1"/>
            <p:nvPr/>
          </p:nvSpPr>
          <p:spPr>
            <a:xfrm>
              <a:off x="953582" y="3771901"/>
              <a:ext cx="22266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spc="100" dirty="0">
                  <a:latin typeface="+mj-ea"/>
                  <a:ea typeface="+mj-ea"/>
                </a:rPr>
                <a:t>如何找到这个数？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B5A2D0F-E9F9-8349-B24D-E87F9BFED12F}"/>
                </a:ext>
              </a:extLst>
            </p:cNvPr>
            <p:cNvSpPr txBox="1"/>
            <p:nvPr/>
          </p:nvSpPr>
          <p:spPr>
            <a:xfrm>
              <a:off x="609600" y="4255830"/>
              <a:ext cx="2914651" cy="10745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fontAlgn="auto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二分查找算法</a:t>
              </a:r>
            </a:p>
          </p:txBody>
        </p:sp>
      </p:grpSp>
      <p:cxnSp>
        <p:nvCxnSpPr>
          <p:cNvPr id="18" name="直接连接符 22">
            <a:extLst>
              <a:ext uri="{FF2B5EF4-FFF2-40B4-BE49-F238E27FC236}">
                <a16:creationId xmlns:a16="http://schemas.microsoft.com/office/drawing/2014/main" id="{E962C46D-AF39-2F46-B781-D4A37B2487E5}"/>
              </a:ext>
            </a:extLst>
          </p:cNvPr>
          <p:cNvCxnSpPr/>
          <p:nvPr/>
        </p:nvCxnSpPr>
        <p:spPr>
          <a:xfrm flipV="1">
            <a:off x="8129588" y="4657759"/>
            <a:ext cx="0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49032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3775272"/>
            <a:ext cx="12192000" cy="3082727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dirty="0"/>
              <a:t>算法思路分析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032271" y="1865503"/>
            <a:ext cx="7791443" cy="1550797"/>
            <a:chOff x="5314949" y="1535303"/>
            <a:chExt cx="7791443" cy="1550797"/>
          </a:xfrm>
        </p:grpSpPr>
        <p:sp>
          <p:nvSpPr>
            <p:cNvPr id="8" name="文本框 7"/>
            <p:cNvSpPr txBox="1"/>
            <p:nvPr/>
          </p:nvSpPr>
          <p:spPr>
            <a:xfrm>
              <a:off x="5314950" y="1535303"/>
              <a:ext cx="22266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spc="100" dirty="0">
                  <a:latin typeface="+mj-ea"/>
                  <a:ea typeface="+mj-ea"/>
                </a:rPr>
                <a:t>中间问题定义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314949" y="2011553"/>
              <a:ext cx="7791443" cy="10745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给定一个</a:t>
              </a:r>
              <a:r>
                <a:rPr lang="zh-CN" altLang="en-US" sz="1600" dirty="0">
                  <a:solidFill>
                    <a:srgbClr val="C00000"/>
                  </a:solidFill>
                  <a:latin typeface="+mn-ea"/>
                </a:rPr>
                <a:t>有序的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整数数组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nums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，一个整数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target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，能否在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o(n)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的时间内确认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nums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是否存在一个整数等于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target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？</a:t>
              </a:r>
            </a:p>
          </p:txBody>
        </p:sp>
      </p:grpSp>
      <p:pic>
        <p:nvPicPr>
          <p:cNvPr id="3" name="图片 2" descr="组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975" y="112395"/>
            <a:ext cx="2296795" cy="84264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C90E08DF-3AAF-0148-A58A-CD1952F6A074}"/>
              </a:ext>
            </a:extLst>
          </p:cNvPr>
          <p:cNvGrpSpPr/>
          <p:nvPr/>
        </p:nvGrpSpPr>
        <p:grpSpPr>
          <a:xfrm>
            <a:off x="1032271" y="4657759"/>
            <a:ext cx="2914651" cy="1558476"/>
            <a:chOff x="609600" y="3771901"/>
            <a:chExt cx="2914651" cy="1558476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2FF40C4-3144-474C-B5A1-6DFBBCF14DA4}"/>
                </a:ext>
              </a:extLst>
            </p:cNvPr>
            <p:cNvSpPr txBox="1"/>
            <p:nvPr/>
          </p:nvSpPr>
          <p:spPr>
            <a:xfrm>
              <a:off x="953582" y="3771901"/>
              <a:ext cx="22266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spc="100" dirty="0">
                  <a:latin typeface="+mj-ea"/>
                  <a:ea typeface="+mj-ea"/>
                </a:rPr>
                <a:t>排序算法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B7E1DE7-A061-7A45-BEB9-9CE0629558E9}"/>
                </a:ext>
              </a:extLst>
            </p:cNvPr>
            <p:cNvSpPr txBox="1"/>
            <p:nvPr/>
          </p:nvSpPr>
          <p:spPr>
            <a:xfrm>
              <a:off x="609600" y="4255830"/>
              <a:ext cx="2914651" cy="10745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fontAlgn="auto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存在一个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O(n 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logn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)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的算法可以将一个数组从小到大排序。</a:t>
              </a:r>
            </a:p>
          </p:txBody>
        </p:sp>
      </p:grpSp>
      <p:cxnSp>
        <p:nvCxnSpPr>
          <p:cNvPr id="13" name="直接连接符 18">
            <a:extLst>
              <a:ext uri="{FF2B5EF4-FFF2-40B4-BE49-F238E27FC236}">
                <a16:creationId xmlns:a16="http://schemas.microsoft.com/office/drawing/2014/main" id="{32A8778D-66C2-E642-9E55-AB5E08949512}"/>
              </a:ext>
            </a:extLst>
          </p:cNvPr>
          <p:cNvCxnSpPr/>
          <p:nvPr/>
        </p:nvCxnSpPr>
        <p:spPr>
          <a:xfrm flipV="1">
            <a:off x="4369593" y="4657759"/>
            <a:ext cx="0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21">
            <a:extLst>
              <a:ext uri="{FF2B5EF4-FFF2-40B4-BE49-F238E27FC236}">
                <a16:creationId xmlns:a16="http://schemas.microsoft.com/office/drawing/2014/main" id="{9B23DADE-90CE-5E4C-B0A5-A2273F776274}"/>
              </a:ext>
            </a:extLst>
          </p:cNvPr>
          <p:cNvCxnSpPr/>
          <p:nvPr/>
        </p:nvCxnSpPr>
        <p:spPr>
          <a:xfrm flipV="1">
            <a:off x="609600" y="4657759"/>
            <a:ext cx="0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727A16B-8255-6645-AF4C-BEA104810BC6}"/>
              </a:ext>
            </a:extLst>
          </p:cNvPr>
          <p:cNvGrpSpPr/>
          <p:nvPr/>
        </p:nvGrpSpPr>
        <p:grpSpPr>
          <a:xfrm>
            <a:off x="4792264" y="4657759"/>
            <a:ext cx="2914651" cy="1558476"/>
            <a:chOff x="609600" y="3771901"/>
            <a:chExt cx="2914651" cy="155847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B054C62-9E9A-8443-991D-94BEF9BCFA2C}"/>
                </a:ext>
              </a:extLst>
            </p:cNvPr>
            <p:cNvSpPr txBox="1"/>
            <p:nvPr/>
          </p:nvSpPr>
          <p:spPr>
            <a:xfrm>
              <a:off x="953582" y="3771901"/>
              <a:ext cx="22266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spc="100" dirty="0">
                  <a:latin typeface="+mj-ea"/>
                  <a:ea typeface="+mj-ea"/>
                </a:rPr>
                <a:t>如何找到这个数？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B5A2D0F-E9F9-8349-B24D-E87F9BFED12F}"/>
                </a:ext>
              </a:extLst>
            </p:cNvPr>
            <p:cNvSpPr txBox="1"/>
            <p:nvPr/>
          </p:nvSpPr>
          <p:spPr>
            <a:xfrm>
              <a:off x="609600" y="4255830"/>
              <a:ext cx="2914651" cy="10745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fontAlgn="auto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二分查找算法</a:t>
              </a:r>
            </a:p>
          </p:txBody>
        </p:sp>
      </p:grpSp>
      <p:cxnSp>
        <p:nvCxnSpPr>
          <p:cNvPr id="18" name="直接连接符 22">
            <a:extLst>
              <a:ext uri="{FF2B5EF4-FFF2-40B4-BE49-F238E27FC236}">
                <a16:creationId xmlns:a16="http://schemas.microsoft.com/office/drawing/2014/main" id="{E962C46D-AF39-2F46-B781-D4A37B2487E5}"/>
              </a:ext>
            </a:extLst>
          </p:cNvPr>
          <p:cNvCxnSpPr/>
          <p:nvPr/>
        </p:nvCxnSpPr>
        <p:spPr>
          <a:xfrm flipV="1">
            <a:off x="8129588" y="4657759"/>
            <a:ext cx="0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E466BB2-7DC4-5740-9753-7620AC5E34B2}"/>
              </a:ext>
            </a:extLst>
          </p:cNvPr>
          <p:cNvGrpSpPr/>
          <p:nvPr/>
        </p:nvGrpSpPr>
        <p:grpSpPr>
          <a:xfrm>
            <a:off x="8314029" y="4661073"/>
            <a:ext cx="2914651" cy="1558476"/>
            <a:chOff x="609600" y="3771901"/>
            <a:chExt cx="2914651" cy="1558476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D9590B9-DE06-F247-A4D8-77F7BE7B69A0}"/>
                </a:ext>
              </a:extLst>
            </p:cNvPr>
            <p:cNvSpPr txBox="1"/>
            <p:nvPr/>
          </p:nvSpPr>
          <p:spPr>
            <a:xfrm>
              <a:off x="953582" y="3771901"/>
              <a:ext cx="22266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spc="100" dirty="0">
                  <a:latin typeface="+mj-ea"/>
                  <a:ea typeface="+mj-ea"/>
                </a:rPr>
                <a:t>折半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F8EB5EE-DB87-1240-92E5-A6FC07F18CAF}"/>
                </a:ext>
              </a:extLst>
            </p:cNvPr>
            <p:cNvSpPr txBox="1"/>
            <p:nvPr/>
          </p:nvSpPr>
          <p:spPr>
            <a:xfrm>
              <a:off x="609600" y="4255830"/>
              <a:ext cx="2914651" cy="10745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fontAlgn="auto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要么找到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target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，要么确定一半的数不是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target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。</a:t>
              </a:r>
            </a:p>
          </p:txBody>
        </p:sp>
      </p:grpSp>
      <p:cxnSp>
        <p:nvCxnSpPr>
          <p:cNvPr id="28" name="直接连接符 22">
            <a:extLst>
              <a:ext uri="{FF2B5EF4-FFF2-40B4-BE49-F238E27FC236}">
                <a16:creationId xmlns:a16="http://schemas.microsoft.com/office/drawing/2014/main" id="{7E9B0CDE-0541-9C42-8BB5-FEB95F7F0D37}"/>
              </a:ext>
            </a:extLst>
          </p:cNvPr>
          <p:cNvCxnSpPr/>
          <p:nvPr/>
        </p:nvCxnSpPr>
        <p:spPr>
          <a:xfrm flipV="1">
            <a:off x="11442631" y="4631254"/>
            <a:ext cx="0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43990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dirty="0"/>
              <a:t>算法思路分析</a:t>
            </a:r>
          </a:p>
        </p:txBody>
      </p:sp>
      <p:pic>
        <p:nvPicPr>
          <p:cNvPr id="3" name="图片 2" descr="组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975" y="112395"/>
            <a:ext cx="2296795" cy="842645"/>
          </a:xfrm>
          <a:prstGeom prst="rect">
            <a:avLst/>
          </a:prstGeom>
        </p:spPr>
      </p:pic>
      <p:cxnSp>
        <p:nvCxnSpPr>
          <p:cNvPr id="13" name="直接连接符 18">
            <a:extLst>
              <a:ext uri="{FF2B5EF4-FFF2-40B4-BE49-F238E27FC236}">
                <a16:creationId xmlns:a16="http://schemas.microsoft.com/office/drawing/2014/main" id="{32A8778D-66C2-E642-9E55-AB5E08949512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V="1">
            <a:off x="5888381" y="2825473"/>
            <a:ext cx="3313" cy="374218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21">
            <a:extLst>
              <a:ext uri="{FF2B5EF4-FFF2-40B4-BE49-F238E27FC236}">
                <a16:creationId xmlns:a16="http://schemas.microsoft.com/office/drawing/2014/main" id="{9B23DADE-90CE-5E4C-B0A5-A2273F776274}"/>
              </a:ext>
            </a:extLst>
          </p:cNvPr>
          <p:cNvCxnSpPr>
            <a:cxnSpLocks/>
            <a:stCxn id="30" idx="0"/>
            <a:endCxn id="22" idx="2"/>
          </p:cNvCxnSpPr>
          <p:nvPr/>
        </p:nvCxnSpPr>
        <p:spPr>
          <a:xfrm flipV="1">
            <a:off x="3471516" y="3594100"/>
            <a:ext cx="0" cy="417287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B5A2D0F-E9F9-8349-B24D-E87F9BFED12F}"/>
              </a:ext>
            </a:extLst>
          </p:cNvPr>
          <p:cNvSpPr txBox="1"/>
          <p:nvPr/>
        </p:nvSpPr>
        <p:spPr>
          <a:xfrm>
            <a:off x="5121411" y="2470822"/>
            <a:ext cx="1540565" cy="354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fontAlgn="auto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找数组的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mid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37CDEB1-556D-B24E-B577-974C8A6F8ED6}"/>
              </a:ext>
            </a:extLst>
          </p:cNvPr>
          <p:cNvSpPr txBox="1"/>
          <p:nvPr/>
        </p:nvSpPr>
        <p:spPr>
          <a:xfrm>
            <a:off x="4886184" y="3199691"/>
            <a:ext cx="2004394" cy="381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fontAlgn="auto">
              <a:lnSpc>
                <a:spcPct val="130000"/>
              </a:lnSpc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nums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[mid] == target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A81BEC1-4C82-9348-974D-7B7BFDF03C4E}"/>
              </a:ext>
            </a:extLst>
          </p:cNvPr>
          <p:cNvSpPr txBox="1"/>
          <p:nvPr/>
        </p:nvSpPr>
        <p:spPr>
          <a:xfrm>
            <a:off x="2414654" y="3212943"/>
            <a:ext cx="2113724" cy="381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fontAlgn="auto">
              <a:lnSpc>
                <a:spcPct val="130000"/>
              </a:lnSpc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nums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[mid] &lt; target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26C51F-5CA7-6A42-ACF7-6B174E2AF618}"/>
              </a:ext>
            </a:extLst>
          </p:cNvPr>
          <p:cNvSpPr txBox="1"/>
          <p:nvPr/>
        </p:nvSpPr>
        <p:spPr>
          <a:xfrm>
            <a:off x="7248385" y="3196378"/>
            <a:ext cx="2113724" cy="381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fontAlgn="auto">
              <a:lnSpc>
                <a:spcPct val="130000"/>
              </a:lnSpc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nums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[mid] &gt; target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5508560-3F0F-904E-9453-A8471EE137B3}"/>
              </a:ext>
            </a:extLst>
          </p:cNvPr>
          <p:cNvSpPr txBox="1"/>
          <p:nvPr/>
        </p:nvSpPr>
        <p:spPr>
          <a:xfrm>
            <a:off x="2293728" y="4011387"/>
            <a:ext cx="2355576" cy="652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fontAlgn="auto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新数组包含下标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fontAlgn="auto"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[mid+1, nums.length-1]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5A50784-3333-7148-A628-557A63B81218}"/>
              </a:ext>
            </a:extLst>
          </p:cNvPr>
          <p:cNvSpPr txBox="1"/>
          <p:nvPr/>
        </p:nvSpPr>
        <p:spPr>
          <a:xfrm>
            <a:off x="7312990" y="4054456"/>
            <a:ext cx="1984513" cy="639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fontAlgn="auto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新数组包含下标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fontAlgn="auto"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[0, mid-1]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cxnSp>
        <p:nvCxnSpPr>
          <p:cNvPr id="33" name="直接连接符 21">
            <a:extLst>
              <a:ext uri="{FF2B5EF4-FFF2-40B4-BE49-F238E27FC236}">
                <a16:creationId xmlns:a16="http://schemas.microsoft.com/office/drawing/2014/main" id="{5C1F2EC3-1D44-AC45-A694-BA48F0D3F533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flipV="1">
            <a:off x="8305247" y="3577535"/>
            <a:ext cx="0" cy="47692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18">
            <a:extLst>
              <a:ext uri="{FF2B5EF4-FFF2-40B4-BE49-F238E27FC236}">
                <a16:creationId xmlns:a16="http://schemas.microsoft.com/office/drawing/2014/main" id="{4A2D3DBB-A2C6-8047-ACEB-56F0E1B33107}"/>
              </a:ext>
            </a:extLst>
          </p:cNvPr>
          <p:cNvCxnSpPr>
            <a:cxnSpLocks/>
            <a:stCxn id="29" idx="0"/>
            <a:endCxn id="17" idx="2"/>
          </p:cNvCxnSpPr>
          <p:nvPr/>
        </p:nvCxnSpPr>
        <p:spPr>
          <a:xfrm flipH="1" flipV="1">
            <a:off x="5891694" y="2825473"/>
            <a:ext cx="2413553" cy="370905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18">
            <a:extLst>
              <a:ext uri="{FF2B5EF4-FFF2-40B4-BE49-F238E27FC236}">
                <a16:creationId xmlns:a16="http://schemas.microsoft.com/office/drawing/2014/main" id="{F57726E3-546C-B64B-9292-7459BBEE643C}"/>
              </a:ext>
            </a:extLst>
          </p:cNvPr>
          <p:cNvCxnSpPr>
            <a:cxnSpLocks/>
            <a:stCxn id="22" idx="0"/>
            <a:endCxn id="17" idx="2"/>
          </p:cNvCxnSpPr>
          <p:nvPr/>
        </p:nvCxnSpPr>
        <p:spPr>
          <a:xfrm flipV="1">
            <a:off x="3471516" y="2825473"/>
            <a:ext cx="2420178" cy="38747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21">
            <a:extLst>
              <a:ext uri="{FF2B5EF4-FFF2-40B4-BE49-F238E27FC236}">
                <a16:creationId xmlns:a16="http://schemas.microsoft.com/office/drawing/2014/main" id="{667A92C5-E236-A044-B036-F44956F42952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1629229" y="4337801"/>
            <a:ext cx="6644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21">
            <a:extLst>
              <a:ext uri="{FF2B5EF4-FFF2-40B4-BE49-F238E27FC236}">
                <a16:creationId xmlns:a16="http://schemas.microsoft.com/office/drawing/2014/main" id="{F6A73064-BD37-844B-8668-5D9219A0DA44}"/>
              </a:ext>
            </a:extLst>
          </p:cNvPr>
          <p:cNvCxnSpPr>
            <a:cxnSpLocks/>
          </p:cNvCxnSpPr>
          <p:nvPr/>
        </p:nvCxnSpPr>
        <p:spPr>
          <a:xfrm>
            <a:off x="1632778" y="2649764"/>
            <a:ext cx="0" cy="1696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21">
            <a:extLst>
              <a:ext uri="{FF2B5EF4-FFF2-40B4-BE49-F238E27FC236}">
                <a16:creationId xmlns:a16="http://schemas.microsoft.com/office/drawing/2014/main" id="{FE2C4D7E-34F2-6A4C-BF54-08A253EBE8CC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629229" y="2648148"/>
            <a:ext cx="349218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21">
            <a:extLst>
              <a:ext uri="{FF2B5EF4-FFF2-40B4-BE49-F238E27FC236}">
                <a16:creationId xmlns:a16="http://schemas.microsoft.com/office/drawing/2014/main" id="{878CE389-F03D-2140-A804-E51585FA001F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661976" y="2648148"/>
            <a:ext cx="3707120" cy="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21">
            <a:extLst>
              <a:ext uri="{FF2B5EF4-FFF2-40B4-BE49-F238E27FC236}">
                <a16:creationId xmlns:a16="http://schemas.microsoft.com/office/drawing/2014/main" id="{94FE516D-8947-1C44-BB0F-7C2E2759EE05}"/>
              </a:ext>
            </a:extLst>
          </p:cNvPr>
          <p:cNvCxnSpPr>
            <a:cxnSpLocks/>
          </p:cNvCxnSpPr>
          <p:nvPr/>
        </p:nvCxnSpPr>
        <p:spPr>
          <a:xfrm flipV="1">
            <a:off x="10360932" y="2649765"/>
            <a:ext cx="0" cy="1734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21">
            <a:extLst>
              <a:ext uri="{FF2B5EF4-FFF2-40B4-BE49-F238E27FC236}">
                <a16:creationId xmlns:a16="http://schemas.microsoft.com/office/drawing/2014/main" id="{302EDB01-B1D0-804E-B8B2-1CC67A173F28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9297503" y="4374243"/>
            <a:ext cx="1067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18">
            <a:extLst>
              <a:ext uri="{FF2B5EF4-FFF2-40B4-BE49-F238E27FC236}">
                <a16:creationId xmlns:a16="http://schemas.microsoft.com/office/drawing/2014/main" id="{07A530DB-099E-7E4D-8D96-7FD9B2001F90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888381" y="3580848"/>
            <a:ext cx="0" cy="102925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58B17B1A-A745-AA49-9EBE-9543C23E1622}"/>
              </a:ext>
            </a:extLst>
          </p:cNvPr>
          <p:cNvSpPr/>
          <p:nvPr/>
        </p:nvSpPr>
        <p:spPr>
          <a:xfrm>
            <a:off x="5689600" y="4610100"/>
            <a:ext cx="4064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6B7031E-6BFE-634F-BA28-89AD2CC35508}"/>
              </a:ext>
            </a:extLst>
          </p:cNvPr>
          <p:cNvSpPr/>
          <p:nvPr/>
        </p:nvSpPr>
        <p:spPr>
          <a:xfrm>
            <a:off x="5689600" y="1803400"/>
            <a:ext cx="4064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cxnSp>
        <p:nvCxnSpPr>
          <p:cNvPr id="73" name="直接连接符 18">
            <a:extLst>
              <a:ext uri="{FF2B5EF4-FFF2-40B4-BE49-F238E27FC236}">
                <a16:creationId xmlns:a16="http://schemas.microsoft.com/office/drawing/2014/main" id="{73976527-C7FF-A547-8C46-07C210B5D02C}"/>
              </a:ext>
            </a:extLst>
          </p:cNvPr>
          <p:cNvCxnSpPr>
            <a:cxnSpLocks/>
            <a:stCxn id="17" idx="0"/>
            <a:endCxn id="72" idx="4"/>
          </p:cNvCxnSpPr>
          <p:nvPr/>
        </p:nvCxnSpPr>
        <p:spPr>
          <a:xfrm flipV="1">
            <a:off x="5891694" y="2209800"/>
            <a:ext cx="1106" cy="261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7657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dirty="0"/>
              <a:t>算法思路分析</a:t>
            </a:r>
          </a:p>
        </p:txBody>
      </p:sp>
      <p:pic>
        <p:nvPicPr>
          <p:cNvPr id="18" name="图片 17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12395"/>
            <a:ext cx="2296795" cy="842645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E890822E-B095-0042-BFFE-E155A3F98444}"/>
              </a:ext>
            </a:extLst>
          </p:cNvPr>
          <p:cNvSpPr/>
          <p:nvPr/>
        </p:nvSpPr>
        <p:spPr>
          <a:xfrm>
            <a:off x="2514934" y="2846769"/>
            <a:ext cx="7421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+mn-ea"/>
              </a:rPr>
              <a:t>nums = [2, 4, 5, 7, 9, 11, 15],  target = 11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dirty="0"/>
              <a:t>算法思路分析</a:t>
            </a:r>
          </a:p>
        </p:txBody>
      </p:sp>
      <p:pic>
        <p:nvPicPr>
          <p:cNvPr id="18" name="图片 17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12395"/>
            <a:ext cx="2296795" cy="842645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E890822E-B095-0042-BFFE-E155A3F98444}"/>
              </a:ext>
            </a:extLst>
          </p:cNvPr>
          <p:cNvSpPr/>
          <p:nvPr/>
        </p:nvSpPr>
        <p:spPr>
          <a:xfrm>
            <a:off x="3429334" y="2910269"/>
            <a:ext cx="57911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+mn-ea"/>
              </a:rPr>
              <a:t>如果</a:t>
            </a:r>
            <a:r>
              <a:rPr lang="en-US" altLang="zh-CN" sz="3200" dirty="0">
                <a:latin typeface="+mn-ea"/>
              </a:rPr>
              <a:t>target</a:t>
            </a:r>
            <a:r>
              <a:rPr lang="zh-CN" altLang="en-US" sz="3200" dirty="0">
                <a:latin typeface="+mn-ea"/>
              </a:rPr>
              <a:t>不存在算法会如何？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309211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dirty="0"/>
              <a:t>算法思路分析</a:t>
            </a:r>
          </a:p>
        </p:txBody>
      </p:sp>
      <p:pic>
        <p:nvPicPr>
          <p:cNvPr id="18" name="图片 17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12395"/>
            <a:ext cx="2296795" cy="842645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E890822E-B095-0042-BFFE-E155A3F98444}"/>
              </a:ext>
            </a:extLst>
          </p:cNvPr>
          <p:cNvSpPr/>
          <p:nvPr/>
        </p:nvSpPr>
        <p:spPr>
          <a:xfrm>
            <a:off x="2514934" y="2846769"/>
            <a:ext cx="7421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+mn-ea"/>
              </a:rPr>
              <a:t>nums = [2, 4, 5, 7, 9, 11, 15],  target = 1</a:t>
            </a:r>
            <a:r>
              <a:rPr lang="en-US" altLang="zh-CN" sz="3200" dirty="0">
                <a:latin typeface="+mn-ea"/>
              </a:rPr>
              <a:t>0</a:t>
            </a:r>
            <a:endParaRPr lang="zh-CN" altLang="en-US" sz="32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143581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dirty="0"/>
              <a:t>算法思路分析</a:t>
            </a:r>
          </a:p>
        </p:txBody>
      </p:sp>
      <p:pic>
        <p:nvPicPr>
          <p:cNvPr id="3" name="图片 2" descr="组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975" y="112395"/>
            <a:ext cx="2296795" cy="842645"/>
          </a:xfrm>
          <a:prstGeom prst="rect">
            <a:avLst/>
          </a:prstGeom>
        </p:spPr>
      </p:pic>
      <p:cxnSp>
        <p:nvCxnSpPr>
          <p:cNvPr id="13" name="直接连接符 18">
            <a:extLst>
              <a:ext uri="{FF2B5EF4-FFF2-40B4-BE49-F238E27FC236}">
                <a16:creationId xmlns:a16="http://schemas.microsoft.com/office/drawing/2014/main" id="{32A8778D-66C2-E642-9E55-AB5E08949512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V="1">
            <a:off x="5888381" y="2825473"/>
            <a:ext cx="3313" cy="374218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21">
            <a:extLst>
              <a:ext uri="{FF2B5EF4-FFF2-40B4-BE49-F238E27FC236}">
                <a16:creationId xmlns:a16="http://schemas.microsoft.com/office/drawing/2014/main" id="{9B23DADE-90CE-5E4C-B0A5-A2273F776274}"/>
              </a:ext>
            </a:extLst>
          </p:cNvPr>
          <p:cNvCxnSpPr>
            <a:cxnSpLocks/>
            <a:stCxn id="30" idx="0"/>
            <a:endCxn id="22" idx="2"/>
          </p:cNvCxnSpPr>
          <p:nvPr/>
        </p:nvCxnSpPr>
        <p:spPr>
          <a:xfrm flipV="1">
            <a:off x="3471516" y="3594100"/>
            <a:ext cx="0" cy="417287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B5A2D0F-E9F9-8349-B24D-E87F9BFED12F}"/>
              </a:ext>
            </a:extLst>
          </p:cNvPr>
          <p:cNvSpPr txBox="1"/>
          <p:nvPr/>
        </p:nvSpPr>
        <p:spPr>
          <a:xfrm>
            <a:off x="5121411" y="2470822"/>
            <a:ext cx="1540565" cy="354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fontAlgn="auto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找数组的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mid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37CDEB1-556D-B24E-B577-974C8A6F8ED6}"/>
              </a:ext>
            </a:extLst>
          </p:cNvPr>
          <p:cNvSpPr txBox="1"/>
          <p:nvPr/>
        </p:nvSpPr>
        <p:spPr>
          <a:xfrm>
            <a:off x="4886184" y="3199691"/>
            <a:ext cx="2004394" cy="381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fontAlgn="auto">
              <a:lnSpc>
                <a:spcPct val="130000"/>
              </a:lnSpc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nums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[mid] == target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A81BEC1-4C82-9348-974D-7B7BFDF03C4E}"/>
              </a:ext>
            </a:extLst>
          </p:cNvPr>
          <p:cNvSpPr txBox="1"/>
          <p:nvPr/>
        </p:nvSpPr>
        <p:spPr>
          <a:xfrm>
            <a:off x="2414654" y="3212943"/>
            <a:ext cx="2113724" cy="381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fontAlgn="auto">
              <a:lnSpc>
                <a:spcPct val="130000"/>
              </a:lnSpc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nums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[mid] &lt; target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26C51F-5CA7-6A42-ACF7-6B174E2AF618}"/>
              </a:ext>
            </a:extLst>
          </p:cNvPr>
          <p:cNvSpPr txBox="1"/>
          <p:nvPr/>
        </p:nvSpPr>
        <p:spPr>
          <a:xfrm>
            <a:off x="7248385" y="3196378"/>
            <a:ext cx="2113724" cy="381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fontAlgn="auto">
              <a:lnSpc>
                <a:spcPct val="130000"/>
              </a:lnSpc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nums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[mid] &gt; target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5508560-3F0F-904E-9453-A8471EE137B3}"/>
              </a:ext>
            </a:extLst>
          </p:cNvPr>
          <p:cNvSpPr txBox="1"/>
          <p:nvPr/>
        </p:nvSpPr>
        <p:spPr>
          <a:xfrm>
            <a:off x="2293728" y="4011387"/>
            <a:ext cx="2355576" cy="652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fontAlgn="auto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新数组包含下标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fontAlgn="auto"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[mid+1, nums.length-1]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5A50784-3333-7148-A628-557A63B81218}"/>
              </a:ext>
            </a:extLst>
          </p:cNvPr>
          <p:cNvSpPr txBox="1"/>
          <p:nvPr/>
        </p:nvSpPr>
        <p:spPr>
          <a:xfrm>
            <a:off x="7312990" y="4054456"/>
            <a:ext cx="1984513" cy="639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ctr" fontAlgn="auto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新数组包含下标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fontAlgn="auto"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[0, mid-1]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cxnSp>
        <p:nvCxnSpPr>
          <p:cNvPr id="33" name="直接连接符 21">
            <a:extLst>
              <a:ext uri="{FF2B5EF4-FFF2-40B4-BE49-F238E27FC236}">
                <a16:creationId xmlns:a16="http://schemas.microsoft.com/office/drawing/2014/main" id="{5C1F2EC3-1D44-AC45-A694-BA48F0D3F533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 flipV="1">
            <a:off x="8305247" y="3577535"/>
            <a:ext cx="0" cy="476921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18">
            <a:extLst>
              <a:ext uri="{FF2B5EF4-FFF2-40B4-BE49-F238E27FC236}">
                <a16:creationId xmlns:a16="http://schemas.microsoft.com/office/drawing/2014/main" id="{4A2D3DBB-A2C6-8047-ACEB-56F0E1B33107}"/>
              </a:ext>
            </a:extLst>
          </p:cNvPr>
          <p:cNvCxnSpPr>
            <a:cxnSpLocks/>
            <a:stCxn id="29" idx="0"/>
            <a:endCxn id="17" idx="2"/>
          </p:cNvCxnSpPr>
          <p:nvPr/>
        </p:nvCxnSpPr>
        <p:spPr>
          <a:xfrm flipH="1" flipV="1">
            <a:off x="5891694" y="2825473"/>
            <a:ext cx="2413553" cy="370905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18">
            <a:extLst>
              <a:ext uri="{FF2B5EF4-FFF2-40B4-BE49-F238E27FC236}">
                <a16:creationId xmlns:a16="http://schemas.microsoft.com/office/drawing/2014/main" id="{F57726E3-546C-B64B-9292-7459BBEE643C}"/>
              </a:ext>
            </a:extLst>
          </p:cNvPr>
          <p:cNvCxnSpPr>
            <a:cxnSpLocks/>
            <a:stCxn id="22" idx="0"/>
            <a:endCxn id="17" idx="2"/>
          </p:cNvCxnSpPr>
          <p:nvPr/>
        </p:nvCxnSpPr>
        <p:spPr>
          <a:xfrm flipV="1">
            <a:off x="3471516" y="2825473"/>
            <a:ext cx="2420178" cy="38747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21">
            <a:extLst>
              <a:ext uri="{FF2B5EF4-FFF2-40B4-BE49-F238E27FC236}">
                <a16:creationId xmlns:a16="http://schemas.microsoft.com/office/drawing/2014/main" id="{667A92C5-E236-A044-B036-F44956F42952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1629229" y="4337801"/>
            <a:ext cx="6644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21">
            <a:extLst>
              <a:ext uri="{FF2B5EF4-FFF2-40B4-BE49-F238E27FC236}">
                <a16:creationId xmlns:a16="http://schemas.microsoft.com/office/drawing/2014/main" id="{F6A73064-BD37-844B-8668-5D9219A0DA44}"/>
              </a:ext>
            </a:extLst>
          </p:cNvPr>
          <p:cNvCxnSpPr>
            <a:cxnSpLocks/>
          </p:cNvCxnSpPr>
          <p:nvPr/>
        </p:nvCxnSpPr>
        <p:spPr>
          <a:xfrm>
            <a:off x="1632778" y="2649764"/>
            <a:ext cx="0" cy="1696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21">
            <a:extLst>
              <a:ext uri="{FF2B5EF4-FFF2-40B4-BE49-F238E27FC236}">
                <a16:creationId xmlns:a16="http://schemas.microsoft.com/office/drawing/2014/main" id="{FE2C4D7E-34F2-6A4C-BF54-08A253EBE8CC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629229" y="2648148"/>
            <a:ext cx="349218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21">
            <a:extLst>
              <a:ext uri="{FF2B5EF4-FFF2-40B4-BE49-F238E27FC236}">
                <a16:creationId xmlns:a16="http://schemas.microsoft.com/office/drawing/2014/main" id="{878CE389-F03D-2140-A804-E51585FA001F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661976" y="2648148"/>
            <a:ext cx="3707120" cy="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21">
            <a:extLst>
              <a:ext uri="{FF2B5EF4-FFF2-40B4-BE49-F238E27FC236}">
                <a16:creationId xmlns:a16="http://schemas.microsoft.com/office/drawing/2014/main" id="{94FE516D-8947-1C44-BB0F-7C2E2759EE05}"/>
              </a:ext>
            </a:extLst>
          </p:cNvPr>
          <p:cNvCxnSpPr>
            <a:cxnSpLocks/>
          </p:cNvCxnSpPr>
          <p:nvPr/>
        </p:nvCxnSpPr>
        <p:spPr>
          <a:xfrm flipV="1">
            <a:off x="10360932" y="2649765"/>
            <a:ext cx="0" cy="1734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21">
            <a:extLst>
              <a:ext uri="{FF2B5EF4-FFF2-40B4-BE49-F238E27FC236}">
                <a16:creationId xmlns:a16="http://schemas.microsoft.com/office/drawing/2014/main" id="{302EDB01-B1D0-804E-B8B2-1CC67A173F28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9297503" y="4374243"/>
            <a:ext cx="1067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18">
            <a:extLst>
              <a:ext uri="{FF2B5EF4-FFF2-40B4-BE49-F238E27FC236}">
                <a16:creationId xmlns:a16="http://schemas.microsoft.com/office/drawing/2014/main" id="{07A530DB-099E-7E4D-8D96-7FD9B2001F90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888381" y="3580848"/>
            <a:ext cx="0" cy="102925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58B17B1A-A745-AA49-9EBE-9543C23E1622}"/>
              </a:ext>
            </a:extLst>
          </p:cNvPr>
          <p:cNvSpPr/>
          <p:nvPr/>
        </p:nvSpPr>
        <p:spPr>
          <a:xfrm>
            <a:off x="5689600" y="4610100"/>
            <a:ext cx="4064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6B7031E-6BFE-634F-BA28-89AD2CC35508}"/>
              </a:ext>
            </a:extLst>
          </p:cNvPr>
          <p:cNvSpPr/>
          <p:nvPr/>
        </p:nvSpPr>
        <p:spPr>
          <a:xfrm>
            <a:off x="5689600" y="1803400"/>
            <a:ext cx="406400" cy="40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cxnSp>
        <p:nvCxnSpPr>
          <p:cNvPr id="73" name="直接连接符 18">
            <a:extLst>
              <a:ext uri="{FF2B5EF4-FFF2-40B4-BE49-F238E27FC236}">
                <a16:creationId xmlns:a16="http://schemas.microsoft.com/office/drawing/2014/main" id="{73976527-C7FF-A547-8C46-07C210B5D02C}"/>
              </a:ext>
            </a:extLst>
          </p:cNvPr>
          <p:cNvCxnSpPr>
            <a:cxnSpLocks/>
            <a:stCxn id="17" idx="0"/>
            <a:endCxn id="72" idx="4"/>
          </p:cNvCxnSpPr>
          <p:nvPr/>
        </p:nvCxnSpPr>
        <p:spPr>
          <a:xfrm flipV="1">
            <a:off x="5891694" y="2209800"/>
            <a:ext cx="1106" cy="261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1">
            <a:extLst>
              <a:ext uri="{FF2B5EF4-FFF2-40B4-BE49-F238E27FC236}">
                <a16:creationId xmlns:a16="http://schemas.microsoft.com/office/drawing/2014/main" id="{2309A41D-A502-5545-9652-01DF40E980E1}"/>
              </a:ext>
            </a:extLst>
          </p:cNvPr>
          <p:cNvCxnSpPr>
            <a:cxnSpLocks/>
            <a:stCxn id="71" idx="2"/>
            <a:endCxn id="30" idx="3"/>
          </p:cNvCxnSpPr>
          <p:nvPr/>
        </p:nvCxnSpPr>
        <p:spPr>
          <a:xfrm flipH="1" flipV="1">
            <a:off x="4649304" y="4337801"/>
            <a:ext cx="1040296" cy="475499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1">
            <a:extLst>
              <a:ext uri="{FF2B5EF4-FFF2-40B4-BE49-F238E27FC236}">
                <a16:creationId xmlns:a16="http://schemas.microsoft.com/office/drawing/2014/main" id="{C98A0D6A-A40F-D349-8548-25D7F088F569}"/>
              </a:ext>
            </a:extLst>
          </p:cNvPr>
          <p:cNvCxnSpPr>
            <a:cxnSpLocks/>
            <a:stCxn id="71" idx="6"/>
            <a:endCxn id="31" idx="1"/>
          </p:cNvCxnSpPr>
          <p:nvPr/>
        </p:nvCxnSpPr>
        <p:spPr>
          <a:xfrm flipV="1">
            <a:off x="6096000" y="4374243"/>
            <a:ext cx="1216990" cy="439057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73A1DD8-FDE6-AE4D-AFE5-00CC9E641E9D}"/>
              </a:ext>
            </a:extLst>
          </p:cNvPr>
          <p:cNvSpPr txBox="1"/>
          <p:nvPr/>
        </p:nvSpPr>
        <p:spPr>
          <a:xfrm rot="1480753">
            <a:off x="4552485" y="4747855"/>
            <a:ext cx="1491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mid+1 &gt; nums.length-1</a:t>
            </a:r>
            <a:endParaRPr kumimoji="1" lang="zh-CN" altLang="en-US" sz="10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CE827AA-63FC-D145-A6DD-091A7EC06811}"/>
              </a:ext>
            </a:extLst>
          </p:cNvPr>
          <p:cNvSpPr txBox="1"/>
          <p:nvPr/>
        </p:nvSpPr>
        <p:spPr>
          <a:xfrm rot="20376216">
            <a:off x="6397707" y="4709754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0 &gt; mid-1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1223803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dirty="0"/>
              <a:t>算法思路分析</a:t>
            </a:r>
          </a:p>
        </p:txBody>
      </p:sp>
      <p:pic>
        <p:nvPicPr>
          <p:cNvPr id="18" name="图片 17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12395"/>
            <a:ext cx="2296795" cy="842645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E890822E-B095-0042-BFFE-E155A3F98444}"/>
              </a:ext>
            </a:extLst>
          </p:cNvPr>
          <p:cNvSpPr/>
          <p:nvPr/>
        </p:nvSpPr>
        <p:spPr>
          <a:xfrm>
            <a:off x="4512699" y="2886527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+mn-ea"/>
              </a:rPr>
              <a:t>二分查找代码实现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5669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854048" y="3465232"/>
            <a:ext cx="6785269" cy="1448607"/>
            <a:chOff x="3141810" y="2619858"/>
            <a:chExt cx="6785269" cy="1448607"/>
          </a:xfrm>
        </p:grpSpPr>
        <p:sp>
          <p:nvSpPr>
            <p:cNvPr id="5" name="文本框 4"/>
            <p:cNvSpPr txBox="1"/>
            <p:nvPr/>
          </p:nvSpPr>
          <p:spPr>
            <a:xfrm>
              <a:off x="3141810" y="2619858"/>
              <a:ext cx="1986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pc="150" dirty="0">
                  <a:latin typeface="+mj-ea"/>
                  <a:ea typeface="+mj-ea"/>
                </a:rPr>
                <a:t>01.</a:t>
              </a:r>
              <a:r>
                <a:rPr lang="zh-CN" altLang="en-US" sz="2400" spc="150" dirty="0">
                  <a:latin typeface="+mj-ea"/>
                  <a:ea typeface="+mj-ea"/>
                </a:rPr>
                <a:t>题面分析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959600" y="2619858"/>
              <a:ext cx="2640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pc="150" dirty="0">
                  <a:latin typeface="+mj-ea"/>
                  <a:ea typeface="+mj-ea"/>
                </a:rPr>
                <a:t>02.</a:t>
              </a:r>
              <a:r>
                <a:rPr lang="zh-CN" altLang="en-US" sz="2400" spc="150" dirty="0">
                  <a:latin typeface="+mj-ea"/>
                  <a:ea typeface="+mj-ea"/>
                </a:rPr>
                <a:t>算法思路分析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41810" y="3606800"/>
              <a:ext cx="2791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pc="150" dirty="0">
                  <a:latin typeface="+mj-ea"/>
                  <a:ea typeface="+mj-ea"/>
                </a:rPr>
                <a:t>03.</a:t>
              </a:r>
              <a:r>
                <a:rPr lang="zh-CN" altLang="en-US" sz="2400" spc="150" dirty="0">
                  <a:latin typeface="+mj-ea"/>
                  <a:ea typeface="+mj-ea"/>
                </a:rPr>
                <a:t>实例</a:t>
              </a:r>
              <a:r>
                <a:rPr lang="en-US" altLang="zh-CN" sz="2400" spc="150" dirty="0">
                  <a:latin typeface="+mj-ea"/>
                  <a:ea typeface="+mj-ea"/>
                </a:rPr>
                <a:t>/</a:t>
              </a:r>
              <a:r>
                <a:rPr lang="zh-CN" altLang="en-US" sz="2400" spc="150" dirty="0">
                  <a:latin typeface="+mj-ea"/>
                  <a:ea typeface="+mj-ea"/>
                </a:rPr>
                <a:t>代码演示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959600" y="3606800"/>
              <a:ext cx="29674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pc="150" dirty="0">
                  <a:latin typeface="+mj-ea"/>
                  <a:ea typeface="+mj-ea"/>
                </a:rPr>
                <a:t>04.</a:t>
              </a:r>
              <a:r>
                <a:rPr lang="zh-CN" altLang="en-US" sz="2400" spc="150" dirty="0">
                  <a:latin typeface="+mj-ea"/>
                  <a:ea typeface="+mj-ea"/>
                </a:rPr>
                <a:t>时间复杂度分析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427220" y="1944162"/>
            <a:ext cx="3337560" cy="723207"/>
            <a:chOff x="3175001" y="3426952"/>
            <a:chExt cx="5841998" cy="723207"/>
          </a:xfrm>
        </p:grpSpPr>
        <p:sp>
          <p:nvSpPr>
            <p:cNvPr id="10" name="文本框 9"/>
            <p:cNvSpPr txBox="1"/>
            <p:nvPr/>
          </p:nvSpPr>
          <p:spPr>
            <a:xfrm>
              <a:off x="4522132" y="3573112"/>
              <a:ext cx="314774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800" spc="600">
                  <a:latin typeface="+mj-ea"/>
                  <a:ea typeface="+mj-ea"/>
                </a:rPr>
                <a:t>目录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175001" y="3426952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75001" y="4150159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514350" y="1099820"/>
            <a:ext cx="10664190" cy="519303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dirty="0"/>
              <a:t>算法思路分析</a:t>
            </a:r>
          </a:p>
        </p:txBody>
      </p:sp>
      <p:pic>
        <p:nvPicPr>
          <p:cNvPr id="18" name="图片 17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12395"/>
            <a:ext cx="2296795" cy="842645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E890822E-B095-0042-BFFE-E155A3F98444}"/>
              </a:ext>
            </a:extLst>
          </p:cNvPr>
          <p:cNvSpPr/>
          <p:nvPr/>
        </p:nvSpPr>
        <p:spPr>
          <a:xfrm>
            <a:off x="3293499" y="2772227"/>
            <a:ext cx="56460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+mn-ea"/>
              </a:rPr>
              <a:t>T(n) = T(1) + T(n/2) = O(</a:t>
            </a:r>
            <a:r>
              <a:rPr lang="en-US" altLang="zh-CN" sz="3200" dirty="0" err="1">
                <a:latin typeface="+mn-ea"/>
              </a:rPr>
              <a:t>logn</a:t>
            </a:r>
            <a:r>
              <a:rPr lang="en-US" altLang="zh-CN" sz="3200" dirty="0">
                <a:latin typeface="+mn-ea"/>
              </a:rPr>
              <a:t>)</a:t>
            </a:r>
            <a:endParaRPr lang="zh-CN" altLang="en-US" sz="32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763501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dirty="0"/>
              <a:t>算法思路分析</a:t>
            </a:r>
          </a:p>
        </p:txBody>
      </p:sp>
      <p:pic>
        <p:nvPicPr>
          <p:cNvPr id="18" name="图片 17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12395"/>
            <a:ext cx="2296795" cy="842645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E890822E-B095-0042-BFFE-E155A3F98444}"/>
              </a:ext>
            </a:extLst>
          </p:cNvPr>
          <p:cNvSpPr/>
          <p:nvPr/>
        </p:nvSpPr>
        <p:spPr>
          <a:xfrm>
            <a:off x="3572899" y="2797627"/>
            <a:ext cx="5817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+mn-ea"/>
              </a:rPr>
              <a:t>如何将“二分搜索”用到算法中？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181910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dirty="0"/>
              <a:t>算法思路分析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15315" y="1466849"/>
            <a:ext cx="5848350" cy="2838451"/>
            <a:chOff x="609600" y="1466849"/>
            <a:chExt cx="5848350" cy="2838451"/>
          </a:xfrm>
        </p:grpSpPr>
        <p:sp>
          <p:nvSpPr>
            <p:cNvPr id="4" name="平行四边形 3"/>
            <p:cNvSpPr/>
            <p:nvPr/>
          </p:nvSpPr>
          <p:spPr>
            <a:xfrm>
              <a:off x="1181100" y="1466849"/>
              <a:ext cx="5276850" cy="2838451"/>
            </a:xfrm>
            <a:prstGeom prst="parallelogram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609600" y="1466849"/>
              <a:ext cx="5276850" cy="2838451"/>
            </a:xfrm>
            <a:prstGeom prst="parallelogram">
              <a:avLst/>
            </a:prstGeom>
            <a:solidFill>
              <a:srgbClr val="E7EBF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 flipV="1">
            <a:off x="5728335" y="3143249"/>
            <a:ext cx="5848350" cy="2838451"/>
            <a:chOff x="609600" y="1466849"/>
            <a:chExt cx="5848350" cy="2838451"/>
          </a:xfrm>
        </p:grpSpPr>
        <p:sp>
          <p:nvSpPr>
            <p:cNvPr id="8" name="平行四边形 7"/>
            <p:cNvSpPr/>
            <p:nvPr/>
          </p:nvSpPr>
          <p:spPr>
            <a:xfrm>
              <a:off x="1181100" y="1466849"/>
              <a:ext cx="5276850" cy="2838451"/>
            </a:xfrm>
            <a:prstGeom prst="parallelogram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609600" y="1466849"/>
              <a:ext cx="5276850" cy="2838451"/>
            </a:xfrm>
            <a:prstGeom prst="parallelogram">
              <a:avLst/>
            </a:prstGeom>
            <a:solidFill>
              <a:srgbClr val="E4ECE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548765" y="1869802"/>
            <a:ext cx="3771900" cy="2032544"/>
            <a:chOff x="609600" y="2087753"/>
            <a:chExt cx="3771900" cy="2032544"/>
          </a:xfrm>
        </p:grpSpPr>
        <p:sp>
          <p:nvSpPr>
            <p:cNvPr id="11" name="文本框 10"/>
            <p:cNvSpPr txBox="1"/>
            <p:nvPr/>
          </p:nvSpPr>
          <p:spPr>
            <a:xfrm>
              <a:off x="609600" y="2087753"/>
              <a:ext cx="2226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b="1" spc="100" dirty="0">
                  <a:latin typeface="+mj-ea"/>
                  <a:ea typeface="+mj-ea"/>
                </a:rPr>
                <a:t>数组如何有序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09600" y="2457085"/>
              <a:ext cx="3771900" cy="16632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 fontAlgn="auto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可以在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nums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给定后进行一次排序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974204" y="3546202"/>
            <a:ext cx="3771901" cy="2032544"/>
            <a:chOff x="609599" y="2087753"/>
            <a:chExt cx="3771901" cy="2032544"/>
          </a:xfrm>
        </p:grpSpPr>
        <p:sp>
          <p:nvSpPr>
            <p:cNvPr id="14" name="文本框 13"/>
            <p:cNvSpPr txBox="1"/>
            <p:nvPr/>
          </p:nvSpPr>
          <p:spPr>
            <a:xfrm>
              <a:off x="609599" y="2087753"/>
              <a:ext cx="30460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b="1" spc="100" dirty="0">
                  <a:latin typeface="+mj-ea"/>
                  <a:ea typeface="+mj-ea"/>
                </a:rPr>
                <a:t>数组有序后的下标混乱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09600" y="2457085"/>
              <a:ext cx="3771900" cy="16632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保留原数组，当确定剩余数组含有</a:t>
              </a:r>
              <a:r>
                <a:rPr kumimoji="1" lang="en-US" altLang="zh-CN" sz="1600" dirty="0"/>
                <a:t>target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–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 err="1"/>
                <a:t>nums</a:t>
              </a:r>
              <a:r>
                <a:rPr kumimoji="1" lang="en-US" altLang="zh-CN" sz="1600" dirty="0"/>
                <a:t>[</a:t>
              </a:r>
              <a:r>
                <a:rPr kumimoji="1" lang="en-US" altLang="zh-CN" sz="1600" dirty="0" err="1"/>
                <a:t>i</a:t>
              </a:r>
              <a:r>
                <a:rPr kumimoji="1" lang="en-US" altLang="zh-CN" sz="1600" dirty="0"/>
                <a:t>]</a:t>
              </a:r>
              <a:r>
                <a:rPr kumimoji="1" lang="zh-CN" altLang="en-US" sz="1600" dirty="0"/>
                <a:t>，再去原数组定位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16" name="图片 15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704085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03.</a:t>
            </a:r>
            <a:r>
              <a:rPr lang="zh-CN" altLang="en-US"/>
              <a:t>教学效果展示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220978" y="2824577"/>
            <a:ext cx="9745655" cy="1389421"/>
            <a:chOff x="1600200" y="2076450"/>
            <a:chExt cx="12560300" cy="1790700"/>
          </a:xfrm>
        </p:grpSpPr>
        <p:grpSp>
          <p:nvGrpSpPr>
            <p:cNvPr id="31" name="组合 30"/>
            <p:cNvGrpSpPr/>
            <p:nvPr/>
          </p:nvGrpSpPr>
          <p:grpSpPr>
            <a:xfrm>
              <a:off x="1600200" y="2076450"/>
              <a:ext cx="5740400" cy="1790700"/>
              <a:chOff x="1600200" y="2076450"/>
              <a:chExt cx="5740400" cy="1790700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1600200" y="2336800"/>
                <a:ext cx="2870200" cy="1530350"/>
                <a:chOff x="1600200" y="2336800"/>
                <a:chExt cx="2870200" cy="1530350"/>
              </a:xfrm>
            </p:grpSpPr>
            <p:sp>
              <p:nvSpPr>
                <p:cNvPr id="47" name="菱形 46"/>
                <p:cNvSpPr/>
                <p:nvPr/>
              </p:nvSpPr>
              <p:spPr>
                <a:xfrm>
                  <a:off x="2940050" y="2336800"/>
                  <a:ext cx="1270000" cy="1270000"/>
                </a:xfrm>
                <a:prstGeom prst="diamond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菱形 2"/>
                <p:cNvSpPr/>
                <p:nvPr/>
              </p:nvSpPr>
              <p:spPr>
                <a:xfrm>
                  <a:off x="2679700" y="2971800"/>
                  <a:ext cx="1790700" cy="895350"/>
                </a:xfrm>
                <a:custGeom>
                  <a:avLst/>
                  <a:gdLst>
                    <a:gd name="connsiteX0" fmla="*/ 0 w 1790700"/>
                    <a:gd name="connsiteY0" fmla="*/ 895350 h 1790700"/>
                    <a:gd name="connsiteX1" fmla="*/ 895350 w 1790700"/>
                    <a:gd name="connsiteY1" fmla="*/ 0 h 1790700"/>
                    <a:gd name="connsiteX2" fmla="*/ 1790700 w 1790700"/>
                    <a:gd name="connsiteY2" fmla="*/ 895350 h 1790700"/>
                    <a:gd name="connsiteX3" fmla="*/ 895350 w 1790700"/>
                    <a:gd name="connsiteY3" fmla="*/ 1790700 h 1790700"/>
                    <a:gd name="connsiteX4" fmla="*/ 0 w 1790700"/>
                    <a:gd name="connsiteY4" fmla="*/ 895350 h 1790700"/>
                    <a:gd name="connsiteX0-1" fmla="*/ 895350 w 1790700"/>
                    <a:gd name="connsiteY0-2" fmla="*/ 0 h 1790700"/>
                    <a:gd name="connsiteX1-3" fmla="*/ 1790700 w 1790700"/>
                    <a:gd name="connsiteY1-4" fmla="*/ 895350 h 1790700"/>
                    <a:gd name="connsiteX2-5" fmla="*/ 895350 w 1790700"/>
                    <a:gd name="connsiteY2-6" fmla="*/ 1790700 h 1790700"/>
                    <a:gd name="connsiteX3-7" fmla="*/ 0 w 1790700"/>
                    <a:gd name="connsiteY3-8" fmla="*/ 895350 h 1790700"/>
                    <a:gd name="connsiteX4-9" fmla="*/ 986790 w 1790700"/>
                    <a:gd name="connsiteY4-10" fmla="*/ 91440 h 1790700"/>
                    <a:gd name="connsiteX0-11" fmla="*/ 895350 w 1790700"/>
                    <a:gd name="connsiteY0-12" fmla="*/ 0 h 1790700"/>
                    <a:gd name="connsiteX1-13" fmla="*/ 1790700 w 1790700"/>
                    <a:gd name="connsiteY1-14" fmla="*/ 895350 h 1790700"/>
                    <a:gd name="connsiteX2-15" fmla="*/ 895350 w 1790700"/>
                    <a:gd name="connsiteY2-16" fmla="*/ 1790700 h 1790700"/>
                    <a:gd name="connsiteX3-17" fmla="*/ 0 w 1790700"/>
                    <a:gd name="connsiteY3-18" fmla="*/ 895350 h 1790700"/>
                    <a:gd name="connsiteX0-19" fmla="*/ 1790700 w 1790700"/>
                    <a:gd name="connsiteY0-20" fmla="*/ 0 h 895350"/>
                    <a:gd name="connsiteX1-21" fmla="*/ 895350 w 1790700"/>
                    <a:gd name="connsiteY1-22" fmla="*/ 895350 h 895350"/>
                    <a:gd name="connsiteX2-23" fmla="*/ 0 w 1790700"/>
                    <a:gd name="connsiteY2-24" fmla="*/ 0 h 89535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1790700" h="895350">
                      <a:moveTo>
                        <a:pt x="1790700" y="0"/>
                      </a:moveTo>
                      <a:lnTo>
                        <a:pt x="895350" y="89535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9" name="直接连接符 48"/>
                <p:cNvCxnSpPr/>
                <p:nvPr/>
              </p:nvCxnSpPr>
              <p:spPr>
                <a:xfrm flipH="1">
                  <a:off x="1600200" y="2971800"/>
                  <a:ext cx="1079500" cy="0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组合 42"/>
              <p:cNvGrpSpPr/>
              <p:nvPr/>
            </p:nvGrpSpPr>
            <p:grpSpPr>
              <a:xfrm flipV="1">
                <a:off x="4470400" y="2076450"/>
                <a:ext cx="2870200" cy="1530350"/>
                <a:chOff x="1600200" y="2336800"/>
                <a:chExt cx="2870200" cy="1530350"/>
              </a:xfrm>
            </p:grpSpPr>
            <p:sp>
              <p:nvSpPr>
                <p:cNvPr id="44" name="菱形 43"/>
                <p:cNvSpPr/>
                <p:nvPr/>
              </p:nvSpPr>
              <p:spPr>
                <a:xfrm>
                  <a:off x="2940050" y="2336800"/>
                  <a:ext cx="1270000" cy="1270000"/>
                </a:xfrm>
                <a:prstGeom prst="diamond">
                  <a:avLst/>
                </a:prstGeom>
                <a:solidFill>
                  <a:schemeClr val="accent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菱形 2"/>
                <p:cNvSpPr/>
                <p:nvPr/>
              </p:nvSpPr>
              <p:spPr>
                <a:xfrm>
                  <a:off x="2679700" y="2971800"/>
                  <a:ext cx="1790700" cy="895350"/>
                </a:xfrm>
                <a:custGeom>
                  <a:avLst/>
                  <a:gdLst>
                    <a:gd name="connsiteX0" fmla="*/ 0 w 1790700"/>
                    <a:gd name="connsiteY0" fmla="*/ 895350 h 1790700"/>
                    <a:gd name="connsiteX1" fmla="*/ 895350 w 1790700"/>
                    <a:gd name="connsiteY1" fmla="*/ 0 h 1790700"/>
                    <a:gd name="connsiteX2" fmla="*/ 1790700 w 1790700"/>
                    <a:gd name="connsiteY2" fmla="*/ 895350 h 1790700"/>
                    <a:gd name="connsiteX3" fmla="*/ 895350 w 1790700"/>
                    <a:gd name="connsiteY3" fmla="*/ 1790700 h 1790700"/>
                    <a:gd name="connsiteX4" fmla="*/ 0 w 1790700"/>
                    <a:gd name="connsiteY4" fmla="*/ 895350 h 1790700"/>
                    <a:gd name="connsiteX0-1" fmla="*/ 895350 w 1790700"/>
                    <a:gd name="connsiteY0-2" fmla="*/ 0 h 1790700"/>
                    <a:gd name="connsiteX1-3" fmla="*/ 1790700 w 1790700"/>
                    <a:gd name="connsiteY1-4" fmla="*/ 895350 h 1790700"/>
                    <a:gd name="connsiteX2-5" fmla="*/ 895350 w 1790700"/>
                    <a:gd name="connsiteY2-6" fmla="*/ 1790700 h 1790700"/>
                    <a:gd name="connsiteX3-7" fmla="*/ 0 w 1790700"/>
                    <a:gd name="connsiteY3-8" fmla="*/ 895350 h 1790700"/>
                    <a:gd name="connsiteX4-9" fmla="*/ 986790 w 1790700"/>
                    <a:gd name="connsiteY4-10" fmla="*/ 91440 h 1790700"/>
                    <a:gd name="connsiteX0-11" fmla="*/ 895350 w 1790700"/>
                    <a:gd name="connsiteY0-12" fmla="*/ 0 h 1790700"/>
                    <a:gd name="connsiteX1-13" fmla="*/ 1790700 w 1790700"/>
                    <a:gd name="connsiteY1-14" fmla="*/ 895350 h 1790700"/>
                    <a:gd name="connsiteX2-15" fmla="*/ 895350 w 1790700"/>
                    <a:gd name="connsiteY2-16" fmla="*/ 1790700 h 1790700"/>
                    <a:gd name="connsiteX3-17" fmla="*/ 0 w 1790700"/>
                    <a:gd name="connsiteY3-18" fmla="*/ 895350 h 1790700"/>
                    <a:gd name="connsiteX0-19" fmla="*/ 1790700 w 1790700"/>
                    <a:gd name="connsiteY0-20" fmla="*/ 0 h 895350"/>
                    <a:gd name="connsiteX1-21" fmla="*/ 895350 w 1790700"/>
                    <a:gd name="connsiteY1-22" fmla="*/ 895350 h 895350"/>
                    <a:gd name="connsiteX2-23" fmla="*/ 0 w 1790700"/>
                    <a:gd name="connsiteY2-24" fmla="*/ 0 h 89535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1790700" h="895350">
                      <a:moveTo>
                        <a:pt x="1790700" y="0"/>
                      </a:moveTo>
                      <a:lnTo>
                        <a:pt x="895350" y="89535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6" name="直接连接符 45"/>
                <p:cNvCxnSpPr/>
                <p:nvPr/>
              </p:nvCxnSpPr>
              <p:spPr>
                <a:xfrm flipH="1">
                  <a:off x="1600200" y="2971800"/>
                  <a:ext cx="1079500" cy="0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组合 31"/>
            <p:cNvGrpSpPr/>
            <p:nvPr/>
          </p:nvGrpSpPr>
          <p:grpSpPr>
            <a:xfrm>
              <a:off x="7340600" y="2076450"/>
              <a:ext cx="6819900" cy="1790700"/>
              <a:chOff x="1600200" y="2076450"/>
              <a:chExt cx="6819900" cy="1790700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1600200" y="2336800"/>
                <a:ext cx="2870200" cy="1530350"/>
                <a:chOff x="1600200" y="2336800"/>
                <a:chExt cx="2870200" cy="1530350"/>
              </a:xfrm>
            </p:grpSpPr>
            <p:sp>
              <p:nvSpPr>
                <p:cNvPr id="39" name="菱形 38"/>
                <p:cNvSpPr/>
                <p:nvPr/>
              </p:nvSpPr>
              <p:spPr>
                <a:xfrm>
                  <a:off x="2940050" y="2336800"/>
                  <a:ext cx="1270000" cy="1270000"/>
                </a:xfrm>
                <a:prstGeom prst="diamond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菱形 2"/>
                <p:cNvSpPr/>
                <p:nvPr/>
              </p:nvSpPr>
              <p:spPr>
                <a:xfrm>
                  <a:off x="2679700" y="2971800"/>
                  <a:ext cx="1790700" cy="895350"/>
                </a:xfrm>
                <a:custGeom>
                  <a:avLst/>
                  <a:gdLst>
                    <a:gd name="connsiteX0" fmla="*/ 0 w 1790700"/>
                    <a:gd name="connsiteY0" fmla="*/ 895350 h 1790700"/>
                    <a:gd name="connsiteX1" fmla="*/ 895350 w 1790700"/>
                    <a:gd name="connsiteY1" fmla="*/ 0 h 1790700"/>
                    <a:gd name="connsiteX2" fmla="*/ 1790700 w 1790700"/>
                    <a:gd name="connsiteY2" fmla="*/ 895350 h 1790700"/>
                    <a:gd name="connsiteX3" fmla="*/ 895350 w 1790700"/>
                    <a:gd name="connsiteY3" fmla="*/ 1790700 h 1790700"/>
                    <a:gd name="connsiteX4" fmla="*/ 0 w 1790700"/>
                    <a:gd name="connsiteY4" fmla="*/ 895350 h 1790700"/>
                    <a:gd name="connsiteX0-1" fmla="*/ 895350 w 1790700"/>
                    <a:gd name="connsiteY0-2" fmla="*/ 0 h 1790700"/>
                    <a:gd name="connsiteX1-3" fmla="*/ 1790700 w 1790700"/>
                    <a:gd name="connsiteY1-4" fmla="*/ 895350 h 1790700"/>
                    <a:gd name="connsiteX2-5" fmla="*/ 895350 w 1790700"/>
                    <a:gd name="connsiteY2-6" fmla="*/ 1790700 h 1790700"/>
                    <a:gd name="connsiteX3-7" fmla="*/ 0 w 1790700"/>
                    <a:gd name="connsiteY3-8" fmla="*/ 895350 h 1790700"/>
                    <a:gd name="connsiteX4-9" fmla="*/ 986790 w 1790700"/>
                    <a:gd name="connsiteY4-10" fmla="*/ 91440 h 1790700"/>
                    <a:gd name="connsiteX0-11" fmla="*/ 895350 w 1790700"/>
                    <a:gd name="connsiteY0-12" fmla="*/ 0 h 1790700"/>
                    <a:gd name="connsiteX1-13" fmla="*/ 1790700 w 1790700"/>
                    <a:gd name="connsiteY1-14" fmla="*/ 895350 h 1790700"/>
                    <a:gd name="connsiteX2-15" fmla="*/ 895350 w 1790700"/>
                    <a:gd name="connsiteY2-16" fmla="*/ 1790700 h 1790700"/>
                    <a:gd name="connsiteX3-17" fmla="*/ 0 w 1790700"/>
                    <a:gd name="connsiteY3-18" fmla="*/ 895350 h 1790700"/>
                    <a:gd name="connsiteX0-19" fmla="*/ 1790700 w 1790700"/>
                    <a:gd name="connsiteY0-20" fmla="*/ 0 h 895350"/>
                    <a:gd name="connsiteX1-21" fmla="*/ 895350 w 1790700"/>
                    <a:gd name="connsiteY1-22" fmla="*/ 895350 h 895350"/>
                    <a:gd name="connsiteX2-23" fmla="*/ 0 w 1790700"/>
                    <a:gd name="connsiteY2-24" fmla="*/ 0 h 89535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1790700" h="895350">
                      <a:moveTo>
                        <a:pt x="1790700" y="0"/>
                      </a:moveTo>
                      <a:lnTo>
                        <a:pt x="895350" y="89535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1" name="直接连接符 40"/>
                <p:cNvCxnSpPr/>
                <p:nvPr/>
              </p:nvCxnSpPr>
              <p:spPr>
                <a:xfrm flipH="1">
                  <a:off x="1600200" y="2971800"/>
                  <a:ext cx="1079500" cy="0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组合 33"/>
              <p:cNvGrpSpPr/>
              <p:nvPr/>
            </p:nvGrpSpPr>
            <p:grpSpPr>
              <a:xfrm flipV="1">
                <a:off x="4470400" y="2076450"/>
                <a:ext cx="3949700" cy="1530350"/>
                <a:chOff x="1600200" y="2336800"/>
                <a:chExt cx="3949700" cy="1530350"/>
              </a:xfrm>
            </p:grpSpPr>
            <p:sp>
              <p:nvSpPr>
                <p:cNvPr id="35" name="菱形 34"/>
                <p:cNvSpPr/>
                <p:nvPr/>
              </p:nvSpPr>
              <p:spPr>
                <a:xfrm>
                  <a:off x="2940050" y="2336800"/>
                  <a:ext cx="1270000" cy="1270000"/>
                </a:xfrm>
                <a:prstGeom prst="diamond">
                  <a:avLst/>
                </a:prstGeom>
                <a:solidFill>
                  <a:schemeClr val="accent2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0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菱形 2"/>
                <p:cNvSpPr/>
                <p:nvPr/>
              </p:nvSpPr>
              <p:spPr>
                <a:xfrm>
                  <a:off x="2679700" y="2971800"/>
                  <a:ext cx="1790700" cy="895350"/>
                </a:xfrm>
                <a:custGeom>
                  <a:avLst/>
                  <a:gdLst>
                    <a:gd name="connsiteX0" fmla="*/ 0 w 1790700"/>
                    <a:gd name="connsiteY0" fmla="*/ 895350 h 1790700"/>
                    <a:gd name="connsiteX1" fmla="*/ 895350 w 1790700"/>
                    <a:gd name="connsiteY1" fmla="*/ 0 h 1790700"/>
                    <a:gd name="connsiteX2" fmla="*/ 1790700 w 1790700"/>
                    <a:gd name="connsiteY2" fmla="*/ 895350 h 1790700"/>
                    <a:gd name="connsiteX3" fmla="*/ 895350 w 1790700"/>
                    <a:gd name="connsiteY3" fmla="*/ 1790700 h 1790700"/>
                    <a:gd name="connsiteX4" fmla="*/ 0 w 1790700"/>
                    <a:gd name="connsiteY4" fmla="*/ 895350 h 1790700"/>
                    <a:gd name="connsiteX0-1" fmla="*/ 895350 w 1790700"/>
                    <a:gd name="connsiteY0-2" fmla="*/ 0 h 1790700"/>
                    <a:gd name="connsiteX1-3" fmla="*/ 1790700 w 1790700"/>
                    <a:gd name="connsiteY1-4" fmla="*/ 895350 h 1790700"/>
                    <a:gd name="connsiteX2-5" fmla="*/ 895350 w 1790700"/>
                    <a:gd name="connsiteY2-6" fmla="*/ 1790700 h 1790700"/>
                    <a:gd name="connsiteX3-7" fmla="*/ 0 w 1790700"/>
                    <a:gd name="connsiteY3-8" fmla="*/ 895350 h 1790700"/>
                    <a:gd name="connsiteX4-9" fmla="*/ 986790 w 1790700"/>
                    <a:gd name="connsiteY4-10" fmla="*/ 91440 h 1790700"/>
                    <a:gd name="connsiteX0-11" fmla="*/ 895350 w 1790700"/>
                    <a:gd name="connsiteY0-12" fmla="*/ 0 h 1790700"/>
                    <a:gd name="connsiteX1-13" fmla="*/ 1790700 w 1790700"/>
                    <a:gd name="connsiteY1-14" fmla="*/ 895350 h 1790700"/>
                    <a:gd name="connsiteX2-15" fmla="*/ 895350 w 1790700"/>
                    <a:gd name="connsiteY2-16" fmla="*/ 1790700 h 1790700"/>
                    <a:gd name="connsiteX3-17" fmla="*/ 0 w 1790700"/>
                    <a:gd name="connsiteY3-18" fmla="*/ 895350 h 1790700"/>
                    <a:gd name="connsiteX0-19" fmla="*/ 1790700 w 1790700"/>
                    <a:gd name="connsiteY0-20" fmla="*/ 0 h 895350"/>
                    <a:gd name="connsiteX1-21" fmla="*/ 895350 w 1790700"/>
                    <a:gd name="connsiteY1-22" fmla="*/ 895350 h 895350"/>
                    <a:gd name="connsiteX2-23" fmla="*/ 0 w 1790700"/>
                    <a:gd name="connsiteY2-24" fmla="*/ 0 h 89535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1790700" h="895350">
                      <a:moveTo>
                        <a:pt x="1790700" y="0"/>
                      </a:moveTo>
                      <a:lnTo>
                        <a:pt x="895350" y="89535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 algn="ctr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7" name="直接连接符 36"/>
                <p:cNvCxnSpPr/>
                <p:nvPr/>
              </p:nvCxnSpPr>
              <p:spPr>
                <a:xfrm flipH="1">
                  <a:off x="1600200" y="2971800"/>
                  <a:ext cx="1079500" cy="0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/>
                <p:cNvCxnSpPr/>
                <p:nvPr/>
              </p:nvCxnSpPr>
              <p:spPr>
                <a:xfrm flipH="1">
                  <a:off x="4470399" y="2971799"/>
                  <a:ext cx="1079501" cy="0"/>
                </a:xfrm>
                <a:prstGeom prst="line">
                  <a:avLst/>
                </a:prstGeom>
                <a:ln w="12700"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" name="文本框 22"/>
          <p:cNvSpPr txBox="1"/>
          <p:nvPr/>
        </p:nvSpPr>
        <p:spPr>
          <a:xfrm>
            <a:off x="1125728" y="450838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dirty="0">
                <a:latin typeface="+mj-ea"/>
                <a:ea typeface="+mj-ea"/>
              </a:rPr>
              <a:t>数组排序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55400" y="4792488"/>
            <a:ext cx="3798207" cy="382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copy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nums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-&gt;nums2,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对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nums2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进行排序</a:t>
            </a:r>
          </a:p>
        </p:txBody>
      </p:sp>
      <p:sp>
        <p:nvSpPr>
          <p:cNvPr id="25" name="文本框 22"/>
          <p:cNvSpPr txBox="1"/>
          <p:nvPr/>
        </p:nvSpPr>
        <p:spPr>
          <a:xfrm>
            <a:off x="5588825" y="4508380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dirty="0">
                <a:latin typeface="+mj-ea"/>
                <a:ea typeface="+mj-ea"/>
              </a:rPr>
              <a:t>二分搜索</a:t>
            </a:r>
          </a:p>
        </p:txBody>
      </p:sp>
      <p:sp>
        <p:nvSpPr>
          <p:cNvPr id="26" name="文本框 23"/>
          <p:cNvSpPr txBox="1"/>
          <p:nvPr/>
        </p:nvSpPr>
        <p:spPr>
          <a:xfrm>
            <a:off x="5318497" y="4792488"/>
            <a:ext cx="3798207" cy="70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nums2[i+1, nums2.length-1]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中二分查找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target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nums2[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7" name="文本框 22"/>
          <p:cNvSpPr txBox="1"/>
          <p:nvPr/>
        </p:nvSpPr>
        <p:spPr>
          <a:xfrm>
            <a:off x="3346492" y="1666378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dirty="0">
                <a:latin typeface="+mj-ea"/>
                <a:ea typeface="+mj-ea"/>
              </a:rPr>
              <a:t>指针</a:t>
            </a:r>
            <a:r>
              <a:rPr lang="en-US" altLang="zh-CN" dirty="0" err="1">
                <a:latin typeface="+mj-ea"/>
                <a:ea typeface="+mj-ea"/>
              </a:rPr>
              <a:t>i</a:t>
            </a:r>
            <a:r>
              <a:rPr lang="zh-CN" altLang="en-US" dirty="0">
                <a:latin typeface="+mj-ea"/>
                <a:ea typeface="+mj-ea"/>
              </a:rPr>
              <a:t>的外层循环</a:t>
            </a:r>
          </a:p>
        </p:txBody>
      </p:sp>
      <p:sp>
        <p:nvSpPr>
          <p:cNvPr id="28" name="文本框 23"/>
          <p:cNvSpPr txBox="1"/>
          <p:nvPr/>
        </p:nvSpPr>
        <p:spPr>
          <a:xfrm>
            <a:off x="3076164" y="1950486"/>
            <a:ext cx="3798207" cy="382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让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遍历从头到尾的遍历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nums2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9" name="文本框 22"/>
          <p:cNvSpPr txBox="1"/>
          <p:nvPr/>
        </p:nvSpPr>
        <p:spPr>
          <a:xfrm>
            <a:off x="7808721" y="1666378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dirty="0">
                <a:latin typeface="+mj-ea"/>
                <a:ea typeface="+mj-ea"/>
              </a:rPr>
              <a:t>下标匹配</a:t>
            </a:r>
          </a:p>
        </p:txBody>
      </p:sp>
      <p:sp>
        <p:nvSpPr>
          <p:cNvPr id="30" name="文本框 23"/>
          <p:cNvSpPr txBox="1"/>
          <p:nvPr/>
        </p:nvSpPr>
        <p:spPr>
          <a:xfrm>
            <a:off x="7538393" y="1950486"/>
            <a:ext cx="3798207" cy="70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如果二分搜索成功，则在原数组中找到两个整数的下标</a:t>
            </a:r>
          </a:p>
        </p:txBody>
      </p:sp>
      <p:pic>
        <p:nvPicPr>
          <p:cNvPr id="13" name="图标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8625" y="3364630"/>
            <a:ext cx="309316" cy="309316"/>
          </a:xfrm>
          <a:prstGeom prst="rect">
            <a:avLst/>
          </a:prstGeom>
        </p:spPr>
      </p:pic>
      <p:pic>
        <p:nvPicPr>
          <p:cNvPr id="52" name="图标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25640" y="3364630"/>
            <a:ext cx="309316" cy="309316"/>
          </a:xfrm>
          <a:prstGeom prst="rect">
            <a:avLst/>
          </a:prstGeom>
        </p:spPr>
      </p:pic>
      <p:pic>
        <p:nvPicPr>
          <p:cNvPr id="54" name="图标3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52655" y="3364630"/>
            <a:ext cx="309316" cy="309316"/>
          </a:xfrm>
          <a:prstGeom prst="rect">
            <a:avLst/>
          </a:prstGeom>
        </p:spPr>
      </p:pic>
      <p:pic>
        <p:nvPicPr>
          <p:cNvPr id="56" name="图标4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79670" y="3364630"/>
            <a:ext cx="309316" cy="309316"/>
          </a:xfrm>
          <a:prstGeom prst="rect">
            <a:avLst/>
          </a:prstGeom>
        </p:spPr>
      </p:pic>
      <p:pic>
        <p:nvPicPr>
          <p:cNvPr id="2" name="图片 1" descr="组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427220" y="1944162"/>
            <a:ext cx="3337560" cy="723375"/>
            <a:chOff x="3175001" y="3426952"/>
            <a:chExt cx="5841998" cy="723375"/>
          </a:xfrm>
        </p:grpSpPr>
        <p:sp>
          <p:nvSpPr>
            <p:cNvPr id="10" name="文本框 9"/>
            <p:cNvSpPr txBox="1"/>
            <p:nvPr/>
          </p:nvSpPr>
          <p:spPr>
            <a:xfrm>
              <a:off x="4522132" y="3442937"/>
              <a:ext cx="3147740" cy="7073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4600" spc="600">
                  <a:latin typeface="微软雅黑" charset="0"/>
                  <a:ea typeface="微软雅黑" charset="0"/>
                </a:rPr>
                <a:t>03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175001" y="3426952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75001" y="4150159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514350" y="1099820"/>
            <a:ext cx="10664190" cy="519303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  <p:sp>
        <p:nvSpPr>
          <p:cNvPr id="3" name="文本占位符 4"/>
          <p:cNvSpPr>
            <a:spLocks noGrp="1"/>
          </p:cNvSpPr>
          <p:nvPr/>
        </p:nvSpPr>
        <p:spPr>
          <a:xfrm>
            <a:off x="4994787" y="4355336"/>
            <a:ext cx="2202426" cy="2653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200" b="0" kern="1200" spc="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PART THREE</a:t>
            </a:r>
            <a:endParaRPr lang="zh-CN" altLang="en-US"/>
          </a:p>
        </p:txBody>
      </p:sp>
      <p:sp>
        <p:nvSpPr>
          <p:cNvPr id="13" name="文本占位符 5"/>
          <p:cNvSpPr>
            <a:spLocks noGrp="1"/>
          </p:cNvSpPr>
          <p:nvPr/>
        </p:nvSpPr>
        <p:spPr>
          <a:xfrm>
            <a:off x="3533775" y="3260213"/>
            <a:ext cx="5124450" cy="6931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4400" b="0" kern="1200" spc="6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spc="150" dirty="0"/>
              <a:t>实例</a:t>
            </a:r>
            <a:r>
              <a:rPr lang="en-US" altLang="zh-CN" sz="3600" spc="150" dirty="0"/>
              <a:t>/</a:t>
            </a:r>
            <a:r>
              <a:rPr lang="zh-CN" altLang="en-US" sz="3600" spc="150" dirty="0"/>
              <a:t>代码演示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03.</a:t>
            </a:r>
            <a:r>
              <a:rPr lang="zh-CN" altLang="en-US" spc="150" dirty="0"/>
              <a:t>实例</a:t>
            </a:r>
            <a:r>
              <a:rPr lang="en-US" altLang="zh-CN" spc="150" dirty="0"/>
              <a:t>/</a:t>
            </a:r>
            <a:r>
              <a:rPr lang="zh-CN" altLang="en-US" spc="150" dirty="0"/>
              <a:t>代码演示</a:t>
            </a:r>
            <a:endParaRPr lang="zh-CN" altLang="en-US" dirty="0"/>
          </a:p>
        </p:txBody>
      </p:sp>
      <p:pic>
        <p:nvPicPr>
          <p:cNvPr id="17" name="图片 16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6CBB5D4-D17B-6D45-91B3-4D3DB66DA2BC}"/>
              </a:ext>
            </a:extLst>
          </p:cNvPr>
          <p:cNvSpPr/>
          <p:nvPr/>
        </p:nvSpPr>
        <p:spPr>
          <a:xfrm>
            <a:off x="470234" y="1157669"/>
            <a:ext cx="75592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+mn-ea"/>
              </a:rPr>
              <a:t>nums = [</a:t>
            </a:r>
            <a:r>
              <a:rPr lang="en-US" altLang="zh-CN" sz="3200" dirty="0">
                <a:latin typeface="+mn-ea"/>
              </a:rPr>
              <a:t>9</a:t>
            </a:r>
            <a:r>
              <a:rPr lang="zh-CN" altLang="en-US" sz="3200" dirty="0">
                <a:latin typeface="+mn-ea"/>
              </a:rPr>
              <a:t>, 11, 5, </a:t>
            </a:r>
            <a:r>
              <a:rPr lang="en-US" altLang="zh-CN" sz="3200" dirty="0">
                <a:latin typeface="+mn-ea"/>
              </a:rPr>
              <a:t>4</a:t>
            </a:r>
            <a:r>
              <a:rPr lang="zh-CN" altLang="en-US" sz="3200" dirty="0">
                <a:latin typeface="+mn-ea"/>
              </a:rPr>
              <a:t>, </a:t>
            </a:r>
            <a:r>
              <a:rPr lang="en-US" altLang="zh-CN" sz="3200" dirty="0">
                <a:latin typeface="+mn-ea"/>
              </a:rPr>
              <a:t>2</a:t>
            </a:r>
            <a:r>
              <a:rPr lang="zh-CN" altLang="en-US" sz="3200" dirty="0">
                <a:latin typeface="+mn-ea"/>
              </a:rPr>
              <a:t>, </a:t>
            </a:r>
            <a:r>
              <a:rPr lang="en-US" altLang="zh-CN" sz="3200" dirty="0">
                <a:latin typeface="+mn-ea"/>
              </a:rPr>
              <a:t>4</a:t>
            </a:r>
            <a:r>
              <a:rPr lang="zh-CN" altLang="en-US" sz="3200" dirty="0">
                <a:latin typeface="+mn-ea"/>
              </a:rPr>
              <a:t>, 15],  target = </a:t>
            </a:r>
            <a:r>
              <a:rPr lang="en-US" altLang="zh-CN" sz="3200" dirty="0">
                <a:latin typeface="+mn-ea"/>
              </a:rPr>
              <a:t>19</a:t>
            </a:r>
            <a:endParaRPr lang="zh-CN" altLang="en-US" sz="32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762763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03.</a:t>
            </a:r>
            <a:r>
              <a:rPr lang="zh-CN" altLang="en-US" spc="150" dirty="0"/>
              <a:t>实例</a:t>
            </a:r>
            <a:r>
              <a:rPr lang="en-US" altLang="zh-CN" spc="150" dirty="0"/>
              <a:t>/</a:t>
            </a:r>
            <a:r>
              <a:rPr lang="zh-CN" altLang="en-US" spc="150" dirty="0"/>
              <a:t>代码演示</a:t>
            </a:r>
            <a:endParaRPr lang="zh-CN" altLang="en-US" dirty="0"/>
          </a:p>
        </p:txBody>
      </p:sp>
      <p:pic>
        <p:nvPicPr>
          <p:cNvPr id="17" name="图片 16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6CBB5D4-D17B-6D45-91B3-4D3DB66DA2BC}"/>
              </a:ext>
            </a:extLst>
          </p:cNvPr>
          <p:cNvSpPr/>
          <p:nvPr/>
        </p:nvSpPr>
        <p:spPr>
          <a:xfrm>
            <a:off x="470234" y="1157669"/>
            <a:ext cx="75592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+mn-ea"/>
              </a:rPr>
              <a:t>nums = [</a:t>
            </a:r>
            <a:r>
              <a:rPr lang="en-US" altLang="zh-CN" sz="3200" dirty="0">
                <a:latin typeface="+mn-ea"/>
              </a:rPr>
              <a:t>9</a:t>
            </a:r>
            <a:r>
              <a:rPr lang="zh-CN" altLang="en-US" sz="3200" dirty="0">
                <a:latin typeface="+mn-ea"/>
              </a:rPr>
              <a:t>, 11, 5, </a:t>
            </a:r>
            <a:r>
              <a:rPr lang="en-US" altLang="zh-CN" sz="3200" dirty="0">
                <a:latin typeface="+mn-ea"/>
              </a:rPr>
              <a:t>4</a:t>
            </a:r>
            <a:r>
              <a:rPr lang="zh-CN" altLang="en-US" sz="3200" dirty="0">
                <a:latin typeface="+mn-ea"/>
              </a:rPr>
              <a:t>, </a:t>
            </a:r>
            <a:r>
              <a:rPr lang="en-US" altLang="zh-CN" sz="3200" dirty="0">
                <a:latin typeface="+mn-ea"/>
              </a:rPr>
              <a:t>2</a:t>
            </a:r>
            <a:r>
              <a:rPr lang="zh-CN" altLang="en-US" sz="3200" dirty="0">
                <a:latin typeface="+mn-ea"/>
              </a:rPr>
              <a:t>, </a:t>
            </a:r>
            <a:r>
              <a:rPr lang="en-US" altLang="zh-CN" sz="3200" dirty="0">
                <a:latin typeface="+mn-ea"/>
              </a:rPr>
              <a:t>4</a:t>
            </a:r>
            <a:r>
              <a:rPr lang="zh-CN" altLang="en-US" sz="3200" dirty="0">
                <a:latin typeface="+mn-ea"/>
              </a:rPr>
              <a:t>, 15],  target = </a:t>
            </a:r>
            <a:r>
              <a:rPr lang="en-US" altLang="zh-CN" sz="3200" dirty="0">
                <a:latin typeface="+mn-ea"/>
              </a:rPr>
              <a:t>19</a:t>
            </a:r>
            <a:endParaRPr lang="zh-CN" altLang="en-US" sz="3200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66A991-7660-C54F-8C65-F167C69AB9C2}"/>
              </a:ext>
            </a:extLst>
          </p:cNvPr>
          <p:cNvSpPr/>
          <p:nvPr/>
        </p:nvSpPr>
        <p:spPr>
          <a:xfrm>
            <a:off x="1956134" y="2884869"/>
            <a:ext cx="77868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+mn-ea"/>
              </a:rPr>
              <a:t>nums</a:t>
            </a:r>
            <a:r>
              <a:rPr lang="en-US" altLang="zh-CN" sz="3200" dirty="0">
                <a:latin typeface="+mn-ea"/>
              </a:rPr>
              <a:t>2</a:t>
            </a:r>
            <a:r>
              <a:rPr lang="zh-CN" altLang="en-US" sz="3200" dirty="0">
                <a:latin typeface="+mn-ea"/>
              </a:rPr>
              <a:t> = [</a:t>
            </a:r>
            <a:r>
              <a:rPr lang="en-US" altLang="zh-CN" sz="3200" dirty="0">
                <a:latin typeface="+mn-ea"/>
              </a:rPr>
              <a:t>2</a:t>
            </a:r>
            <a:r>
              <a:rPr lang="zh-CN" altLang="en-US" sz="3200" dirty="0">
                <a:latin typeface="+mn-ea"/>
              </a:rPr>
              <a:t>, </a:t>
            </a:r>
            <a:r>
              <a:rPr lang="en-US" altLang="zh-CN" sz="3200" dirty="0">
                <a:latin typeface="+mn-ea"/>
              </a:rPr>
              <a:t>4</a:t>
            </a:r>
            <a:r>
              <a:rPr lang="zh-CN" altLang="en-US" sz="3200" dirty="0">
                <a:latin typeface="+mn-ea"/>
              </a:rPr>
              <a:t>, </a:t>
            </a:r>
            <a:r>
              <a:rPr lang="en-US" altLang="zh-CN" sz="3200" dirty="0">
                <a:latin typeface="+mn-ea"/>
              </a:rPr>
              <a:t>4</a:t>
            </a:r>
            <a:r>
              <a:rPr lang="zh-CN" altLang="en-US" sz="3200" dirty="0">
                <a:latin typeface="+mn-ea"/>
              </a:rPr>
              <a:t>, </a:t>
            </a:r>
            <a:r>
              <a:rPr lang="en-US" altLang="zh-CN" sz="3200" dirty="0">
                <a:latin typeface="+mn-ea"/>
              </a:rPr>
              <a:t>5</a:t>
            </a:r>
            <a:r>
              <a:rPr lang="zh-CN" altLang="en-US" sz="3200" dirty="0">
                <a:latin typeface="+mn-ea"/>
              </a:rPr>
              <a:t>, </a:t>
            </a:r>
            <a:r>
              <a:rPr lang="en-US" altLang="zh-CN" sz="3200" dirty="0">
                <a:latin typeface="+mn-ea"/>
              </a:rPr>
              <a:t>9</a:t>
            </a:r>
            <a:r>
              <a:rPr lang="zh-CN" altLang="en-US" sz="3200" dirty="0">
                <a:latin typeface="+mn-ea"/>
              </a:rPr>
              <a:t>, </a:t>
            </a:r>
            <a:r>
              <a:rPr lang="en-US" altLang="zh-CN" sz="3200" dirty="0">
                <a:latin typeface="+mn-ea"/>
              </a:rPr>
              <a:t>11</a:t>
            </a:r>
            <a:r>
              <a:rPr lang="zh-CN" altLang="en-US" sz="3200" dirty="0">
                <a:latin typeface="+mn-ea"/>
              </a:rPr>
              <a:t>, 15],  target = </a:t>
            </a:r>
            <a:r>
              <a:rPr lang="en-US" altLang="zh-CN" sz="3200" dirty="0">
                <a:latin typeface="+mn-ea"/>
              </a:rPr>
              <a:t>19</a:t>
            </a:r>
            <a:endParaRPr lang="zh-CN" altLang="en-US" sz="32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809709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03.</a:t>
            </a:r>
            <a:r>
              <a:rPr lang="zh-CN" altLang="en-US" spc="150" dirty="0"/>
              <a:t>实例</a:t>
            </a:r>
            <a:r>
              <a:rPr lang="en-US" altLang="zh-CN" spc="150" dirty="0"/>
              <a:t>/</a:t>
            </a:r>
            <a:r>
              <a:rPr lang="zh-CN" altLang="en-US" spc="150" dirty="0"/>
              <a:t>代码演示</a:t>
            </a:r>
            <a:endParaRPr lang="zh-CN" altLang="en-US" dirty="0"/>
          </a:p>
        </p:txBody>
      </p:sp>
      <p:pic>
        <p:nvPicPr>
          <p:cNvPr id="17" name="图片 16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166A991-7660-C54F-8C65-F167C69AB9C2}"/>
              </a:ext>
            </a:extLst>
          </p:cNvPr>
          <p:cNvSpPr/>
          <p:nvPr/>
        </p:nvSpPr>
        <p:spPr>
          <a:xfrm>
            <a:off x="4389874" y="2905958"/>
            <a:ext cx="38651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+mn-ea"/>
              </a:rPr>
              <a:t>完  整  代  码  演  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404858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427220" y="1944162"/>
            <a:ext cx="3337560" cy="723375"/>
            <a:chOff x="3175001" y="3426952"/>
            <a:chExt cx="5841998" cy="723375"/>
          </a:xfrm>
        </p:grpSpPr>
        <p:sp>
          <p:nvSpPr>
            <p:cNvPr id="10" name="文本框 9"/>
            <p:cNvSpPr txBox="1"/>
            <p:nvPr/>
          </p:nvSpPr>
          <p:spPr>
            <a:xfrm>
              <a:off x="4522132" y="3442937"/>
              <a:ext cx="3147740" cy="7073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4600" spc="600">
                  <a:latin typeface="微软雅黑" charset="0"/>
                  <a:ea typeface="微软雅黑" charset="0"/>
                </a:rPr>
                <a:t>04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175001" y="3426952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75001" y="4150159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514350" y="1099820"/>
            <a:ext cx="10664190" cy="519303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  <p:sp>
        <p:nvSpPr>
          <p:cNvPr id="3" name="文本占位符 4"/>
          <p:cNvSpPr>
            <a:spLocks noGrp="1"/>
          </p:cNvSpPr>
          <p:nvPr/>
        </p:nvSpPr>
        <p:spPr>
          <a:xfrm>
            <a:off x="4994787" y="4355336"/>
            <a:ext cx="2202426" cy="2653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200" b="0" kern="1200" spc="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PART FOUR</a:t>
            </a:r>
            <a:endParaRPr lang="zh-CN" altLang="en-US"/>
          </a:p>
        </p:txBody>
      </p:sp>
      <p:sp>
        <p:nvSpPr>
          <p:cNvPr id="13" name="文本占位符 5"/>
          <p:cNvSpPr>
            <a:spLocks noGrp="1"/>
          </p:cNvSpPr>
          <p:nvPr/>
        </p:nvSpPr>
        <p:spPr>
          <a:xfrm>
            <a:off x="3533775" y="3260213"/>
            <a:ext cx="5124450" cy="6931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4400" b="0" kern="1200" spc="6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/>
              <a:t>时间复杂度分析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04.</a:t>
            </a:r>
            <a:r>
              <a:rPr lang="zh-CN" altLang="en-US" dirty="0"/>
              <a:t>时间复杂度分析</a:t>
            </a:r>
          </a:p>
        </p:txBody>
      </p:sp>
      <p:pic>
        <p:nvPicPr>
          <p:cNvPr id="2" name="图片 1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C31932B-F6A6-4241-94EE-BF1A21D3F70E}"/>
              </a:ext>
            </a:extLst>
          </p:cNvPr>
          <p:cNvSpPr txBox="1"/>
          <p:nvPr/>
        </p:nvSpPr>
        <p:spPr>
          <a:xfrm>
            <a:off x="2016548" y="144751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+mn-ea"/>
              </a:rPr>
              <a:t>i</a:t>
            </a:r>
            <a:r>
              <a:rPr kumimoji="1" lang="en-US" altLang="zh-CN" dirty="0">
                <a:latin typeface="+mn-ea"/>
              </a:rPr>
              <a:t> = 0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D871E27-AED5-EB4A-877C-8F5558C29365}"/>
              </a:ext>
            </a:extLst>
          </p:cNvPr>
          <p:cNvSpPr txBox="1"/>
          <p:nvPr/>
        </p:nvSpPr>
        <p:spPr>
          <a:xfrm>
            <a:off x="2646968" y="1964012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log(n-1)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FFBA016-61C6-B149-93AB-5B3F18CD5F70}"/>
              </a:ext>
            </a:extLst>
          </p:cNvPr>
          <p:cNvSpPr txBox="1"/>
          <p:nvPr/>
        </p:nvSpPr>
        <p:spPr>
          <a:xfrm>
            <a:off x="2632411" y="258946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+mn-ea"/>
              </a:rPr>
              <a:t>i</a:t>
            </a:r>
            <a:r>
              <a:rPr kumimoji="1" lang="en-US" altLang="zh-CN" dirty="0">
                <a:latin typeface="+mn-ea"/>
              </a:rPr>
              <a:t> = 1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AED0D4F-BFC0-B346-95F3-42489229F15C}"/>
              </a:ext>
            </a:extLst>
          </p:cNvPr>
          <p:cNvSpPr txBox="1"/>
          <p:nvPr/>
        </p:nvSpPr>
        <p:spPr>
          <a:xfrm>
            <a:off x="3210220" y="3138394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log(n-2)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151AB93-7AC7-2A4B-A8AB-C45383D89D3F}"/>
              </a:ext>
            </a:extLst>
          </p:cNvPr>
          <p:cNvSpPr txBox="1"/>
          <p:nvPr/>
        </p:nvSpPr>
        <p:spPr>
          <a:xfrm>
            <a:off x="3198169" y="364374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+mn-ea"/>
              </a:rPr>
              <a:t>i</a:t>
            </a:r>
            <a:r>
              <a:rPr kumimoji="1" lang="en-US" altLang="zh-CN" dirty="0">
                <a:latin typeface="+mn-ea"/>
              </a:rPr>
              <a:t> = 2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2DF259D-3E8E-3E40-917A-1B03341123C1}"/>
              </a:ext>
            </a:extLst>
          </p:cNvPr>
          <p:cNvSpPr txBox="1"/>
          <p:nvPr/>
        </p:nvSpPr>
        <p:spPr>
          <a:xfrm>
            <a:off x="3852199" y="415374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log(n-3)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904B7E8-24FA-7840-A6C6-5A18F022B881}"/>
              </a:ext>
            </a:extLst>
          </p:cNvPr>
          <p:cNvSpPr/>
          <p:nvPr/>
        </p:nvSpPr>
        <p:spPr>
          <a:xfrm>
            <a:off x="3191031" y="4449111"/>
            <a:ext cx="14446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+mn-ea"/>
              </a:rPr>
              <a:t>......</a:t>
            </a:r>
          </a:p>
          <a:p>
            <a:r>
              <a:rPr kumimoji="1" lang="en-US" altLang="zh-CN" dirty="0">
                <a:latin typeface="+mn-ea"/>
              </a:rPr>
              <a:t>	......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6EF41A8-E435-474F-9F3A-3481FCE442EF}"/>
              </a:ext>
            </a:extLst>
          </p:cNvPr>
          <p:cNvSpPr txBox="1"/>
          <p:nvPr/>
        </p:nvSpPr>
        <p:spPr>
          <a:xfrm>
            <a:off x="4427806" y="521158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+mn-ea"/>
              </a:rPr>
              <a:t>i</a:t>
            </a:r>
            <a:r>
              <a:rPr kumimoji="1" lang="en-US" altLang="zh-CN" dirty="0">
                <a:latin typeface="+mn-ea"/>
              </a:rPr>
              <a:t> = n-2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7F88A99-8A69-7446-9D6E-DBC0BE97F629}"/>
              </a:ext>
            </a:extLst>
          </p:cNvPr>
          <p:cNvSpPr txBox="1"/>
          <p:nvPr/>
        </p:nvSpPr>
        <p:spPr>
          <a:xfrm>
            <a:off x="5042727" y="566747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 log(1)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57" name="直接连接符 19">
            <a:extLst>
              <a:ext uri="{FF2B5EF4-FFF2-40B4-BE49-F238E27FC236}">
                <a16:creationId xmlns:a16="http://schemas.microsoft.com/office/drawing/2014/main" id="{59425D59-CC30-A848-9B58-2244E63809C4}"/>
              </a:ext>
            </a:extLst>
          </p:cNvPr>
          <p:cNvCxnSpPr>
            <a:cxnSpLocks/>
          </p:cNvCxnSpPr>
          <p:nvPr/>
        </p:nvCxnSpPr>
        <p:spPr>
          <a:xfrm flipV="1">
            <a:off x="2328514" y="1793503"/>
            <a:ext cx="0" cy="544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19">
            <a:extLst>
              <a:ext uri="{FF2B5EF4-FFF2-40B4-BE49-F238E27FC236}">
                <a16:creationId xmlns:a16="http://schemas.microsoft.com/office/drawing/2014/main" id="{341AB606-C47D-C34C-A6B1-2DDA31123B0F}"/>
              </a:ext>
            </a:extLst>
          </p:cNvPr>
          <p:cNvCxnSpPr>
            <a:cxnSpLocks/>
          </p:cNvCxnSpPr>
          <p:nvPr/>
        </p:nvCxnSpPr>
        <p:spPr>
          <a:xfrm>
            <a:off x="1835823" y="1789325"/>
            <a:ext cx="812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19">
            <a:extLst>
              <a:ext uri="{FF2B5EF4-FFF2-40B4-BE49-F238E27FC236}">
                <a16:creationId xmlns:a16="http://schemas.microsoft.com/office/drawing/2014/main" id="{5B765881-0D8C-3443-A6EB-320E13691920}"/>
              </a:ext>
            </a:extLst>
          </p:cNvPr>
          <p:cNvCxnSpPr>
            <a:cxnSpLocks/>
          </p:cNvCxnSpPr>
          <p:nvPr/>
        </p:nvCxnSpPr>
        <p:spPr>
          <a:xfrm>
            <a:off x="2327564" y="2342558"/>
            <a:ext cx="1338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19">
            <a:extLst>
              <a:ext uri="{FF2B5EF4-FFF2-40B4-BE49-F238E27FC236}">
                <a16:creationId xmlns:a16="http://schemas.microsoft.com/office/drawing/2014/main" id="{2AD98EF2-4794-DC41-94F2-8986FD98D7A8}"/>
              </a:ext>
            </a:extLst>
          </p:cNvPr>
          <p:cNvCxnSpPr>
            <a:cxnSpLocks/>
          </p:cNvCxnSpPr>
          <p:nvPr/>
        </p:nvCxnSpPr>
        <p:spPr>
          <a:xfrm flipV="1">
            <a:off x="2965823" y="2920340"/>
            <a:ext cx="0" cy="5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19">
            <a:extLst>
              <a:ext uri="{FF2B5EF4-FFF2-40B4-BE49-F238E27FC236}">
                <a16:creationId xmlns:a16="http://schemas.microsoft.com/office/drawing/2014/main" id="{6AB8B60D-163A-3540-9B29-69808697B2A5}"/>
              </a:ext>
            </a:extLst>
          </p:cNvPr>
          <p:cNvCxnSpPr>
            <a:cxnSpLocks/>
          </p:cNvCxnSpPr>
          <p:nvPr/>
        </p:nvCxnSpPr>
        <p:spPr>
          <a:xfrm flipV="1">
            <a:off x="2964873" y="3469395"/>
            <a:ext cx="13386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19">
            <a:extLst>
              <a:ext uri="{FF2B5EF4-FFF2-40B4-BE49-F238E27FC236}">
                <a16:creationId xmlns:a16="http://schemas.microsoft.com/office/drawing/2014/main" id="{2F4C56E7-D055-E946-9D5A-7C95681ED8AC}"/>
              </a:ext>
            </a:extLst>
          </p:cNvPr>
          <p:cNvCxnSpPr>
            <a:cxnSpLocks/>
          </p:cNvCxnSpPr>
          <p:nvPr/>
        </p:nvCxnSpPr>
        <p:spPr>
          <a:xfrm>
            <a:off x="1819564" y="2920779"/>
            <a:ext cx="1502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19">
            <a:extLst>
              <a:ext uri="{FF2B5EF4-FFF2-40B4-BE49-F238E27FC236}">
                <a16:creationId xmlns:a16="http://schemas.microsoft.com/office/drawing/2014/main" id="{98EFBBFF-7F5D-7349-8C1D-CBAB2ADA29C5}"/>
              </a:ext>
            </a:extLst>
          </p:cNvPr>
          <p:cNvCxnSpPr>
            <a:cxnSpLocks/>
          </p:cNvCxnSpPr>
          <p:nvPr/>
        </p:nvCxnSpPr>
        <p:spPr>
          <a:xfrm flipV="1">
            <a:off x="3561568" y="3987140"/>
            <a:ext cx="0" cy="5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19">
            <a:extLst>
              <a:ext uri="{FF2B5EF4-FFF2-40B4-BE49-F238E27FC236}">
                <a16:creationId xmlns:a16="http://schemas.microsoft.com/office/drawing/2014/main" id="{BD7FA58D-B7CF-3145-B92E-DCDC21F3BA6B}"/>
              </a:ext>
            </a:extLst>
          </p:cNvPr>
          <p:cNvCxnSpPr>
            <a:cxnSpLocks/>
          </p:cNvCxnSpPr>
          <p:nvPr/>
        </p:nvCxnSpPr>
        <p:spPr>
          <a:xfrm>
            <a:off x="3560618" y="4536195"/>
            <a:ext cx="1330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19">
            <a:extLst>
              <a:ext uri="{FF2B5EF4-FFF2-40B4-BE49-F238E27FC236}">
                <a16:creationId xmlns:a16="http://schemas.microsoft.com/office/drawing/2014/main" id="{7D4F14CC-0F03-ED4D-8FB9-493F18605988}"/>
              </a:ext>
            </a:extLst>
          </p:cNvPr>
          <p:cNvCxnSpPr>
            <a:cxnSpLocks/>
          </p:cNvCxnSpPr>
          <p:nvPr/>
        </p:nvCxnSpPr>
        <p:spPr>
          <a:xfrm>
            <a:off x="1838037" y="3987579"/>
            <a:ext cx="2087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19">
            <a:extLst>
              <a:ext uri="{FF2B5EF4-FFF2-40B4-BE49-F238E27FC236}">
                <a16:creationId xmlns:a16="http://schemas.microsoft.com/office/drawing/2014/main" id="{74CB9BE1-DE6A-9948-99A1-828E20B2A494}"/>
              </a:ext>
            </a:extLst>
          </p:cNvPr>
          <p:cNvCxnSpPr>
            <a:cxnSpLocks/>
          </p:cNvCxnSpPr>
          <p:nvPr/>
        </p:nvCxnSpPr>
        <p:spPr>
          <a:xfrm flipV="1">
            <a:off x="4891604" y="5538849"/>
            <a:ext cx="0" cy="5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19">
            <a:extLst>
              <a:ext uri="{FF2B5EF4-FFF2-40B4-BE49-F238E27FC236}">
                <a16:creationId xmlns:a16="http://schemas.microsoft.com/office/drawing/2014/main" id="{B3E4EA84-DE36-3B43-BF1C-F6E0A76A3FD6}"/>
              </a:ext>
            </a:extLst>
          </p:cNvPr>
          <p:cNvCxnSpPr>
            <a:cxnSpLocks/>
          </p:cNvCxnSpPr>
          <p:nvPr/>
        </p:nvCxnSpPr>
        <p:spPr>
          <a:xfrm>
            <a:off x="4890654" y="6087904"/>
            <a:ext cx="1057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19">
            <a:extLst>
              <a:ext uri="{FF2B5EF4-FFF2-40B4-BE49-F238E27FC236}">
                <a16:creationId xmlns:a16="http://schemas.microsoft.com/office/drawing/2014/main" id="{BFF87162-ED13-1B4B-9DAF-D494B7E77FE0}"/>
              </a:ext>
            </a:extLst>
          </p:cNvPr>
          <p:cNvCxnSpPr>
            <a:cxnSpLocks/>
          </p:cNvCxnSpPr>
          <p:nvPr/>
        </p:nvCxnSpPr>
        <p:spPr>
          <a:xfrm>
            <a:off x="1824182" y="5539288"/>
            <a:ext cx="3431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19">
            <a:extLst>
              <a:ext uri="{FF2B5EF4-FFF2-40B4-BE49-F238E27FC236}">
                <a16:creationId xmlns:a16="http://schemas.microsoft.com/office/drawing/2014/main" id="{7117F001-801A-FC43-8D71-2A57CEF50047}"/>
              </a:ext>
            </a:extLst>
          </p:cNvPr>
          <p:cNvCxnSpPr>
            <a:cxnSpLocks/>
          </p:cNvCxnSpPr>
          <p:nvPr/>
        </p:nvCxnSpPr>
        <p:spPr>
          <a:xfrm>
            <a:off x="1828800" y="1413164"/>
            <a:ext cx="0" cy="4729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62CB44B-6BC0-DB49-AECE-9CA391384BC9}"/>
              </a:ext>
            </a:extLst>
          </p:cNvPr>
          <p:cNvSpPr txBox="1"/>
          <p:nvPr/>
        </p:nvSpPr>
        <p:spPr>
          <a:xfrm>
            <a:off x="6412155" y="2691298"/>
            <a:ext cx="55435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+mn-ea"/>
              </a:rPr>
              <a:t>O(n </a:t>
            </a:r>
            <a:r>
              <a:rPr kumimoji="1" lang="en-US" altLang="zh-CN" sz="2000" dirty="0" err="1">
                <a:latin typeface="+mn-ea"/>
              </a:rPr>
              <a:t>logn</a:t>
            </a:r>
            <a:r>
              <a:rPr kumimoji="1" lang="en-US" altLang="zh-CN" sz="2000" dirty="0">
                <a:latin typeface="+mn-ea"/>
              </a:rPr>
              <a:t>)+(log(n-1)+log(n-2)+...+1) + O(n) &lt;=</a:t>
            </a:r>
          </a:p>
          <a:p>
            <a:r>
              <a:rPr kumimoji="1" lang="en-US" altLang="zh-CN" sz="2000" dirty="0">
                <a:latin typeface="+mn-ea"/>
              </a:rPr>
              <a:t>O(n </a:t>
            </a:r>
            <a:r>
              <a:rPr kumimoji="1" lang="en-US" altLang="zh-CN" sz="2000" dirty="0" err="1">
                <a:latin typeface="+mn-ea"/>
              </a:rPr>
              <a:t>logn</a:t>
            </a:r>
            <a:r>
              <a:rPr kumimoji="1" lang="en-US" altLang="zh-CN" sz="2000" dirty="0">
                <a:latin typeface="+mn-ea"/>
              </a:rPr>
              <a:t>)+(</a:t>
            </a:r>
            <a:r>
              <a:rPr kumimoji="1" lang="en-US" altLang="zh-CN" sz="2000" dirty="0" err="1">
                <a:latin typeface="+mn-ea"/>
              </a:rPr>
              <a:t>logn+logn</a:t>
            </a:r>
            <a:r>
              <a:rPr kumimoji="1" lang="en-US" altLang="zh-CN" sz="2000" dirty="0">
                <a:latin typeface="+mn-ea"/>
              </a:rPr>
              <a:t>+...+ </a:t>
            </a:r>
            <a:r>
              <a:rPr kumimoji="1" lang="en-US" altLang="zh-CN" sz="2000" dirty="0" err="1">
                <a:latin typeface="+mn-ea"/>
              </a:rPr>
              <a:t>logn</a:t>
            </a:r>
            <a:r>
              <a:rPr kumimoji="1" lang="en-US" altLang="zh-CN" sz="2000" dirty="0">
                <a:latin typeface="+mn-ea"/>
              </a:rPr>
              <a:t>) + O(n) =</a:t>
            </a:r>
          </a:p>
          <a:p>
            <a:r>
              <a:rPr kumimoji="1" lang="en-US" altLang="zh-CN" sz="2000" dirty="0">
                <a:latin typeface="+mn-ea"/>
              </a:rPr>
              <a:t>O(n </a:t>
            </a:r>
            <a:r>
              <a:rPr kumimoji="1" lang="en-US" altLang="zh-CN" sz="2000" dirty="0" err="1">
                <a:latin typeface="+mn-ea"/>
              </a:rPr>
              <a:t>logn</a:t>
            </a:r>
            <a:r>
              <a:rPr kumimoji="1" lang="en-US" altLang="zh-CN" sz="2000" dirty="0">
                <a:latin typeface="+mn-ea"/>
              </a:rPr>
              <a:t>)</a:t>
            </a:r>
            <a:endParaRPr kumimoji="1" lang="zh-CN" altLang="en-US" sz="2000" dirty="0">
              <a:latin typeface="+mn-ea"/>
            </a:endParaRPr>
          </a:p>
        </p:txBody>
      </p:sp>
      <p:cxnSp>
        <p:nvCxnSpPr>
          <p:cNvPr id="71" name="直接连接符 19">
            <a:extLst>
              <a:ext uri="{FF2B5EF4-FFF2-40B4-BE49-F238E27FC236}">
                <a16:creationId xmlns:a16="http://schemas.microsoft.com/office/drawing/2014/main" id="{2FEC8174-AE61-0D45-B2E0-6B3FC01DC725}"/>
              </a:ext>
            </a:extLst>
          </p:cNvPr>
          <p:cNvCxnSpPr>
            <a:cxnSpLocks/>
          </p:cNvCxnSpPr>
          <p:nvPr/>
        </p:nvCxnSpPr>
        <p:spPr>
          <a:xfrm>
            <a:off x="1543607" y="1388052"/>
            <a:ext cx="3347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AFB4C57-E9CB-6A4F-8C4C-B5D3DA22D6E3}"/>
              </a:ext>
            </a:extLst>
          </p:cNvPr>
          <p:cNvSpPr txBox="1"/>
          <p:nvPr/>
        </p:nvSpPr>
        <p:spPr>
          <a:xfrm>
            <a:off x="2765812" y="1000676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O(n </a:t>
            </a:r>
            <a:r>
              <a:rPr kumimoji="1" lang="en-US" altLang="zh-CN" dirty="0" err="1">
                <a:latin typeface="+mn-ea"/>
              </a:rPr>
              <a:t>logn</a:t>
            </a:r>
            <a:r>
              <a:rPr kumimoji="1" lang="en-US" altLang="zh-CN" dirty="0">
                <a:latin typeface="+mn-ea"/>
              </a:rPr>
              <a:t>)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775F32-562B-584F-AD63-BCAF587121D5}"/>
              </a:ext>
            </a:extLst>
          </p:cNvPr>
          <p:cNvSpPr txBox="1"/>
          <p:nvPr/>
        </p:nvSpPr>
        <p:spPr>
          <a:xfrm>
            <a:off x="5452844" y="29361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C48D7C3-0511-DB4F-AB2D-A0E4D6D3D337}"/>
              </a:ext>
            </a:extLst>
          </p:cNvPr>
          <p:cNvSpPr txBox="1"/>
          <p:nvPr/>
        </p:nvSpPr>
        <p:spPr>
          <a:xfrm>
            <a:off x="5770261" y="313839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O(n)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74" name="直接连接符 19">
            <a:extLst>
              <a:ext uri="{FF2B5EF4-FFF2-40B4-BE49-F238E27FC236}">
                <a16:creationId xmlns:a16="http://schemas.microsoft.com/office/drawing/2014/main" id="{2D4C4A94-1F3C-6344-A9D7-D2F05DC7BDE1}"/>
              </a:ext>
            </a:extLst>
          </p:cNvPr>
          <p:cNvCxnSpPr>
            <a:cxnSpLocks/>
            <a:stCxn id="27" idx="2"/>
            <a:endCxn id="73" idx="1"/>
          </p:cNvCxnSpPr>
          <p:nvPr/>
        </p:nvCxnSpPr>
        <p:spPr>
          <a:xfrm>
            <a:off x="3135243" y="2333344"/>
            <a:ext cx="2635018" cy="989716"/>
          </a:xfrm>
          <a:prstGeom prst="line">
            <a:avLst/>
          </a:prstGeom>
          <a:ln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19">
            <a:extLst>
              <a:ext uri="{FF2B5EF4-FFF2-40B4-BE49-F238E27FC236}">
                <a16:creationId xmlns:a16="http://schemas.microsoft.com/office/drawing/2014/main" id="{FD2E73B5-53E5-F646-A30D-9B3EE01A577C}"/>
              </a:ext>
            </a:extLst>
          </p:cNvPr>
          <p:cNvCxnSpPr>
            <a:cxnSpLocks/>
            <a:stCxn id="51" idx="3"/>
            <a:endCxn id="73" idx="1"/>
          </p:cNvCxnSpPr>
          <p:nvPr/>
        </p:nvCxnSpPr>
        <p:spPr>
          <a:xfrm>
            <a:off x="4226845" y="3323060"/>
            <a:ext cx="1543416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19">
            <a:extLst>
              <a:ext uri="{FF2B5EF4-FFF2-40B4-BE49-F238E27FC236}">
                <a16:creationId xmlns:a16="http://schemas.microsoft.com/office/drawing/2014/main" id="{AAD8BC43-E4EC-704F-9EBE-D0353A48EF5B}"/>
              </a:ext>
            </a:extLst>
          </p:cNvPr>
          <p:cNvCxnSpPr>
            <a:cxnSpLocks/>
            <a:stCxn id="53" idx="3"/>
            <a:endCxn id="73" idx="1"/>
          </p:cNvCxnSpPr>
          <p:nvPr/>
        </p:nvCxnSpPr>
        <p:spPr>
          <a:xfrm flipV="1">
            <a:off x="4868824" y="3323060"/>
            <a:ext cx="901437" cy="101534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19">
            <a:extLst>
              <a:ext uri="{FF2B5EF4-FFF2-40B4-BE49-F238E27FC236}">
                <a16:creationId xmlns:a16="http://schemas.microsoft.com/office/drawing/2014/main" id="{8F94596D-A795-B64B-B5BD-E6A9BD93098A}"/>
              </a:ext>
            </a:extLst>
          </p:cNvPr>
          <p:cNvCxnSpPr>
            <a:cxnSpLocks/>
            <a:stCxn id="56" idx="0"/>
            <a:endCxn id="73" idx="1"/>
          </p:cNvCxnSpPr>
          <p:nvPr/>
        </p:nvCxnSpPr>
        <p:spPr>
          <a:xfrm flipV="1">
            <a:off x="5449249" y="3323060"/>
            <a:ext cx="321012" cy="2344417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19">
            <a:extLst>
              <a:ext uri="{FF2B5EF4-FFF2-40B4-BE49-F238E27FC236}">
                <a16:creationId xmlns:a16="http://schemas.microsoft.com/office/drawing/2014/main" id="{14E4E926-F8FC-BB45-839C-F60D1664AECE}"/>
              </a:ext>
            </a:extLst>
          </p:cNvPr>
          <p:cNvCxnSpPr>
            <a:cxnSpLocks/>
            <a:stCxn id="27" idx="2"/>
            <a:endCxn id="50" idx="0"/>
          </p:cNvCxnSpPr>
          <p:nvPr/>
        </p:nvCxnSpPr>
        <p:spPr>
          <a:xfrm flipH="1">
            <a:off x="2944356" y="2333344"/>
            <a:ext cx="190887" cy="256123"/>
          </a:xfrm>
          <a:prstGeom prst="line">
            <a:avLst/>
          </a:prstGeom>
          <a:ln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19">
            <a:extLst>
              <a:ext uri="{FF2B5EF4-FFF2-40B4-BE49-F238E27FC236}">
                <a16:creationId xmlns:a16="http://schemas.microsoft.com/office/drawing/2014/main" id="{428358E2-7459-954B-8697-330D188E724C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flipH="1">
            <a:off x="3530151" y="3507726"/>
            <a:ext cx="188382" cy="13601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19">
            <a:extLst>
              <a:ext uri="{FF2B5EF4-FFF2-40B4-BE49-F238E27FC236}">
                <a16:creationId xmlns:a16="http://schemas.microsoft.com/office/drawing/2014/main" id="{8803E36A-8A17-D847-B1BD-BF0960084679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4177717" y="4523072"/>
            <a:ext cx="182795" cy="31737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左大括号 84">
            <a:extLst>
              <a:ext uri="{FF2B5EF4-FFF2-40B4-BE49-F238E27FC236}">
                <a16:creationId xmlns:a16="http://schemas.microsoft.com/office/drawing/2014/main" id="{C786EC69-3F96-3B44-BB2E-911021496FF2}"/>
              </a:ext>
            </a:extLst>
          </p:cNvPr>
          <p:cNvSpPr/>
          <p:nvPr/>
        </p:nvSpPr>
        <p:spPr>
          <a:xfrm rot="5400000">
            <a:off x="9018164" y="1241569"/>
            <a:ext cx="306199" cy="26635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C832F552-EE8D-5346-8D7D-3415699B2ED2}"/>
              </a:ext>
            </a:extLst>
          </p:cNvPr>
          <p:cNvSpPr txBox="1"/>
          <p:nvPr/>
        </p:nvSpPr>
        <p:spPr>
          <a:xfrm>
            <a:off x="8844338" y="2044831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O(n)</a:t>
            </a:r>
            <a:endParaRPr kumimoji="1" lang="zh-CN" altLang="en-US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427220" y="1944162"/>
            <a:ext cx="3337560" cy="723375"/>
            <a:chOff x="3175001" y="3426952"/>
            <a:chExt cx="5841998" cy="723375"/>
          </a:xfrm>
        </p:grpSpPr>
        <p:sp>
          <p:nvSpPr>
            <p:cNvPr id="10" name="文本框 9"/>
            <p:cNvSpPr txBox="1"/>
            <p:nvPr/>
          </p:nvSpPr>
          <p:spPr>
            <a:xfrm>
              <a:off x="4522132" y="3442937"/>
              <a:ext cx="3147740" cy="7073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4600" spc="600">
                  <a:latin typeface="微软雅黑" charset="0"/>
                  <a:ea typeface="微软雅黑" charset="0"/>
                </a:rPr>
                <a:t>01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175001" y="3426952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75001" y="4150159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514350" y="1099820"/>
            <a:ext cx="10664190" cy="519303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  <p:sp>
        <p:nvSpPr>
          <p:cNvPr id="3" name="文本占位符 4"/>
          <p:cNvSpPr>
            <a:spLocks noGrp="1"/>
          </p:cNvSpPr>
          <p:nvPr/>
        </p:nvSpPr>
        <p:spPr>
          <a:xfrm>
            <a:off x="4994787" y="4355336"/>
            <a:ext cx="2202426" cy="2653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200" b="0" kern="1200" spc="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13" name="文本占位符 5"/>
          <p:cNvSpPr>
            <a:spLocks noGrp="1"/>
          </p:cNvSpPr>
          <p:nvPr/>
        </p:nvSpPr>
        <p:spPr>
          <a:xfrm>
            <a:off x="3533775" y="3260213"/>
            <a:ext cx="5124450" cy="6931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4400" b="0" kern="1200" spc="6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spc="150" dirty="0"/>
              <a:t>题面分析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18538" y="4298146"/>
            <a:ext cx="1954924" cy="3194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spc="300">
                <a:latin typeface="+mn-ea"/>
              </a:rPr>
              <a:t>讲师：阿神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91004" y="2141095"/>
            <a:ext cx="380999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spc="300">
                <a:latin typeface="+mj-ea"/>
                <a:ea typeface="+mj-ea"/>
              </a:defRPr>
            </a:lvl1pPr>
          </a:lstStyle>
          <a:p>
            <a:pPr algn="dist"/>
            <a:r>
              <a:rPr lang="en-US" altLang="zh-CN" sz="6000"/>
              <a:t>THANKS </a:t>
            </a:r>
            <a:endParaRPr lang="zh-CN" altLang="en-US" sz="6000"/>
          </a:p>
        </p:txBody>
      </p:sp>
      <p:pic>
        <p:nvPicPr>
          <p:cNvPr id="441" name="图形 440"/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900" t="30515" r="32884" b="54261"/>
          <a:stretch>
            <a:fillRect/>
          </a:stretch>
        </p:blipFill>
        <p:spPr>
          <a:xfrm>
            <a:off x="2980847" y="-4378792"/>
            <a:ext cx="6230306" cy="26421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514350" y="1156335"/>
            <a:ext cx="10739120" cy="51682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3175001" y="3291657"/>
            <a:ext cx="5841998" cy="723207"/>
            <a:chOff x="3175001" y="3426952"/>
            <a:chExt cx="5841998" cy="723207"/>
          </a:xfrm>
        </p:grpSpPr>
        <p:sp>
          <p:nvSpPr>
            <p:cNvPr id="4" name="文本框 3"/>
            <p:cNvSpPr txBox="1"/>
            <p:nvPr/>
          </p:nvSpPr>
          <p:spPr>
            <a:xfrm>
              <a:off x="3556002" y="3573112"/>
              <a:ext cx="507999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800" spc="600">
                  <a:latin typeface="+mj-ea"/>
                  <a:ea typeface="+mj-ea"/>
                </a:rPr>
                <a:t>感谢您的耐心观看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175001" y="3426952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/>
            <p:cNvCxnSpPr/>
            <p:nvPr/>
          </p:nvCxnSpPr>
          <p:spPr>
            <a:xfrm>
              <a:off x="3175001" y="4150159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组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标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124" y="1173993"/>
            <a:ext cx="571496" cy="571498"/>
          </a:xfrm>
          <a:prstGeom prst="rect">
            <a:avLst/>
          </a:prstGeom>
        </p:spPr>
      </p:pic>
      <p:pic>
        <p:nvPicPr>
          <p:cNvPr id="6" name="图标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1750" y="1173993"/>
            <a:ext cx="571496" cy="571498"/>
          </a:xfrm>
          <a:prstGeom prst="rect">
            <a:avLst/>
          </a:prstGeom>
        </p:spPr>
      </p:pic>
      <p:pic>
        <p:nvPicPr>
          <p:cNvPr id="8" name="图标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6375" y="1173993"/>
            <a:ext cx="571496" cy="571498"/>
          </a:xfrm>
          <a:prstGeom prst="rect">
            <a:avLst/>
          </a:prstGeom>
        </p:spPr>
      </p:pic>
      <p:pic>
        <p:nvPicPr>
          <p:cNvPr id="10" name="图标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41001" y="1173993"/>
            <a:ext cx="571496" cy="571498"/>
          </a:xfrm>
          <a:prstGeom prst="rect">
            <a:avLst/>
          </a:prstGeom>
        </p:spPr>
      </p:pic>
      <p:pic>
        <p:nvPicPr>
          <p:cNvPr id="12" name="图标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25626" y="1173993"/>
            <a:ext cx="571496" cy="571498"/>
          </a:xfrm>
          <a:prstGeom prst="rect">
            <a:avLst/>
          </a:prstGeom>
        </p:spPr>
      </p:pic>
      <p:pic>
        <p:nvPicPr>
          <p:cNvPr id="14" name="图标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10252" y="1173993"/>
            <a:ext cx="571496" cy="571498"/>
          </a:xfrm>
          <a:prstGeom prst="rect">
            <a:avLst/>
          </a:prstGeom>
        </p:spPr>
      </p:pic>
      <p:pic>
        <p:nvPicPr>
          <p:cNvPr id="16" name="图标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94877" y="1173993"/>
            <a:ext cx="571496" cy="571498"/>
          </a:xfrm>
          <a:prstGeom prst="rect">
            <a:avLst/>
          </a:prstGeom>
        </p:spPr>
      </p:pic>
      <p:pic>
        <p:nvPicPr>
          <p:cNvPr id="20" name="图标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79503" y="1173993"/>
            <a:ext cx="571496" cy="571498"/>
          </a:xfrm>
          <a:prstGeom prst="rect">
            <a:avLst/>
          </a:prstGeom>
        </p:spPr>
      </p:pic>
      <p:pic>
        <p:nvPicPr>
          <p:cNvPr id="22" name="图标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64128" y="1173993"/>
            <a:ext cx="571496" cy="571498"/>
          </a:xfrm>
          <a:prstGeom prst="rect">
            <a:avLst/>
          </a:prstGeom>
        </p:spPr>
      </p:pic>
      <p:pic>
        <p:nvPicPr>
          <p:cNvPr id="24" name="图标1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748754" y="1173993"/>
            <a:ext cx="571496" cy="571498"/>
          </a:xfrm>
          <a:prstGeom prst="rect">
            <a:avLst/>
          </a:prstGeom>
        </p:spPr>
      </p:pic>
      <p:pic>
        <p:nvPicPr>
          <p:cNvPr id="26" name="图标11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733380" y="1173993"/>
            <a:ext cx="571496" cy="571498"/>
          </a:xfrm>
          <a:prstGeom prst="rect">
            <a:avLst/>
          </a:prstGeom>
        </p:spPr>
      </p:pic>
      <p:pic>
        <p:nvPicPr>
          <p:cNvPr id="28" name="图标1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87124" y="2158622"/>
            <a:ext cx="571496" cy="571498"/>
          </a:xfrm>
          <a:prstGeom prst="rect">
            <a:avLst/>
          </a:prstGeom>
        </p:spPr>
      </p:pic>
      <p:pic>
        <p:nvPicPr>
          <p:cNvPr id="30" name="图标13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871750" y="2158622"/>
            <a:ext cx="571496" cy="571498"/>
          </a:xfrm>
          <a:prstGeom prst="rect">
            <a:avLst/>
          </a:prstGeom>
        </p:spPr>
      </p:pic>
      <p:pic>
        <p:nvPicPr>
          <p:cNvPr id="32" name="图标14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856375" y="2158622"/>
            <a:ext cx="571496" cy="571498"/>
          </a:xfrm>
          <a:prstGeom prst="rect">
            <a:avLst/>
          </a:prstGeom>
        </p:spPr>
      </p:pic>
      <p:pic>
        <p:nvPicPr>
          <p:cNvPr id="34" name="图标15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41001" y="2158622"/>
            <a:ext cx="571496" cy="571498"/>
          </a:xfrm>
          <a:prstGeom prst="rect">
            <a:avLst/>
          </a:prstGeom>
        </p:spPr>
      </p:pic>
      <p:pic>
        <p:nvPicPr>
          <p:cNvPr id="36" name="图标16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825626" y="2158622"/>
            <a:ext cx="571496" cy="571498"/>
          </a:xfrm>
          <a:prstGeom prst="rect">
            <a:avLst/>
          </a:prstGeom>
        </p:spPr>
      </p:pic>
      <p:pic>
        <p:nvPicPr>
          <p:cNvPr id="38" name="图标17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810252" y="2158622"/>
            <a:ext cx="571496" cy="571498"/>
          </a:xfrm>
          <a:prstGeom prst="rect">
            <a:avLst/>
          </a:prstGeom>
        </p:spPr>
      </p:pic>
      <p:pic>
        <p:nvPicPr>
          <p:cNvPr id="40" name="图标18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794877" y="2158622"/>
            <a:ext cx="571496" cy="571498"/>
          </a:xfrm>
          <a:prstGeom prst="rect">
            <a:avLst/>
          </a:prstGeom>
        </p:spPr>
      </p:pic>
      <p:pic>
        <p:nvPicPr>
          <p:cNvPr id="42" name="图标19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779503" y="2158622"/>
            <a:ext cx="571496" cy="571498"/>
          </a:xfrm>
          <a:prstGeom prst="rect">
            <a:avLst/>
          </a:prstGeom>
        </p:spPr>
      </p:pic>
      <p:pic>
        <p:nvPicPr>
          <p:cNvPr id="44" name="图标20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764128" y="2158622"/>
            <a:ext cx="571496" cy="571498"/>
          </a:xfrm>
          <a:prstGeom prst="rect">
            <a:avLst/>
          </a:prstGeom>
        </p:spPr>
      </p:pic>
      <p:pic>
        <p:nvPicPr>
          <p:cNvPr id="46" name="图标21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9748754" y="2158622"/>
            <a:ext cx="571496" cy="571498"/>
          </a:xfrm>
          <a:prstGeom prst="rect">
            <a:avLst/>
          </a:prstGeom>
        </p:spPr>
      </p:pic>
      <p:pic>
        <p:nvPicPr>
          <p:cNvPr id="48" name="图标22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0733380" y="2158622"/>
            <a:ext cx="571496" cy="571498"/>
          </a:xfrm>
          <a:prstGeom prst="rect">
            <a:avLst/>
          </a:prstGeom>
        </p:spPr>
      </p:pic>
      <p:pic>
        <p:nvPicPr>
          <p:cNvPr id="50" name="图标23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887124" y="3143251"/>
            <a:ext cx="571496" cy="571498"/>
          </a:xfrm>
          <a:prstGeom prst="rect">
            <a:avLst/>
          </a:prstGeom>
        </p:spPr>
      </p:pic>
      <p:pic>
        <p:nvPicPr>
          <p:cNvPr id="52" name="图标24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871750" y="3143251"/>
            <a:ext cx="571496" cy="571498"/>
          </a:xfrm>
          <a:prstGeom prst="rect">
            <a:avLst/>
          </a:prstGeom>
        </p:spPr>
      </p:pic>
      <p:pic>
        <p:nvPicPr>
          <p:cNvPr id="54" name="图标25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2856375" y="3143251"/>
            <a:ext cx="571496" cy="571498"/>
          </a:xfrm>
          <a:prstGeom prst="rect">
            <a:avLst/>
          </a:prstGeom>
        </p:spPr>
      </p:pic>
      <p:pic>
        <p:nvPicPr>
          <p:cNvPr id="56" name="图标26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841001" y="3143251"/>
            <a:ext cx="571496" cy="571498"/>
          </a:xfrm>
          <a:prstGeom prst="rect">
            <a:avLst/>
          </a:prstGeom>
        </p:spPr>
      </p:pic>
      <p:pic>
        <p:nvPicPr>
          <p:cNvPr id="58" name="图标27"/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4825626" y="3143251"/>
            <a:ext cx="571496" cy="571498"/>
          </a:xfrm>
          <a:prstGeom prst="rect">
            <a:avLst/>
          </a:prstGeom>
        </p:spPr>
      </p:pic>
      <p:pic>
        <p:nvPicPr>
          <p:cNvPr id="64" name="图标28"/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5810252" y="3143251"/>
            <a:ext cx="571496" cy="571498"/>
          </a:xfrm>
          <a:prstGeom prst="rect">
            <a:avLst/>
          </a:prstGeom>
        </p:spPr>
      </p:pic>
      <p:pic>
        <p:nvPicPr>
          <p:cNvPr id="66" name="图标29"/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6794877" y="3143251"/>
            <a:ext cx="571496" cy="571498"/>
          </a:xfrm>
          <a:prstGeom prst="rect">
            <a:avLst/>
          </a:prstGeom>
        </p:spPr>
      </p:pic>
      <p:pic>
        <p:nvPicPr>
          <p:cNvPr id="68" name="图标30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7779503" y="3143251"/>
            <a:ext cx="571496" cy="571498"/>
          </a:xfrm>
          <a:prstGeom prst="rect">
            <a:avLst/>
          </a:prstGeom>
        </p:spPr>
      </p:pic>
      <p:pic>
        <p:nvPicPr>
          <p:cNvPr id="70" name="图标31"/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8764128" y="3143251"/>
            <a:ext cx="571496" cy="571498"/>
          </a:xfrm>
          <a:prstGeom prst="rect">
            <a:avLst/>
          </a:prstGeom>
        </p:spPr>
      </p:pic>
      <p:pic>
        <p:nvPicPr>
          <p:cNvPr id="72" name="图标32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9748754" y="3143251"/>
            <a:ext cx="571496" cy="571498"/>
          </a:xfrm>
          <a:prstGeom prst="rect">
            <a:avLst/>
          </a:prstGeom>
        </p:spPr>
      </p:pic>
      <p:pic>
        <p:nvPicPr>
          <p:cNvPr id="74" name="图标33"/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0733380" y="3143251"/>
            <a:ext cx="571496" cy="571498"/>
          </a:xfrm>
          <a:prstGeom prst="rect">
            <a:avLst/>
          </a:prstGeom>
        </p:spPr>
      </p:pic>
      <p:pic>
        <p:nvPicPr>
          <p:cNvPr id="76" name="图标34"/>
          <p:cNvPicPr>
            <a:picLocks noChangeAspect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887124" y="4127880"/>
            <a:ext cx="571496" cy="571498"/>
          </a:xfrm>
          <a:prstGeom prst="rect">
            <a:avLst/>
          </a:prstGeom>
        </p:spPr>
      </p:pic>
      <p:pic>
        <p:nvPicPr>
          <p:cNvPr id="78" name="图标35"/>
          <p:cNvPicPr>
            <a:picLocks noChangeAspect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1871750" y="4127880"/>
            <a:ext cx="571496" cy="571498"/>
          </a:xfrm>
          <a:prstGeom prst="rect">
            <a:avLst/>
          </a:prstGeom>
        </p:spPr>
      </p:pic>
      <p:pic>
        <p:nvPicPr>
          <p:cNvPr id="82" name="图标36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2856375" y="4127880"/>
            <a:ext cx="571496" cy="571498"/>
          </a:xfrm>
          <a:prstGeom prst="rect">
            <a:avLst/>
          </a:prstGeom>
        </p:spPr>
      </p:pic>
      <p:pic>
        <p:nvPicPr>
          <p:cNvPr id="86" name="图标37"/>
          <p:cNvPicPr>
            <a:picLocks noChangeAspect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3841001" y="4127880"/>
            <a:ext cx="571496" cy="571498"/>
          </a:xfrm>
          <a:prstGeom prst="rect">
            <a:avLst/>
          </a:prstGeom>
        </p:spPr>
      </p:pic>
      <p:pic>
        <p:nvPicPr>
          <p:cNvPr id="88" name="图标38"/>
          <p:cNvPicPr>
            <a:picLocks noChangeAspect="1"/>
          </p:cNvPicPr>
          <p:nvPr/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4825626" y="4127880"/>
            <a:ext cx="571496" cy="571498"/>
          </a:xfrm>
          <a:prstGeom prst="rect">
            <a:avLst/>
          </a:prstGeom>
        </p:spPr>
      </p:pic>
      <p:pic>
        <p:nvPicPr>
          <p:cNvPr id="90" name="图标39"/>
          <p:cNvPicPr>
            <a:picLocks noChangeAspect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5810252" y="4127880"/>
            <a:ext cx="571496" cy="571498"/>
          </a:xfrm>
          <a:prstGeom prst="rect">
            <a:avLst/>
          </a:prstGeom>
        </p:spPr>
      </p:pic>
      <p:pic>
        <p:nvPicPr>
          <p:cNvPr id="92" name="图标40"/>
          <p:cNvPicPr>
            <a:picLocks noChangeAspect="1"/>
          </p:cNvPicPr>
          <p:nvPr/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6794877" y="4127880"/>
            <a:ext cx="571496" cy="571498"/>
          </a:xfrm>
          <a:prstGeom prst="rect">
            <a:avLst/>
          </a:prstGeom>
        </p:spPr>
      </p:pic>
      <p:pic>
        <p:nvPicPr>
          <p:cNvPr id="94" name="图标41"/>
          <p:cNvPicPr>
            <a:picLocks noChangeAspect="1"/>
          </p:cNvPicPr>
          <p:nvPr/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7779503" y="4127880"/>
            <a:ext cx="571496" cy="571498"/>
          </a:xfrm>
          <a:prstGeom prst="rect">
            <a:avLst/>
          </a:prstGeom>
        </p:spPr>
      </p:pic>
      <p:pic>
        <p:nvPicPr>
          <p:cNvPr id="96" name="图标42"/>
          <p:cNvPicPr>
            <a:picLocks noChangeAspect="1"/>
          </p:cNvPicPr>
          <p:nvPr/>
        </p:nvPicPr>
        <p:blipFill>
          <a:blip r:embed="rId8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8764128" y="4127880"/>
            <a:ext cx="571496" cy="571498"/>
          </a:xfrm>
          <a:prstGeom prst="rect">
            <a:avLst/>
          </a:prstGeom>
        </p:spPr>
      </p:pic>
      <p:pic>
        <p:nvPicPr>
          <p:cNvPr id="98" name="图标43"/>
          <p:cNvPicPr>
            <a:picLocks noChangeAspect="1"/>
          </p:cNvPicPr>
          <p:nvPr/>
        </p:nvPicPr>
        <p:blipFill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9748754" y="4127880"/>
            <a:ext cx="571496" cy="571498"/>
          </a:xfrm>
          <a:prstGeom prst="rect">
            <a:avLst/>
          </a:prstGeom>
        </p:spPr>
      </p:pic>
      <p:pic>
        <p:nvPicPr>
          <p:cNvPr id="100" name="图标44"/>
          <p:cNvPicPr>
            <a:picLocks noChangeAspect="1"/>
          </p:cNvPicPr>
          <p:nvPr/>
        </p:nvPicPr>
        <p:blipFill>
          <a:blip r:embed="rId8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10733380" y="4127880"/>
            <a:ext cx="571496" cy="571498"/>
          </a:xfrm>
          <a:prstGeom prst="rect">
            <a:avLst/>
          </a:prstGeom>
        </p:spPr>
      </p:pic>
      <p:pic>
        <p:nvPicPr>
          <p:cNvPr id="102" name="图标45"/>
          <p:cNvPicPr>
            <a:picLocks noChangeAspect="1"/>
          </p:cNvPicPr>
          <p:nvPr/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887124" y="5112509"/>
            <a:ext cx="571496" cy="571498"/>
          </a:xfrm>
          <a:prstGeom prst="rect">
            <a:avLst/>
          </a:prstGeom>
        </p:spPr>
      </p:pic>
      <p:pic>
        <p:nvPicPr>
          <p:cNvPr id="104" name="图标46"/>
          <p:cNvPicPr>
            <a:picLocks noChangeAspect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871750" y="5112509"/>
            <a:ext cx="571496" cy="571498"/>
          </a:xfrm>
          <a:prstGeom prst="rect">
            <a:avLst/>
          </a:prstGeom>
        </p:spPr>
      </p:pic>
      <p:pic>
        <p:nvPicPr>
          <p:cNvPr id="106" name="图标47"/>
          <p:cNvPicPr>
            <a:picLocks noChangeAspect="1"/>
          </p:cNvPicPr>
          <p:nvPr/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2856375" y="5112509"/>
            <a:ext cx="571496" cy="5714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01.</a:t>
            </a:r>
            <a:r>
              <a:rPr lang="zh-CN" altLang="en-US" spc="150" dirty="0"/>
              <a:t>题面分析</a:t>
            </a:r>
            <a:endParaRPr lang="zh-CN" altLang="en-US" dirty="0"/>
          </a:p>
        </p:txBody>
      </p:sp>
      <p:pic>
        <p:nvPicPr>
          <p:cNvPr id="3" name="图片 2" descr="组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975" y="112395"/>
            <a:ext cx="2296795" cy="84264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E95BF92-9F18-4240-8922-E51596461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602" y="809558"/>
            <a:ext cx="6257884" cy="5698520"/>
          </a:xfrm>
          <a:prstGeom prst="rect">
            <a:avLst/>
          </a:prstGeom>
        </p:spPr>
      </p:pic>
      <p:sp>
        <p:nvSpPr>
          <p:cNvPr id="5" name="流程 4">
            <a:extLst>
              <a:ext uri="{FF2B5EF4-FFF2-40B4-BE49-F238E27FC236}">
                <a16:creationId xmlns:a16="http://schemas.microsoft.com/office/drawing/2014/main" id="{2DE6FA3F-74E1-1343-A759-1744C814A23F}"/>
              </a:ext>
            </a:extLst>
          </p:cNvPr>
          <p:cNvSpPr/>
          <p:nvPr/>
        </p:nvSpPr>
        <p:spPr>
          <a:xfrm>
            <a:off x="2892287" y="6172200"/>
            <a:ext cx="3101008" cy="318050"/>
          </a:xfrm>
          <a:prstGeom prst="flowChartProcess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427220" y="1944162"/>
            <a:ext cx="3337560" cy="723375"/>
            <a:chOff x="3175001" y="3426952"/>
            <a:chExt cx="5841998" cy="723375"/>
          </a:xfrm>
        </p:grpSpPr>
        <p:sp>
          <p:nvSpPr>
            <p:cNvPr id="10" name="文本框 9"/>
            <p:cNvSpPr txBox="1"/>
            <p:nvPr/>
          </p:nvSpPr>
          <p:spPr>
            <a:xfrm>
              <a:off x="4522132" y="3442937"/>
              <a:ext cx="3147740" cy="7073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4600" spc="600">
                  <a:latin typeface="微软雅黑" charset="0"/>
                  <a:ea typeface="微软雅黑" charset="0"/>
                </a:rPr>
                <a:t>02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175001" y="3426952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75001" y="4150159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514350" y="1099820"/>
            <a:ext cx="10664190" cy="519303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4"/>
          <p:cNvSpPr>
            <a:spLocks noGrp="1"/>
          </p:cNvSpPr>
          <p:nvPr/>
        </p:nvSpPr>
        <p:spPr>
          <a:xfrm>
            <a:off x="4994787" y="4355336"/>
            <a:ext cx="2202426" cy="2653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200" b="0" kern="1200" spc="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PART TWO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/>
        </p:nvSpPr>
        <p:spPr>
          <a:xfrm>
            <a:off x="3533775" y="3260213"/>
            <a:ext cx="5124450" cy="6931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4400" b="0" kern="1200" spc="6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spc="150" dirty="0"/>
              <a:t>算法思路分析</a:t>
            </a:r>
            <a:endParaRPr lang="zh-CN" altLang="en-US" sz="3600" dirty="0"/>
          </a:p>
        </p:txBody>
      </p:sp>
      <p:pic>
        <p:nvPicPr>
          <p:cNvPr id="4" name="图片 3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12395"/>
            <a:ext cx="2296795" cy="8426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dirty="0"/>
              <a:t>算法思路分析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916882" y="1245468"/>
            <a:ext cx="332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400" spc="100">
                <a:latin typeface="+mj-ea"/>
                <a:ea typeface="+mj-ea"/>
              </a:defRPr>
            </a:lvl1pPr>
          </a:lstStyle>
          <a:p>
            <a:pPr algn="ctr"/>
            <a:r>
              <a:rPr lang="zh-CN" altLang="en-US" dirty="0">
                <a:solidFill>
                  <a:srgbClr val="000000"/>
                </a:solidFill>
              </a:rPr>
              <a:t>暴力求解算法回顾</a:t>
            </a:r>
          </a:p>
        </p:txBody>
      </p:sp>
      <p:pic>
        <p:nvPicPr>
          <p:cNvPr id="2" name="图片 1" descr="组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975" y="112395"/>
            <a:ext cx="2296795" cy="84264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B83014F-8C0F-6B45-8260-B07FB3065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087" y="1828801"/>
            <a:ext cx="5151604" cy="4455214"/>
          </a:xfrm>
          <a:prstGeom prst="rect">
            <a:avLst/>
          </a:prstGeom>
        </p:spPr>
      </p:pic>
      <p:sp>
        <p:nvSpPr>
          <p:cNvPr id="18" name="流程 17">
            <a:extLst>
              <a:ext uri="{FF2B5EF4-FFF2-40B4-BE49-F238E27FC236}">
                <a16:creationId xmlns:a16="http://schemas.microsoft.com/office/drawing/2014/main" id="{AB309DA5-C591-A045-AA62-09712C25F62D}"/>
              </a:ext>
            </a:extLst>
          </p:cNvPr>
          <p:cNvSpPr/>
          <p:nvPr/>
        </p:nvSpPr>
        <p:spPr>
          <a:xfrm>
            <a:off x="1789042" y="3130826"/>
            <a:ext cx="4403035" cy="2196548"/>
          </a:xfrm>
          <a:prstGeom prst="flowChartProcess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D2EF72-6BD4-8D4C-86C6-8D2036693527}"/>
              </a:ext>
            </a:extLst>
          </p:cNvPr>
          <p:cNvSpPr txBox="1"/>
          <p:nvPr/>
        </p:nvSpPr>
        <p:spPr>
          <a:xfrm>
            <a:off x="7742582" y="358802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内层循环本质上在做什么？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dirty="0"/>
              <a:t>算法思路分析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916882" y="1245468"/>
            <a:ext cx="332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400" spc="100">
                <a:latin typeface="+mj-ea"/>
                <a:ea typeface="+mj-ea"/>
              </a:defRPr>
            </a:lvl1pPr>
          </a:lstStyle>
          <a:p>
            <a:pPr algn="ctr"/>
            <a:r>
              <a:rPr lang="zh-CN" altLang="en-US" dirty="0">
                <a:solidFill>
                  <a:srgbClr val="000000"/>
                </a:solidFill>
              </a:rPr>
              <a:t>暴力求解算法回顾</a:t>
            </a:r>
          </a:p>
        </p:txBody>
      </p:sp>
      <p:pic>
        <p:nvPicPr>
          <p:cNvPr id="2" name="图片 1" descr="组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975" y="112395"/>
            <a:ext cx="2296795" cy="84264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B83014F-8C0F-6B45-8260-B07FB3065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087" y="1828801"/>
            <a:ext cx="5151604" cy="4455214"/>
          </a:xfrm>
          <a:prstGeom prst="rect">
            <a:avLst/>
          </a:prstGeom>
        </p:spPr>
      </p:pic>
      <p:sp>
        <p:nvSpPr>
          <p:cNvPr id="18" name="流程 17">
            <a:extLst>
              <a:ext uri="{FF2B5EF4-FFF2-40B4-BE49-F238E27FC236}">
                <a16:creationId xmlns:a16="http://schemas.microsoft.com/office/drawing/2014/main" id="{AB309DA5-C591-A045-AA62-09712C25F62D}"/>
              </a:ext>
            </a:extLst>
          </p:cNvPr>
          <p:cNvSpPr/>
          <p:nvPr/>
        </p:nvSpPr>
        <p:spPr>
          <a:xfrm>
            <a:off x="1789042" y="3130826"/>
            <a:ext cx="4403035" cy="2196548"/>
          </a:xfrm>
          <a:prstGeom prst="flowChartProcess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D2EF72-6BD4-8D4C-86C6-8D2036693527}"/>
              </a:ext>
            </a:extLst>
          </p:cNvPr>
          <p:cNvSpPr txBox="1"/>
          <p:nvPr/>
        </p:nvSpPr>
        <p:spPr>
          <a:xfrm>
            <a:off x="7742582" y="358802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内层循环本质上在做什么？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CE2894-3077-CB48-805E-B20231AD0774}"/>
              </a:ext>
            </a:extLst>
          </p:cNvPr>
          <p:cNvSpPr txBox="1"/>
          <p:nvPr/>
        </p:nvSpPr>
        <p:spPr>
          <a:xfrm>
            <a:off x="7388087" y="4336774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在剩余数组中寻找 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nums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7275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3775272"/>
            <a:ext cx="12192000" cy="3082727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dirty="0"/>
              <a:t>算法思路分析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032271" y="1865503"/>
            <a:ext cx="7791443" cy="1550797"/>
            <a:chOff x="5314949" y="1535303"/>
            <a:chExt cx="7791443" cy="1550797"/>
          </a:xfrm>
        </p:grpSpPr>
        <p:sp>
          <p:nvSpPr>
            <p:cNvPr id="8" name="文本框 7"/>
            <p:cNvSpPr txBox="1"/>
            <p:nvPr/>
          </p:nvSpPr>
          <p:spPr>
            <a:xfrm>
              <a:off x="5314950" y="1535303"/>
              <a:ext cx="22266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spc="100" dirty="0">
                  <a:latin typeface="+mj-ea"/>
                  <a:ea typeface="+mj-ea"/>
                </a:rPr>
                <a:t>中间问题定义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314949" y="2011553"/>
              <a:ext cx="7791443" cy="10745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给定一个整数数组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nums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，一个整数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target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，能否在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o(n)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的时间内确认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nums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是否存在一个整数等于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target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？</a:t>
              </a:r>
            </a:p>
          </p:txBody>
        </p:sp>
      </p:grpSp>
      <p:pic>
        <p:nvPicPr>
          <p:cNvPr id="3" name="图片 2" descr="组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975" y="112395"/>
            <a:ext cx="2296795" cy="84264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3775272"/>
            <a:ext cx="12192000" cy="3082727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dirty="0"/>
              <a:t>算法思路分析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032271" y="1865503"/>
            <a:ext cx="7791443" cy="1550797"/>
            <a:chOff x="5314949" y="1535303"/>
            <a:chExt cx="7791443" cy="1550797"/>
          </a:xfrm>
        </p:grpSpPr>
        <p:sp>
          <p:nvSpPr>
            <p:cNvPr id="8" name="文本框 7"/>
            <p:cNvSpPr txBox="1"/>
            <p:nvPr/>
          </p:nvSpPr>
          <p:spPr>
            <a:xfrm>
              <a:off x="5314950" y="1535303"/>
              <a:ext cx="22266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spc="100" dirty="0">
                  <a:latin typeface="+mj-ea"/>
                  <a:ea typeface="+mj-ea"/>
                </a:rPr>
                <a:t>中间问题定义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314949" y="2011553"/>
              <a:ext cx="7791443" cy="10745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给定一个整数数组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nums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，一个整数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target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，能否在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o(n)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的时间内确认</a:t>
              </a:r>
              <a:r>
                <a:rPr lang="en-US" altLang="zh-CN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nums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是否存在一个整数等于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target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？</a:t>
              </a:r>
            </a:p>
          </p:txBody>
        </p:sp>
      </p:grpSp>
      <p:pic>
        <p:nvPicPr>
          <p:cNvPr id="3" name="图片 2" descr="组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975" y="112395"/>
            <a:ext cx="2296795" cy="842645"/>
          </a:xfrm>
          <a:prstGeom prst="rect">
            <a:avLst/>
          </a:prstGeom>
        </p:spPr>
      </p:pic>
      <p:pic>
        <p:nvPicPr>
          <p:cNvPr id="4" name="图形 3" descr="关闭 纯色填充">
            <a:extLst>
              <a:ext uri="{FF2B5EF4-FFF2-40B4-BE49-F238E27FC236}">
                <a16:creationId xmlns:a16="http://schemas.microsoft.com/office/drawing/2014/main" id="{32C4FFAC-CA68-D547-950F-299CDBB70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072936">
            <a:off x="4119507" y="1800586"/>
            <a:ext cx="1568959" cy="15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4895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适中&quot;,&quot;HeaderHeight&quot;:11.5,&quot;FooterHeight&quot;:6.0,&quot;SideMargin&quot;:5.0,&quot;TopMargin&quot;:0.0,&quot;BottomMargin&quot;:0.0,&quot;IntervalMargin&quot;:1.5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1920;#8847;#151823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1920;#8847;#151823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1920;#8847;#151823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032;#36165;#134461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7554;#68235;#4184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7554;#68235;#41840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7554;#68235;#4184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7554;#68235;#41840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7554;#68235;#41840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7554;#68235;#41840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032;#36165;#134461;#67761;#78546;#8927;#8441;#42215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1920;#8847;#151823;"/>
</p:tagLst>
</file>

<file path=ppt/theme/theme1.xml><?xml version="1.0" encoding="utf-8"?>
<a:theme xmlns:a="http://schemas.openxmlformats.org/drawingml/2006/main" name="Office 主题​​">
  <a:themeElements>
    <a:clrScheme name="小清新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D4F65"/>
      </a:accent1>
      <a:accent2>
        <a:srgbClr val="334D43"/>
      </a:accent2>
      <a:accent3>
        <a:srgbClr val="263A32"/>
      </a:accent3>
      <a:accent4>
        <a:srgbClr val="44675A"/>
      </a:accent4>
      <a:accent5>
        <a:srgbClr val="5B9BD5"/>
      </a:accent5>
      <a:accent6>
        <a:srgbClr val="5B9BD5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1052</Words>
  <Application>Microsoft Macintosh PowerPoint</Application>
  <PresentationFormat>宽屏</PresentationFormat>
  <Paragraphs>139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微软雅黑</vt:lpstr>
      <vt:lpstr>微软雅黑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01.题面分析</vt:lpstr>
      <vt:lpstr>PowerPoint 演示文稿</vt:lpstr>
      <vt:lpstr>02.算法思路分析</vt:lpstr>
      <vt:lpstr>02.算法思路分析</vt:lpstr>
      <vt:lpstr>02.算法思路分析</vt:lpstr>
      <vt:lpstr>02.算法思路分析</vt:lpstr>
      <vt:lpstr>02.算法思路分析</vt:lpstr>
      <vt:lpstr>02.算法思路分析</vt:lpstr>
      <vt:lpstr>02.算法思路分析</vt:lpstr>
      <vt:lpstr>02.算法思路分析</vt:lpstr>
      <vt:lpstr>02.算法思路分析</vt:lpstr>
      <vt:lpstr>02.算法思路分析</vt:lpstr>
      <vt:lpstr>02.算法思路分析</vt:lpstr>
      <vt:lpstr>02.算法思路分析</vt:lpstr>
      <vt:lpstr>02.算法思路分析</vt:lpstr>
      <vt:lpstr>02.算法思路分析</vt:lpstr>
      <vt:lpstr>02.算法思路分析</vt:lpstr>
      <vt:lpstr>02.算法思路分析</vt:lpstr>
      <vt:lpstr>02.算法思路分析</vt:lpstr>
      <vt:lpstr>03.教学效果展示</vt:lpstr>
      <vt:lpstr>PowerPoint 演示文稿</vt:lpstr>
      <vt:lpstr>03.实例/代码演示</vt:lpstr>
      <vt:lpstr>03.实例/代码演示</vt:lpstr>
      <vt:lpstr>03.实例/代码演示</vt:lpstr>
      <vt:lpstr>PowerPoint 演示文稿</vt:lpstr>
      <vt:lpstr>04.时间复杂度分析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锦十七的原创PPT模板</dc:title>
  <dc:creator>锦十七</dc:creator>
  <cp:keywords>稻壳儿_锦十七</cp:keywords>
  <cp:lastModifiedBy>Microsoft Office User</cp:lastModifiedBy>
  <cp:revision>48</cp:revision>
  <dcterms:created xsi:type="dcterms:W3CDTF">2021-12-09T13:44:25Z</dcterms:created>
  <dcterms:modified xsi:type="dcterms:W3CDTF">2021-12-13T15:54:19Z</dcterms:modified>
  <cp:category>https://www.docer.com/works?userid=418866232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