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6" r:id="rId4"/>
    <p:sldId id="262" r:id="rId5"/>
    <p:sldId id="303" r:id="rId6"/>
    <p:sldId id="304" r:id="rId7"/>
    <p:sldId id="263" r:id="rId8"/>
    <p:sldId id="300" r:id="rId9"/>
    <p:sldId id="264" r:id="rId10"/>
    <p:sldId id="306" r:id="rId11"/>
    <p:sldId id="307" r:id="rId12"/>
    <p:sldId id="308" r:id="rId13"/>
    <p:sldId id="309" r:id="rId14"/>
    <p:sldId id="301" r:id="rId15"/>
    <p:sldId id="265" r:id="rId16"/>
    <p:sldId id="275" r:id="rId17"/>
    <p:sldId id="271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A817AA19-1952-4625-A66D-62622A290351}">
          <p14:sldIdLst>
            <p14:sldId id="256"/>
          </p14:sldIdLst>
        </p14:section>
        <p14:section name="目录" id="{6E9A96B2-FC19-427C-A5C3-C3552F26F622}">
          <p14:sldIdLst>
            <p14:sldId id="257"/>
            <p14:sldId id="286"/>
          </p14:sldIdLst>
        </p14:section>
        <p14:section name="章节一" id="{9A01096A-27CC-4579-AAF6-D65F09208871}">
          <p14:sldIdLst>
            <p14:sldId id="262"/>
            <p14:sldId id="303"/>
            <p14:sldId id="304"/>
            <p14:sldId id="263"/>
            <p14:sldId id="300"/>
          </p14:sldIdLst>
        </p14:section>
        <p14:section name="章节二" id="{C45920A6-374B-44DD-8BB3-31005E8E4150}">
          <p14:sldIdLst>
            <p14:sldId id="264"/>
            <p14:sldId id="306"/>
            <p14:sldId id="307"/>
            <p14:sldId id="308"/>
            <p14:sldId id="309"/>
            <p14:sldId id="301"/>
          </p14:sldIdLst>
        </p14:section>
        <p14:section name="章节四" id="{98E49BB7-9F66-4261-984A-D7BE2E24295C}">
          <p14:sldIdLst>
            <p14:sldId id="265"/>
            <p14:sldId id="27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6A6"/>
    <a:srgbClr val="E4ECE9"/>
    <a:srgbClr val="E7EBF0"/>
    <a:srgbClr val="3D4F65"/>
    <a:srgbClr val="F9F9F9"/>
    <a:srgbClr val="FFFFFF"/>
    <a:srgbClr val="187267"/>
    <a:srgbClr val="9BD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77"/>
    <p:restoredTop sz="93945" autoAdjust="0"/>
  </p:normalViewPr>
  <p:slideViewPr>
    <p:cSldViewPr snapToGrid="0">
      <p:cViewPr varScale="1">
        <p:scale>
          <a:sx n="208" d="100"/>
          <a:sy n="208" d="100"/>
        </p:scale>
        <p:origin x="1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A96F8139-AFF3-4A68-B3FE-D085533B79D5}" type="datetimeFigureOut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56906F3-F24E-4064-A1AA-9F13A04E0A4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/>
              <a:t>锦十七原创模板，更多模板欢迎访问：</a:t>
            </a:r>
            <a:r>
              <a:rPr lang="en-US" altLang="zh-CN"/>
              <a:t>https://www.docer.com/works?userid=418866232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6906F3-F24E-4064-A1AA-9F13A04E0A4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514350" y="534311"/>
            <a:ext cx="11163300" cy="57893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5373252" y="1989190"/>
            <a:ext cx="1445496" cy="82708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6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5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994787" y="4355336"/>
            <a:ext cx="2202426" cy="265317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200" b="0" spc="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6" name="文本占位符 13"/>
          <p:cNvSpPr>
            <a:spLocks noGrp="1"/>
          </p:cNvSpPr>
          <p:nvPr>
            <p:ph type="body" sz="quarter" idx="12" hasCustomPrompt="1"/>
          </p:nvPr>
        </p:nvSpPr>
        <p:spPr>
          <a:xfrm>
            <a:off x="3533775" y="3260213"/>
            <a:ext cx="5124450" cy="693174"/>
          </a:xfrm>
        </p:spPr>
        <p:txBody>
          <a:bodyPr lIns="0" tIns="0" rIns="0" bIns="0">
            <a:noAutofit/>
          </a:bodyPr>
          <a:lstStyle>
            <a:lvl1pPr marL="0" indent="0" algn="dist">
              <a:buNone/>
              <a:defRPr sz="4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/>
              <a:t>这里输入标题</a:t>
            </a: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3195484" y="3088763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195484" y="4013200"/>
            <a:ext cx="5801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274570" y="2838450"/>
            <a:ext cx="3917430" cy="4019550"/>
          </a:xfrm>
          <a:custGeom>
            <a:avLst/>
            <a:gdLst>
              <a:gd name="connsiteX0" fmla="*/ 0 w 3917430"/>
              <a:gd name="connsiteY0" fmla="*/ 0 h 4019550"/>
              <a:gd name="connsiteX1" fmla="*/ 3917430 w 3917430"/>
              <a:gd name="connsiteY1" fmla="*/ 0 h 4019550"/>
              <a:gd name="connsiteX2" fmla="*/ 3917430 w 3917430"/>
              <a:gd name="connsiteY2" fmla="*/ 4019550 h 4019550"/>
              <a:gd name="connsiteX3" fmla="*/ 0 w 391743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430" h="4019550">
                <a:moveTo>
                  <a:pt x="0" y="0"/>
                </a:moveTo>
                <a:lnTo>
                  <a:pt x="3917430" y="0"/>
                </a:lnTo>
                <a:lnTo>
                  <a:pt x="3917430" y="4019550"/>
                </a:lnTo>
                <a:lnTo>
                  <a:pt x="0" y="401955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25425"/>
            <a:ext cx="4282440" cy="616398"/>
          </a:xfrm>
        </p:spPr>
        <p:txBody>
          <a:bodyPr lIns="0" tIns="0" rIns="0" bIns="0" anchor="ctr" anchorCtr="0">
            <a:noAutofit/>
          </a:bodyPr>
          <a:lstStyle>
            <a:lvl1pPr>
              <a:lnSpc>
                <a:spcPct val="100000"/>
              </a:lnSpc>
              <a:defRPr sz="2400" b="0" spc="6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/>
              <a:t>01.</a:t>
            </a:r>
            <a:r>
              <a:rPr lang="zh-CN" altLang="en-US"/>
              <a:t>前期工作概述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 flipH="1">
            <a:off x="0" y="351061"/>
            <a:ext cx="400050" cy="365125"/>
            <a:chOff x="363875" y="351061"/>
            <a:chExt cx="140950" cy="365125"/>
          </a:xfrm>
          <a:solidFill>
            <a:schemeClr val="accent1"/>
          </a:solidFill>
        </p:grpSpPr>
        <p:sp>
          <p:nvSpPr>
            <p:cNvPr id="46" name="矩形 45"/>
            <p:cNvSpPr/>
            <p:nvPr userDrawn="1"/>
          </p:nvSpPr>
          <p:spPr>
            <a:xfrm>
              <a:off x="363875" y="351061"/>
              <a:ext cx="26009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  <p:sp>
          <p:nvSpPr>
            <p:cNvPr id="47" name="矩形 46"/>
            <p:cNvSpPr/>
            <p:nvPr userDrawn="1"/>
          </p:nvSpPr>
          <p:spPr>
            <a:xfrm>
              <a:off x="430531" y="351061"/>
              <a:ext cx="74294" cy="3651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8" name="任意多边形: 形状 7"/>
          <p:cNvSpPr>
            <a:spLocks noGrp="1"/>
          </p:cNvSpPr>
          <p:nvPr>
            <p:ph type="pic" idx="10"/>
          </p:nvPr>
        </p:nvSpPr>
        <p:spPr>
          <a:xfrm>
            <a:off x="8667750" y="0"/>
            <a:ext cx="3524250" cy="6858000"/>
          </a:xfrm>
          <a:custGeom>
            <a:avLst/>
            <a:gdLst>
              <a:gd name="connsiteX0" fmla="*/ 0 w 3524250"/>
              <a:gd name="connsiteY0" fmla="*/ 0 h 6858000"/>
              <a:gd name="connsiteX1" fmla="*/ 3524250 w 3524250"/>
              <a:gd name="connsiteY1" fmla="*/ 0 h 6858000"/>
              <a:gd name="connsiteX2" fmla="*/ 3524250 w 3524250"/>
              <a:gd name="connsiteY2" fmla="*/ 6858000 h 6858000"/>
              <a:gd name="connsiteX3" fmla="*/ 0 w 3524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0" h="6858000">
                <a:moveTo>
                  <a:pt x="0" y="0"/>
                </a:moveTo>
                <a:lnTo>
                  <a:pt x="3524250" y="0"/>
                </a:lnTo>
                <a:lnTo>
                  <a:pt x="352425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B653-2262-47D5-9F83-54FE17A96AFC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JSQ"/>
          <p:cNvSpPr txBox="1"/>
          <p:nvPr userDrawn="1"/>
        </p:nvSpPr>
        <p:spPr>
          <a:xfrm>
            <a:off x="5195754" y="3244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/>
              <a:t>锦十七原创模板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-553720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606400" y="-2570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6284721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6344790" y="30784800"/>
            <a:ext cx="48013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0">
                <a:solidFill>
                  <a:schemeClr val="bg1">
                    <a:lumMod val="95000"/>
                  </a:schemeClr>
                </a:solidFill>
              </a:rPr>
              <a:t>锦十七</a:t>
            </a: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E2B-7A74-4613-877E-714F3B2BE740}" type="datetime1">
              <a:rPr lang="zh-CN" altLang="en-US" smtClean="0"/>
              <a:t>2021/12/18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C794F-41A7-4A77-B916-FA7C774CAB2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1.png"/><Relationship Id="rId21" Type="http://schemas.openxmlformats.org/officeDocument/2006/relationships/image" Target="../media/image26.svg"/><Relationship Id="rId42" Type="http://schemas.openxmlformats.org/officeDocument/2006/relationships/image" Target="../media/image47.png"/><Relationship Id="rId47" Type="http://schemas.openxmlformats.org/officeDocument/2006/relationships/image" Target="../media/image52.svg"/><Relationship Id="rId63" Type="http://schemas.openxmlformats.org/officeDocument/2006/relationships/image" Target="../media/image68.svg"/><Relationship Id="rId68" Type="http://schemas.openxmlformats.org/officeDocument/2006/relationships/image" Target="../media/image73.png"/><Relationship Id="rId84" Type="http://schemas.openxmlformats.org/officeDocument/2006/relationships/image" Target="../media/image89.png"/><Relationship Id="rId89" Type="http://schemas.openxmlformats.org/officeDocument/2006/relationships/image" Target="../media/image94.svg"/><Relationship Id="rId16" Type="http://schemas.openxmlformats.org/officeDocument/2006/relationships/image" Target="../media/image21.png"/><Relationship Id="rId11" Type="http://schemas.openxmlformats.org/officeDocument/2006/relationships/image" Target="../media/image16.svg"/><Relationship Id="rId32" Type="http://schemas.openxmlformats.org/officeDocument/2006/relationships/image" Target="../media/image37.png"/><Relationship Id="rId37" Type="http://schemas.openxmlformats.org/officeDocument/2006/relationships/image" Target="../media/image42.svg"/><Relationship Id="rId53" Type="http://schemas.openxmlformats.org/officeDocument/2006/relationships/image" Target="../media/image58.svg"/><Relationship Id="rId58" Type="http://schemas.openxmlformats.org/officeDocument/2006/relationships/image" Target="../media/image63.png"/><Relationship Id="rId74" Type="http://schemas.openxmlformats.org/officeDocument/2006/relationships/image" Target="../media/image79.png"/><Relationship Id="rId79" Type="http://schemas.openxmlformats.org/officeDocument/2006/relationships/image" Target="../media/image84.svg"/><Relationship Id="rId5" Type="http://schemas.openxmlformats.org/officeDocument/2006/relationships/image" Target="../media/image10.svg"/><Relationship Id="rId90" Type="http://schemas.openxmlformats.org/officeDocument/2006/relationships/image" Target="../media/image95.png"/><Relationship Id="rId95" Type="http://schemas.openxmlformats.org/officeDocument/2006/relationships/image" Target="../media/image100.svg"/><Relationship Id="rId22" Type="http://schemas.openxmlformats.org/officeDocument/2006/relationships/image" Target="../media/image27.png"/><Relationship Id="rId27" Type="http://schemas.openxmlformats.org/officeDocument/2006/relationships/image" Target="../media/image32.svg"/><Relationship Id="rId43" Type="http://schemas.openxmlformats.org/officeDocument/2006/relationships/image" Target="../media/image48.svg"/><Relationship Id="rId48" Type="http://schemas.openxmlformats.org/officeDocument/2006/relationships/image" Target="../media/image53.png"/><Relationship Id="rId64" Type="http://schemas.openxmlformats.org/officeDocument/2006/relationships/image" Target="../media/image69.png"/><Relationship Id="rId69" Type="http://schemas.openxmlformats.org/officeDocument/2006/relationships/image" Target="../media/image74.svg"/><Relationship Id="rId8" Type="http://schemas.openxmlformats.org/officeDocument/2006/relationships/image" Target="../media/image13.png"/><Relationship Id="rId51" Type="http://schemas.openxmlformats.org/officeDocument/2006/relationships/image" Target="../media/image56.svg"/><Relationship Id="rId72" Type="http://schemas.openxmlformats.org/officeDocument/2006/relationships/image" Target="../media/image77.png"/><Relationship Id="rId80" Type="http://schemas.openxmlformats.org/officeDocument/2006/relationships/image" Target="../media/image85.png"/><Relationship Id="rId85" Type="http://schemas.openxmlformats.org/officeDocument/2006/relationships/image" Target="../media/image90.svg"/><Relationship Id="rId93" Type="http://schemas.openxmlformats.org/officeDocument/2006/relationships/image" Target="../media/image98.svg"/><Relationship Id="rId3" Type="http://schemas.openxmlformats.org/officeDocument/2006/relationships/image" Target="../media/image8.svg"/><Relationship Id="rId12" Type="http://schemas.openxmlformats.org/officeDocument/2006/relationships/image" Target="../media/image17.png"/><Relationship Id="rId17" Type="http://schemas.openxmlformats.org/officeDocument/2006/relationships/image" Target="../media/image22.svg"/><Relationship Id="rId25" Type="http://schemas.openxmlformats.org/officeDocument/2006/relationships/image" Target="../media/image30.svg"/><Relationship Id="rId33" Type="http://schemas.openxmlformats.org/officeDocument/2006/relationships/image" Target="../media/image38.svg"/><Relationship Id="rId38" Type="http://schemas.openxmlformats.org/officeDocument/2006/relationships/image" Target="../media/image43.png"/><Relationship Id="rId46" Type="http://schemas.openxmlformats.org/officeDocument/2006/relationships/image" Target="../media/image51.png"/><Relationship Id="rId59" Type="http://schemas.openxmlformats.org/officeDocument/2006/relationships/image" Target="../media/image64.svg"/><Relationship Id="rId67" Type="http://schemas.openxmlformats.org/officeDocument/2006/relationships/image" Target="../media/image72.svg"/><Relationship Id="rId20" Type="http://schemas.openxmlformats.org/officeDocument/2006/relationships/image" Target="../media/image25.png"/><Relationship Id="rId41" Type="http://schemas.openxmlformats.org/officeDocument/2006/relationships/image" Target="../media/image46.svg"/><Relationship Id="rId54" Type="http://schemas.openxmlformats.org/officeDocument/2006/relationships/image" Target="../media/image59.png"/><Relationship Id="rId62" Type="http://schemas.openxmlformats.org/officeDocument/2006/relationships/image" Target="../media/image67.png"/><Relationship Id="rId70" Type="http://schemas.openxmlformats.org/officeDocument/2006/relationships/image" Target="../media/image75.png"/><Relationship Id="rId75" Type="http://schemas.openxmlformats.org/officeDocument/2006/relationships/image" Target="../media/image80.svg"/><Relationship Id="rId83" Type="http://schemas.openxmlformats.org/officeDocument/2006/relationships/image" Target="../media/image88.svg"/><Relationship Id="rId88" Type="http://schemas.openxmlformats.org/officeDocument/2006/relationships/image" Target="../media/image93.png"/><Relationship Id="rId91" Type="http://schemas.openxmlformats.org/officeDocument/2006/relationships/image" Target="../media/image9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5" Type="http://schemas.openxmlformats.org/officeDocument/2006/relationships/image" Target="../media/image20.svg"/><Relationship Id="rId23" Type="http://schemas.openxmlformats.org/officeDocument/2006/relationships/image" Target="../media/image28.sv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49" Type="http://schemas.openxmlformats.org/officeDocument/2006/relationships/image" Target="../media/image54.svg"/><Relationship Id="rId57" Type="http://schemas.openxmlformats.org/officeDocument/2006/relationships/image" Target="../media/image62.svg"/><Relationship Id="rId10" Type="http://schemas.openxmlformats.org/officeDocument/2006/relationships/image" Target="../media/image15.png"/><Relationship Id="rId31" Type="http://schemas.openxmlformats.org/officeDocument/2006/relationships/image" Target="../media/image36.svg"/><Relationship Id="rId44" Type="http://schemas.openxmlformats.org/officeDocument/2006/relationships/image" Target="../media/image49.png"/><Relationship Id="rId52" Type="http://schemas.openxmlformats.org/officeDocument/2006/relationships/image" Target="../media/image57.png"/><Relationship Id="rId60" Type="http://schemas.openxmlformats.org/officeDocument/2006/relationships/image" Target="../media/image65.png"/><Relationship Id="rId65" Type="http://schemas.openxmlformats.org/officeDocument/2006/relationships/image" Target="../media/image70.svg"/><Relationship Id="rId73" Type="http://schemas.openxmlformats.org/officeDocument/2006/relationships/image" Target="../media/image78.svg"/><Relationship Id="rId78" Type="http://schemas.openxmlformats.org/officeDocument/2006/relationships/image" Target="../media/image83.png"/><Relationship Id="rId81" Type="http://schemas.openxmlformats.org/officeDocument/2006/relationships/image" Target="../media/image86.svg"/><Relationship Id="rId86" Type="http://schemas.openxmlformats.org/officeDocument/2006/relationships/image" Target="../media/image91.png"/><Relationship Id="rId94" Type="http://schemas.openxmlformats.org/officeDocument/2006/relationships/image" Target="../media/image9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3" Type="http://schemas.openxmlformats.org/officeDocument/2006/relationships/image" Target="../media/image18.svg"/><Relationship Id="rId18" Type="http://schemas.openxmlformats.org/officeDocument/2006/relationships/image" Target="../media/image23.png"/><Relationship Id="rId39" Type="http://schemas.openxmlformats.org/officeDocument/2006/relationships/image" Target="../media/image44.svg"/><Relationship Id="rId34" Type="http://schemas.openxmlformats.org/officeDocument/2006/relationships/image" Target="../media/image39.png"/><Relationship Id="rId50" Type="http://schemas.openxmlformats.org/officeDocument/2006/relationships/image" Target="../media/image55.png"/><Relationship Id="rId55" Type="http://schemas.openxmlformats.org/officeDocument/2006/relationships/image" Target="../media/image60.svg"/><Relationship Id="rId76" Type="http://schemas.openxmlformats.org/officeDocument/2006/relationships/image" Target="../media/image81.png"/><Relationship Id="rId7" Type="http://schemas.openxmlformats.org/officeDocument/2006/relationships/image" Target="../media/image12.svg"/><Relationship Id="rId71" Type="http://schemas.openxmlformats.org/officeDocument/2006/relationships/image" Target="../media/image76.svg"/><Relationship Id="rId92" Type="http://schemas.openxmlformats.org/officeDocument/2006/relationships/image" Target="../media/image97.png"/><Relationship Id="rId2" Type="http://schemas.openxmlformats.org/officeDocument/2006/relationships/image" Target="../media/image7.png"/><Relationship Id="rId29" Type="http://schemas.openxmlformats.org/officeDocument/2006/relationships/image" Target="../media/image34.svg"/><Relationship Id="rId24" Type="http://schemas.openxmlformats.org/officeDocument/2006/relationships/image" Target="../media/image29.png"/><Relationship Id="rId40" Type="http://schemas.openxmlformats.org/officeDocument/2006/relationships/image" Target="../media/image45.png"/><Relationship Id="rId45" Type="http://schemas.openxmlformats.org/officeDocument/2006/relationships/image" Target="../media/image50.svg"/><Relationship Id="rId66" Type="http://schemas.openxmlformats.org/officeDocument/2006/relationships/image" Target="../media/image71.png"/><Relationship Id="rId87" Type="http://schemas.openxmlformats.org/officeDocument/2006/relationships/image" Target="../media/image92.svg"/><Relationship Id="rId61" Type="http://schemas.openxmlformats.org/officeDocument/2006/relationships/image" Target="../media/image66.svg"/><Relationship Id="rId82" Type="http://schemas.openxmlformats.org/officeDocument/2006/relationships/image" Target="../media/image87.png"/><Relationship Id="rId19" Type="http://schemas.openxmlformats.org/officeDocument/2006/relationships/image" Target="../media/image24.svg"/><Relationship Id="rId14" Type="http://schemas.openxmlformats.org/officeDocument/2006/relationships/image" Target="../media/image19.png"/><Relationship Id="rId30" Type="http://schemas.openxmlformats.org/officeDocument/2006/relationships/image" Target="../media/image35.png"/><Relationship Id="rId35" Type="http://schemas.openxmlformats.org/officeDocument/2006/relationships/image" Target="../media/image40.svg"/><Relationship Id="rId56" Type="http://schemas.openxmlformats.org/officeDocument/2006/relationships/image" Target="../media/image61.png"/><Relationship Id="rId77" Type="http://schemas.openxmlformats.org/officeDocument/2006/relationships/image" Target="../media/image8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31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>
                <a:latin typeface="+mn-ea"/>
              </a:rPr>
              <a:t>讲师：梦杰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28065" y="2141220"/>
            <a:ext cx="9891395" cy="553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ctr"/>
            <a:r>
              <a:rPr lang="zh-CN" altLang="en-US" sz="3600" spc="600">
                <a:sym typeface="+mn-ea"/>
              </a:rPr>
              <a:t>讲给Java工程师的高频面试算法100题</a:t>
            </a:r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30935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36893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400" spc="600" dirty="0">
                  <a:latin typeface="+mj-ea"/>
                  <a:ea typeface="+mj-ea"/>
                </a:rPr>
                <a:t>两数之和：</a:t>
              </a:r>
              <a:r>
                <a:rPr lang="en-US" altLang="zh-CN" sz="2400" spc="600" dirty="0">
                  <a:latin typeface="+mj-ea"/>
                  <a:ea typeface="+mj-ea"/>
                </a:rPr>
                <a:t>Hash</a:t>
              </a:r>
              <a:r>
                <a:rPr lang="zh-CN" altLang="en-US" sz="2400" spc="600" dirty="0">
                  <a:latin typeface="+mj-ea"/>
                  <a:ea typeface="+mj-ea"/>
                </a:rPr>
                <a:t>表法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59FE08-F0A4-A948-A03A-1D188AE34750}"/>
              </a:ext>
            </a:extLst>
          </p:cNvPr>
          <p:cNvSpPr/>
          <p:nvPr/>
        </p:nvSpPr>
        <p:spPr>
          <a:xfrm>
            <a:off x="1170416" y="3046626"/>
            <a:ext cx="5811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nums = [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11</a:t>
            </a:r>
            <a:r>
              <a:rPr lang="zh-CN" altLang="en-US" sz="2400" dirty="0">
                <a:latin typeface="+mn-ea"/>
              </a:rPr>
              <a:t>, 15],  target = </a:t>
            </a:r>
            <a:r>
              <a:rPr lang="en-US" altLang="zh-CN" sz="2400" dirty="0">
                <a:latin typeface="+mn-ea"/>
              </a:rPr>
              <a:t>19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F4C3A3-7531-4548-934D-E7E542F6DB6B}"/>
              </a:ext>
            </a:extLst>
          </p:cNvPr>
          <p:cNvSpPr/>
          <p:nvPr/>
        </p:nvSpPr>
        <p:spPr>
          <a:xfrm>
            <a:off x="7451769" y="2247556"/>
            <a:ext cx="13338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  2 : 0,</a:t>
            </a:r>
          </a:p>
          <a:p>
            <a:r>
              <a:rPr lang="en-US" altLang="zh-CN" sz="2400" dirty="0">
                <a:latin typeface="+mn-ea"/>
              </a:rPr>
              <a:t>  4 : 1,</a:t>
            </a:r>
          </a:p>
          <a:p>
            <a:r>
              <a:rPr lang="en-US" altLang="zh-CN" sz="2400" dirty="0">
                <a:latin typeface="+mn-ea"/>
              </a:rPr>
              <a:t>  9 : 3,</a:t>
            </a:r>
          </a:p>
          <a:p>
            <a:r>
              <a:rPr lang="en-US" altLang="zh-CN" sz="2400" dirty="0">
                <a:latin typeface="+mn-ea"/>
              </a:rPr>
              <a:t>  5 : 2,</a:t>
            </a:r>
          </a:p>
          <a:p>
            <a:r>
              <a:rPr lang="en-US" altLang="zh-CN" sz="2400" dirty="0">
                <a:latin typeface="+mn-ea"/>
              </a:rPr>
              <a:t>  11: 4,</a:t>
            </a:r>
          </a:p>
          <a:p>
            <a:r>
              <a:rPr lang="en-US" altLang="zh-CN" sz="2400" dirty="0">
                <a:latin typeface="+mn-ea"/>
              </a:rPr>
              <a:t>  15: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950023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59FE08-F0A4-A948-A03A-1D188AE34750}"/>
              </a:ext>
            </a:extLst>
          </p:cNvPr>
          <p:cNvSpPr/>
          <p:nvPr/>
        </p:nvSpPr>
        <p:spPr>
          <a:xfrm>
            <a:off x="3210028" y="3138681"/>
            <a:ext cx="5811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如果</a:t>
            </a:r>
            <a:r>
              <a:rPr lang="en-US" altLang="zh-CN" sz="2400" dirty="0" err="1">
                <a:latin typeface="+mn-ea"/>
              </a:rPr>
              <a:t>nums</a:t>
            </a:r>
            <a:r>
              <a:rPr lang="zh-CN" altLang="en-US" sz="2400" dirty="0">
                <a:latin typeface="+mn-ea"/>
              </a:rPr>
              <a:t>有两个相同会不会对解有影响？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7884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59FE08-F0A4-A948-A03A-1D188AE34750}"/>
              </a:ext>
            </a:extLst>
          </p:cNvPr>
          <p:cNvSpPr/>
          <p:nvPr/>
        </p:nvSpPr>
        <p:spPr>
          <a:xfrm>
            <a:off x="1170416" y="3046626"/>
            <a:ext cx="62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nums = [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5, 9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11</a:t>
            </a:r>
            <a:r>
              <a:rPr lang="zh-CN" altLang="en-US" sz="2400" dirty="0">
                <a:latin typeface="+mn-ea"/>
              </a:rPr>
              <a:t>, 15],  target = </a:t>
            </a:r>
            <a:r>
              <a:rPr lang="en-US" altLang="zh-CN" sz="2400" dirty="0">
                <a:latin typeface="+mn-ea"/>
              </a:rPr>
              <a:t>8</a:t>
            </a:r>
            <a:endParaRPr lang="zh-CN" altLang="en-US" sz="2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F4C3A3-7531-4548-934D-E7E542F6DB6B}"/>
              </a:ext>
            </a:extLst>
          </p:cNvPr>
          <p:cNvSpPr/>
          <p:nvPr/>
        </p:nvSpPr>
        <p:spPr>
          <a:xfrm>
            <a:off x="7451769" y="2247556"/>
            <a:ext cx="13338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+mn-ea"/>
              </a:rPr>
              <a:t>  2 : 0,</a:t>
            </a:r>
          </a:p>
          <a:p>
            <a:r>
              <a:rPr lang="en-US" altLang="zh-CN" sz="2400" dirty="0">
                <a:latin typeface="+mn-ea"/>
              </a:rPr>
              <a:t>  4 : </a:t>
            </a:r>
            <a:r>
              <a:rPr lang="en-US" altLang="zh-CN" sz="2400" dirty="0">
                <a:solidFill>
                  <a:srgbClr val="C00000"/>
                </a:solidFill>
                <a:latin typeface="+mn-ea"/>
              </a:rPr>
              <a:t>1/2,</a:t>
            </a:r>
          </a:p>
          <a:p>
            <a:r>
              <a:rPr lang="en-US" altLang="zh-CN" sz="2400" dirty="0">
                <a:latin typeface="+mn-ea"/>
              </a:rPr>
              <a:t>  9 : 4,</a:t>
            </a:r>
          </a:p>
          <a:p>
            <a:r>
              <a:rPr lang="en-US" altLang="zh-CN" sz="2400" dirty="0">
                <a:latin typeface="+mn-ea"/>
              </a:rPr>
              <a:t>  5 : 3,</a:t>
            </a:r>
          </a:p>
          <a:p>
            <a:r>
              <a:rPr lang="en-US" altLang="zh-CN" sz="2400" dirty="0">
                <a:latin typeface="+mn-ea"/>
              </a:rPr>
              <a:t>  11: 5,</a:t>
            </a:r>
          </a:p>
          <a:p>
            <a:r>
              <a:rPr lang="en-US" altLang="zh-CN" sz="2400" dirty="0">
                <a:latin typeface="+mn-ea"/>
              </a:rPr>
              <a:t>  15: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6149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59FE08-F0A4-A948-A03A-1D188AE34750}"/>
              </a:ext>
            </a:extLst>
          </p:cNvPr>
          <p:cNvSpPr/>
          <p:nvPr/>
        </p:nvSpPr>
        <p:spPr>
          <a:xfrm>
            <a:off x="4834153" y="3200049"/>
            <a:ext cx="6268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代  码  演  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742812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03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THREE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/>
              <a:t>时间复杂度分析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03.</a:t>
            </a:r>
            <a:r>
              <a:rPr lang="zh-CN" altLang="en-US" dirty="0"/>
              <a:t>时间复杂度分析</a:t>
            </a:r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73D86208-9783-3744-9362-11C946E337C6}"/>
              </a:ext>
            </a:extLst>
          </p:cNvPr>
          <p:cNvSpPr txBox="1"/>
          <p:nvPr/>
        </p:nvSpPr>
        <p:spPr>
          <a:xfrm>
            <a:off x="2016548" y="144751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0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440C6DA-43BC-C94E-A9D6-3BD2EE7283BB}"/>
              </a:ext>
            </a:extLst>
          </p:cNvPr>
          <p:cNvSpPr txBox="1"/>
          <p:nvPr/>
        </p:nvSpPr>
        <p:spPr>
          <a:xfrm>
            <a:off x="2646968" y="1964012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O(1)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9AD8FBB-3D8C-454C-B70F-47884593002C}"/>
              </a:ext>
            </a:extLst>
          </p:cNvPr>
          <p:cNvSpPr txBox="1"/>
          <p:nvPr/>
        </p:nvSpPr>
        <p:spPr>
          <a:xfrm>
            <a:off x="2632411" y="2589467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1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F290C73-2375-8C45-BD9A-ABC737092A3A}"/>
              </a:ext>
            </a:extLst>
          </p:cNvPr>
          <p:cNvSpPr txBox="1"/>
          <p:nvPr/>
        </p:nvSpPr>
        <p:spPr>
          <a:xfrm>
            <a:off x="3210220" y="313839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O(1)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89D73BB-2E66-0846-9615-971FEE0A16F0}"/>
              </a:ext>
            </a:extLst>
          </p:cNvPr>
          <p:cNvSpPr txBox="1"/>
          <p:nvPr/>
        </p:nvSpPr>
        <p:spPr>
          <a:xfrm>
            <a:off x="3198169" y="3643741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6820D4B-B6FD-E14B-A1DC-9018D7A3FDCD}"/>
              </a:ext>
            </a:extLst>
          </p:cNvPr>
          <p:cNvSpPr txBox="1"/>
          <p:nvPr/>
        </p:nvSpPr>
        <p:spPr>
          <a:xfrm>
            <a:off x="3852199" y="415374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O(1)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737A17D-757E-0848-9C50-90D85F3AAC6D}"/>
              </a:ext>
            </a:extLst>
          </p:cNvPr>
          <p:cNvSpPr/>
          <p:nvPr/>
        </p:nvSpPr>
        <p:spPr>
          <a:xfrm>
            <a:off x="3191031" y="4449111"/>
            <a:ext cx="14446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+mn-ea"/>
              </a:rPr>
              <a:t>......</a:t>
            </a:r>
          </a:p>
          <a:p>
            <a:r>
              <a:rPr kumimoji="1" lang="en-US" altLang="zh-CN" dirty="0">
                <a:latin typeface="+mn-ea"/>
              </a:rPr>
              <a:t>	......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5A0110A-FA6D-6E49-BC3A-32E6A91615EE}"/>
              </a:ext>
            </a:extLst>
          </p:cNvPr>
          <p:cNvSpPr txBox="1"/>
          <p:nvPr/>
        </p:nvSpPr>
        <p:spPr>
          <a:xfrm>
            <a:off x="4427806" y="5211582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 = n-2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4184ED8-8402-A74C-AF14-C44D1329AE9E}"/>
              </a:ext>
            </a:extLst>
          </p:cNvPr>
          <p:cNvSpPr txBox="1"/>
          <p:nvPr/>
        </p:nvSpPr>
        <p:spPr>
          <a:xfrm>
            <a:off x="5042727" y="566747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O(1)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57" name="直接连接符 19">
            <a:extLst>
              <a:ext uri="{FF2B5EF4-FFF2-40B4-BE49-F238E27FC236}">
                <a16:creationId xmlns:a16="http://schemas.microsoft.com/office/drawing/2014/main" id="{41933EBD-CA04-E448-8EA8-181AE1C80266}"/>
              </a:ext>
            </a:extLst>
          </p:cNvPr>
          <p:cNvCxnSpPr>
            <a:cxnSpLocks/>
          </p:cNvCxnSpPr>
          <p:nvPr/>
        </p:nvCxnSpPr>
        <p:spPr>
          <a:xfrm flipV="1">
            <a:off x="2328514" y="1793503"/>
            <a:ext cx="0" cy="544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19">
            <a:extLst>
              <a:ext uri="{FF2B5EF4-FFF2-40B4-BE49-F238E27FC236}">
                <a16:creationId xmlns:a16="http://schemas.microsoft.com/office/drawing/2014/main" id="{B4FD39F2-3A69-1C47-81CF-DE69DDEDA996}"/>
              </a:ext>
            </a:extLst>
          </p:cNvPr>
          <p:cNvCxnSpPr>
            <a:cxnSpLocks/>
          </p:cNvCxnSpPr>
          <p:nvPr/>
        </p:nvCxnSpPr>
        <p:spPr>
          <a:xfrm>
            <a:off x="1835823" y="1789325"/>
            <a:ext cx="812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19">
            <a:extLst>
              <a:ext uri="{FF2B5EF4-FFF2-40B4-BE49-F238E27FC236}">
                <a16:creationId xmlns:a16="http://schemas.microsoft.com/office/drawing/2014/main" id="{CA11F9CF-B679-3749-9337-BC3FF517A771}"/>
              </a:ext>
            </a:extLst>
          </p:cNvPr>
          <p:cNvCxnSpPr>
            <a:cxnSpLocks/>
          </p:cNvCxnSpPr>
          <p:nvPr/>
        </p:nvCxnSpPr>
        <p:spPr>
          <a:xfrm>
            <a:off x="2327564" y="2342558"/>
            <a:ext cx="1338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19">
            <a:extLst>
              <a:ext uri="{FF2B5EF4-FFF2-40B4-BE49-F238E27FC236}">
                <a16:creationId xmlns:a16="http://schemas.microsoft.com/office/drawing/2014/main" id="{04C64604-DF94-A74D-9E17-78D63E057482}"/>
              </a:ext>
            </a:extLst>
          </p:cNvPr>
          <p:cNvCxnSpPr>
            <a:cxnSpLocks/>
          </p:cNvCxnSpPr>
          <p:nvPr/>
        </p:nvCxnSpPr>
        <p:spPr>
          <a:xfrm flipV="1">
            <a:off x="2965823" y="2920340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19">
            <a:extLst>
              <a:ext uri="{FF2B5EF4-FFF2-40B4-BE49-F238E27FC236}">
                <a16:creationId xmlns:a16="http://schemas.microsoft.com/office/drawing/2014/main" id="{CFDEFD87-7972-F14C-B27C-BED550AEC961}"/>
              </a:ext>
            </a:extLst>
          </p:cNvPr>
          <p:cNvCxnSpPr>
            <a:cxnSpLocks/>
          </p:cNvCxnSpPr>
          <p:nvPr/>
        </p:nvCxnSpPr>
        <p:spPr>
          <a:xfrm flipV="1">
            <a:off x="2964873" y="3469395"/>
            <a:ext cx="133867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19">
            <a:extLst>
              <a:ext uri="{FF2B5EF4-FFF2-40B4-BE49-F238E27FC236}">
                <a16:creationId xmlns:a16="http://schemas.microsoft.com/office/drawing/2014/main" id="{ED3AEE0C-35B3-1E43-B743-4A019EF042AD}"/>
              </a:ext>
            </a:extLst>
          </p:cNvPr>
          <p:cNvCxnSpPr>
            <a:cxnSpLocks/>
          </p:cNvCxnSpPr>
          <p:nvPr/>
        </p:nvCxnSpPr>
        <p:spPr>
          <a:xfrm>
            <a:off x="1819564" y="2920779"/>
            <a:ext cx="1502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19">
            <a:extLst>
              <a:ext uri="{FF2B5EF4-FFF2-40B4-BE49-F238E27FC236}">
                <a16:creationId xmlns:a16="http://schemas.microsoft.com/office/drawing/2014/main" id="{76D6B1A2-A22F-C343-85BD-176BC7F5DA84}"/>
              </a:ext>
            </a:extLst>
          </p:cNvPr>
          <p:cNvCxnSpPr>
            <a:cxnSpLocks/>
          </p:cNvCxnSpPr>
          <p:nvPr/>
        </p:nvCxnSpPr>
        <p:spPr>
          <a:xfrm flipV="1">
            <a:off x="3561568" y="3987140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19">
            <a:extLst>
              <a:ext uri="{FF2B5EF4-FFF2-40B4-BE49-F238E27FC236}">
                <a16:creationId xmlns:a16="http://schemas.microsoft.com/office/drawing/2014/main" id="{B6B5CF6C-1093-BF47-A6FF-B4385153124E}"/>
              </a:ext>
            </a:extLst>
          </p:cNvPr>
          <p:cNvCxnSpPr>
            <a:cxnSpLocks/>
          </p:cNvCxnSpPr>
          <p:nvPr/>
        </p:nvCxnSpPr>
        <p:spPr>
          <a:xfrm>
            <a:off x="3560618" y="4536195"/>
            <a:ext cx="1330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19">
            <a:extLst>
              <a:ext uri="{FF2B5EF4-FFF2-40B4-BE49-F238E27FC236}">
                <a16:creationId xmlns:a16="http://schemas.microsoft.com/office/drawing/2014/main" id="{833502C8-D78E-1A49-839F-D2DDF405C327}"/>
              </a:ext>
            </a:extLst>
          </p:cNvPr>
          <p:cNvCxnSpPr>
            <a:cxnSpLocks/>
          </p:cNvCxnSpPr>
          <p:nvPr/>
        </p:nvCxnSpPr>
        <p:spPr>
          <a:xfrm>
            <a:off x="1838037" y="3987579"/>
            <a:ext cx="20874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19">
            <a:extLst>
              <a:ext uri="{FF2B5EF4-FFF2-40B4-BE49-F238E27FC236}">
                <a16:creationId xmlns:a16="http://schemas.microsoft.com/office/drawing/2014/main" id="{BC37627A-462B-5240-B0FD-365BE7DABD05}"/>
              </a:ext>
            </a:extLst>
          </p:cNvPr>
          <p:cNvCxnSpPr>
            <a:cxnSpLocks/>
          </p:cNvCxnSpPr>
          <p:nvPr/>
        </p:nvCxnSpPr>
        <p:spPr>
          <a:xfrm flipV="1">
            <a:off x="4891604" y="5538849"/>
            <a:ext cx="0" cy="544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19">
            <a:extLst>
              <a:ext uri="{FF2B5EF4-FFF2-40B4-BE49-F238E27FC236}">
                <a16:creationId xmlns:a16="http://schemas.microsoft.com/office/drawing/2014/main" id="{81E9F9FF-3BF4-004E-8425-B13015310E75}"/>
              </a:ext>
            </a:extLst>
          </p:cNvPr>
          <p:cNvCxnSpPr>
            <a:cxnSpLocks/>
          </p:cNvCxnSpPr>
          <p:nvPr/>
        </p:nvCxnSpPr>
        <p:spPr>
          <a:xfrm>
            <a:off x="4890654" y="6087904"/>
            <a:ext cx="1057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19">
            <a:extLst>
              <a:ext uri="{FF2B5EF4-FFF2-40B4-BE49-F238E27FC236}">
                <a16:creationId xmlns:a16="http://schemas.microsoft.com/office/drawing/2014/main" id="{E32E746C-0356-C241-B642-B7E9DAC22D4D}"/>
              </a:ext>
            </a:extLst>
          </p:cNvPr>
          <p:cNvCxnSpPr>
            <a:cxnSpLocks/>
          </p:cNvCxnSpPr>
          <p:nvPr/>
        </p:nvCxnSpPr>
        <p:spPr>
          <a:xfrm>
            <a:off x="1824182" y="5539288"/>
            <a:ext cx="34313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19">
            <a:extLst>
              <a:ext uri="{FF2B5EF4-FFF2-40B4-BE49-F238E27FC236}">
                <a16:creationId xmlns:a16="http://schemas.microsoft.com/office/drawing/2014/main" id="{60972679-F07A-E64A-A6DF-06ECFD9E6565}"/>
              </a:ext>
            </a:extLst>
          </p:cNvPr>
          <p:cNvCxnSpPr>
            <a:cxnSpLocks/>
          </p:cNvCxnSpPr>
          <p:nvPr/>
        </p:nvCxnSpPr>
        <p:spPr>
          <a:xfrm>
            <a:off x="1828800" y="1413164"/>
            <a:ext cx="0" cy="4729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474FCB99-DA0D-C146-8F61-9BC03C4DD7DB}"/>
              </a:ext>
            </a:extLst>
          </p:cNvPr>
          <p:cNvSpPr txBox="1"/>
          <p:nvPr/>
        </p:nvSpPr>
        <p:spPr>
          <a:xfrm>
            <a:off x="5452844" y="2936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3EE424C-E6B0-B048-B1A3-E090A1673138}"/>
              </a:ext>
            </a:extLst>
          </p:cNvPr>
          <p:cNvSpPr txBox="1"/>
          <p:nvPr/>
        </p:nvSpPr>
        <p:spPr>
          <a:xfrm>
            <a:off x="5770261" y="3138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n-ea"/>
              </a:rPr>
              <a:t>返回</a:t>
            </a:r>
          </a:p>
        </p:txBody>
      </p:sp>
      <p:cxnSp>
        <p:nvCxnSpPr>
          <p:cNvPr id="74" name="直接连接符 19">
            <a:extLst>
              <a:ext uri="{FF2B5EF4-FFF2-40B4-BE49-F238E27FC236}">
                <a16:creationId xmlns:a16="http://schemas.microsoft.com/office/drawing/2014/main" id="{B383B7FF-14E4-5E47-8FFB-E7F2CB6B7FB6}"/>
              </a:ext>
            </a:extLst>
          </p:cNvPr>
          <p:cNvCxnSpPr>
            <a:cxnSpLocks/>
            <a:stCxn id="27" idx="2"/>
            <a:endCxn id="73" idx="1"/>
          </p:cNvCxnSpPr>
          <p:nvPr/>
        </p:nvCxnSpPr>
        <p:spPr>
          <a:xfrm>
            <a:off x="2948493" y="2333344"/>
            <a:ext cx="2821768" cy="989716"/>
          </a:xfrm>
          <a:prstGeom prst="line">
            <a:avLst/>
          </a:prstGeom>
          <a:ln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19">
            <a:extLst>
              <a:ext uri="{FF2B5EF4-FFF2-40B4-BE49-F238E27FC236}">
                <a16:creationId xmlns:a16="http://schemas.microsoft.com/office/drawing/2014/main" id="{3D889F5A-870A-BA43-BFF8-291452EDA732}"/>
              </a:ext>
            </a:extLst>
          </p:cNvPr>
          <p:cNvCxnSpPr>
            <a:cxnSpLocks/>
            <a:stCxn id="51" idx="3"/>
            <a:endCxn id="73" idx="1"/>
          </p:cNvCxnSpPr>
          <p:nvPr/>
        </p:nvCxnSpPr>
        <p:spPr>
          <a:xfrm>
            <a:off x="3813270" y="3323060"/>
            <a:ext cx="1956991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19">
            <a:extLst>
              <a:ext uri="{FF2B5EF4-FFF2-40B4-BE49-F238E27FC236}">
                <a16:creationId xmlns:a16="http://schemas.microsoft.com/office/drawing/2014/main" id="{CFEF822C-0099-BF46-8463-A2AC5329EF17}"/>
              </a:ext>
            </a:extLst>
          </p:cNvPr>
          <p:cNvCxnSpPr>
            <a:cxnSpLocks/>
            <a:stCxn id="53" idx="3"/>
            <a:endCxn id="73" idx="1"/>
          </p:cNvCxnSpPr>
          <p:nvPr/>
        </p:nvCxnSpPr>
        <p:spPr>
          <a:xfrm flipV="1">
            <a:off x="4455249" y="3323060"/>
            <a:ext cx="1315012" cy="101534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19">
            <a:extLst>
              <a:ext uri="{FF2B5EF4-FFF2-40B4-BE49-F238E27FC236}">
                <a16:creationId xmlns:a16="http://schemas.microsoft.com/office/drawing/2014/main" id="{E6B64F50-4293-0649-AEB2-E915EB4C746B}"/>
              </a:ext>
            </a:extLst>
          </p:cNvPr>
          <p:cNvCxnSpPr>
            <a:cxnSpLocks/>
            <a:stCxn id="56" idx="0"/>
            <a:endCxn id="73" idx="1"/>
          </p:cNvCxnSpPr>
          <p:nvPr/>
        </p:nvCxnSpPr>
        <p:spPr>
          <a:xfrm flipV="1">
            <a:off x="5344252" y="3323060"/>
            <a:ext cx="426009" cy="2344417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19">
            <a:extLst>
              <a:ext uri="{FF2B5EF4-FFF2-40B4-BE49-F238E27FC236}">
                <a16:creationId xmlns:a16="http://schemas.microsoft.com/office/drawing/2014/main" id="{4D74D43A-EFDE-FB47-963C-452F1D4EBF04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2944356" y="2333344"/>
            <a:ext cx="4137" cy="256123"/>
          </a:xfrm>
          <a:prstGeom prst="line">
            <a:avLst/>
          </a:prstGeom>
          <a:ln>
            <a:headEnd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19">
            <a:extLst>
              <a:ext uri="{FF2B5EF4-FFF2-40B4-BE49-F238E27FC236}">
                <a16:creationId xmlns:a16="http://schemas.microsoft.com/office/drawing/2014/main" id="{3BAA79BC-9FAB-904C-91EE-C88905D7BF00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3511745" y="3507726"/>
            <a:ext cx="18406" cy="13601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19">
            <a:extLst>
              <a:ext uri="{FF2B5EF4-FFF2-40B4-BE49-F238E27FC236}">
                <a16:creationId xmlns:a16="http://schemas.microsoft.com/office/drawing/2014/main" id="{7065F2C2-0EDB-DB4A-916B-253B4AA876DA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4153724" y="4523072"/>
            <a:ext cx="23994" cy="31737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2194F7EB-A9FB-B848-BEA2-DD2E903873CA}"/>
              </a:ext>
            </a:extLst>
          </p:cNvPr>
          <p:cNvSpPr txBox="1"/>
          <p:nvPr/>
        </p:nvSpPr>
        <p:spPr>
          <a:xfrm>
            <a:off x="7790046" y="31631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O(n)</a:t>
            </a:r>
            <a:endParaRPr kumimoji="1" lang="zh-CN" altLang="en-US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538" y="4298146"/>
            <a:ext cx="1954924" cy="2904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spc="300" dirty="0">
                <a:latin typeface="+mn-ea"/>
              </a:rPr>
              <a:t>讲师：梦杰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91004" y="2141095"/>
            <a:ext cx="3809996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ctr">
              <a:defRPr sz="2000" spc="300">
                <a:latin typeface="+mj-ea"/>
                <a:ea typeface="+mj-ea"/>
              </a:defRPr>
            </a:lvl1pPr>
          </a:lstStyle>
          <a:p>
            <a:pPr algn="dist"/>
            <a:r>
              <a:rPr lang="en-US" altLang="zh-CN" sz="6000"/>
              <a:t>THANKS </a:t>
            </a:r>
            <a:endParaRPr lang="zh-CN" altLang="en-US" sz="6000"/>
          </a:p>
        </p:txBody>
      </p:sp>
      <p:pic>
        <p:nvPicPr>
          <p:cNvPr id="441" name="图形 440"/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900" t="30515" r="32884" b="54261"/>
          <a:stretch>
            <a:fillRect/>
          </a:stretch>
        </p:blipFill>
        <p:spPr>
          <a:xfrm>
            <a:off x="2980847" y="-4378792"/>
            <a:ext cx="6230306" cy="26421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514350" y="1156335"/>
            <a:ext cx="10739120" cy="5168265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3175001" y="3291657"/>
            <a:ext cx="5841998" cy="723207"/>
            <a:chOff x="3175001" y="3426952"/>
            <a:chExt cx="5841998" cy="723207"/>
          </a:xfrm>
        </p:grpSpPr>
        <p:sp>
          <p:nvSpPr>
            <p:cNvPr id="4" name="文本框 3"/>
            <p:cNvSpPr txBox="1"/>
            <p:nvPr/>
          </p:nvSpPr>
          <p:spPr>
            <a:xfrm>
              <a:off x="3556002" y="3573112"/>
              <a:ext cx="5079998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spc="600">
                  <a:latin typeface="+mj-ea"/>
                  <a:ea typeface="+mj-ea"/>
                </a:rPr>
                <a:t>感谢您的耐心观看</a:t>
              </a: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接连接符 447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标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124" y="1173993"/>
            <a:ext cx="571496" cy="571498"/>
          </a:xfrm>
          <a:prstGeom prst="rect">
            <a:avLst/>
          </a:prstGeom>
        </p:spPr>
      </p:pic>
      <p:pic>
        <p:nvPicPr>
          <p:cNvPr id="6" name="图标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1750" y="1173993"/>
            <a:ext cx="571496" cy="571498"/>
          </a:xfrm>
          <a:prstGeom prst="rect">
            <a:avLst/>
          </a:prstGeom>
        </p:spPr>
      </p:pic>
      <p:pic>
        <p:nvPicPr>
          <p:cNvPr id="8" name="图标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6375" y="1173993"/>
            <a:ext cx="571496" cy="571498"/>
          </a:xfrm>
          <a:prstGeom prst="rect">
            <a:avLst/>
          </a:prstGeom>
        </p:spPr>
      </p:pic>
      <p:pic>
        <p:nvPicPr>
          <p:cNvPr id="10" name="图标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41001" y="1173993"/>
            <a:ext cx="571496" cy="571498"/>
          </a:xfrm>
          <a:prstGeom prst="rect">
            <a:avLst/>
          </a:prstGeom>
        </p:spPr>
      </p:pic>
      <p:pic>
        <p:nvPicPr>
          <p:cNvPr id="12" name="图标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25626" y="1173993"/>
            <a:ext cx="571496" cy="571498"/>
          </a:xfrm>
          <a:prstGeom prst="rect">
            <a:avLst/>
          </a:prstGeom>
        </p:spPr>
      </p:pic>
      <p:pic>
        <p:nvPicPr>
          <p:cNvPr id="14" name="图标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10252" y="1173993"/>
            <a:ext cx="571496" cy="571498"/>
          </a:xfrm>
          <a:prstGeom prst="rect">
            <a:avLst/>
          </a:prstGeom>
        </p:spPr>
      </p:pic>
      <p:pic>
        <p:nvPicPr>
          <p:cNvPr id="16" name="图标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4877" y="1173993"/>
            <a:ext cx="571496" cy="571498"/>
          </a:xfrm>
          <a:prstGeom prst="rect">
            <a:avLst/>
          </a:prstGeom>
        </p:spPr>
      </p:pic>
      <p:pic>
        <p:nvPicPr>
          <p:cNvPr id="20" name="图标8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79503" y="1173993"/>
            <a:ext cx="571496" cy="571498"/>
          </a:xfrm>
          <a:prstGeom prst="rect">
            <a:avLst/>
          </a:prstGeom>
        </p:spPr>
      </p:pic>
      <p:pic>
        <p:nvPicPr>
          <p:cNvPr id="22" name="图标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64128" y="1173993"/>
            <a:ext cx="571496" cy="571498"/>
          </a:xfrm>
          <a:prstGeom prst="rect">
            <a:avLst/>
          </a:prstGeom>
        </p:spPr>
      </p:pic>
      <p:pic>
        <p:nvPicPr>
          <p:cNvPr id="24" name="图标10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8754" y="1173993"/>
            <a:ext cx="571496" cy="571498"/>
          </a:xfrm>
          <a:prstGeom prst="rect">
            <a:avLst/>
          </a:prstGeom>
        </p:spPr>
      </p:pic>
      <p:pic>
        <p:nvPicPr>
          <p:cNvPr id="26" name="图标11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733380" y="1173993"/>
            <a:ext cx="571496" cy="571498"/>
          </a:xfrm>
          <a:prstGeom prst="rect">
            <a:avLst/>
          </a:prstGeom>
        </p:spPr>
      </p:pic>
      <p:pic>
        <p:nvPicPr>
          <p:cNvPr id="28" name="图标12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87124" y="2158622"/>
            <a:ext cx="571496" cy="571498"/>
          </a:xfrm>
          <a:prstGeom prst="rect">
            <a:avLst/>
          </a:prstGeom>
        </p:spPr>
      </p:pic>
      <p:pic>
        <p:nvPicPr>
          <p:cNvPr id="30" name="图标13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871750" y="2158622"/>
            <a:ext cx="571496" cy="571498"/>
          </a:xfrm>
          <a:prstGeom prst="rect">
            <a:avLst/>
          </a:prstGeom>
        </p:spPr>
      </p:pic>
      <p:pic>
        <p:nvPicPr>
          <p:cNvPr id="32" name="图标14"/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856375" y="2158622"/>
            <a:ext cx="571496" cy="571498"/>
          </a:xfrm>
          <a:prstGeom prst="rect">
            <a:avLst/>
          </a:prstGeom>
        </p:spPr>
      </p:pic>
      <p:pic>
        <p:nvPicPr>
          <p:cNvPr id="34" name="图标15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41001" y="2158622"/>
            <a:ext cx="571496" cy="571498"/>
          </a:xfrm>
          <a:prstGeom prst="rect">
            <a:avLst/>
          </a:prstGeom>
        </p:spPr>
      </p:pic>
      <p:pic>
        <p:nvPicPr>
          <p:cNvPr id="36" name="图标16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825626" y="2158622"/>
            <a:ext cx="571496" cy="571498"/>
          </a:xfrm>
          <a:prstGeom prst="rect">
            <a:avLst/>
          </a:prstGeom>
        </p:spPr>
      </p:pic>
      <p:pic>
        <p:nvPicPr>
          <p:cNvPr id="38" name="图标17"/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810252" y="2158622"/>
            <a:ext cx="571496" cy="571498"/>
          </a:xfrm>
          <a:prstGeom prst="rect">
            <a:avLst/>
          </a:prstGeom>
        </p:spPr>
      </p:pic>
      <p:pic>
        <p:nvPicPr>
          <p:cNvPr id="40" name="图标18"/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794877" y="2158622"/>
            <a:ext cx="571496" cy="571498"/>
          </a:xfrm>
          <a:prstGeom prst="rect">
            <a:avLst/>
          </a:prstGeom>
        </p:spPr>
      </p:pic>
      <p:pic>
        <p:nvPicPr>
          <p:cNvPr id="42" name="图标19"/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779503" y="2158622"/>
            <a:ext cx="571496" cy="571498"/>
          </a:xfrm>
          <a:prstGeom prst="rect">
            <a:avLst/>
          </a:prstGeom>
        </p:spPr>
      </p:pic>
      <p:pic>
        <p:nvPicPr>
          <p:cNvPr id="44" name="图标20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8764128" y="2158622"/>
            <a:ext cx="571496" cy="571498"/>
          </a:xfrm>
          <a:prstGeom prst="rect">
            <a:avLst/>
          </a:prstGeom>
        </p:spPr>
      </p:pic>
      <p:pic>
        <p:nvPicPr>
          <p:cNvPr id="46" name="图标21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748754" y="2158622"/>
            <a:ext cx="571496" cy="571498"/>
          </a:xfrm>
          <a:prstGeom prst="rect">
            <a:avLst/>
          </a:prstGeom>
        </p:spPr>
      </p:pic>
      <p:pic>
        <p:nvPicPr>
          <p:cNvPr id="48" name="图标22"/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0733380" y="2158622"/>
            <a:ext cx="571496" cy="571498"/>
          </a:xfrm>
          <a:prstGeom prst="rect">
            <a:avLst/>
          </a:prstGeom>
        </p:spPr>
      </p:pic>
      <p:pic>
        <p:nvPicPr>
          <p:cNvPr id="50" name="图标23"/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887124" y="3143251"/>
            <a:ext cx="571496" cy="571498"/>
          </a:xfrm>
          <a:prstGeom prst="rect">
            <a:avLst/>
          </a:prstGeom>
        </p:spPr>
      </p:pic>
      <p:pic>
        <p:nvPicPr>
          <p:cNvPr id="52" name="图标24"/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871750" y="3143251"/>
            <a:ext cx="571496" cy="571498"/>
          </a:xfrm>
          <a:prstGeom prst="rect">
            <a:avLst/>
          </a:prstGeom>
        </p:spPr>
      </p:pic>
      <p:pic>
        <p:nvPicPr>
          <p:cNvPr id="54" name="图标25"/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2856375" y="3143251"/>
            <a:ext cx="571496" cy="571498"/>
          </a:xfrm>
          <a:prstGeom prst="rect">
            <a:avLst/>
          </a:prstGeom>
        </p:spPr>
      </p:pic>
      <p:pic>
        <p:nvPicPr>
          <p:cNvPr id="56" name="图标26"/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841001" y="3143251"/>
            <a:ext cx="571496" cy="571498"/>
          </a:xfrm>
          <a:prstGeom prst="rect">
            <a:avLst/>
          </a:prstGeom>
        </p:spPr>
      </p:pic>
      <p:pic>
        <p:nvPicPr>
          <p:cNvPr id="58" name="图标27"/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25626" y="3143251"/>
            <a:ext cx="571496" cy="571498"/>
          </a:xfrm>
          <a:prstGeom prst="rect">
            <a:avLst/>
          </a:prstGeom>
        </p:spPr>
      </p:pic>
      <p:pic>
        <p:nvPicPr>
          <p:cNvPr id="64" name="图标28"/>
          <p:cNvPicPr>
            <a:picLocks noChangeAspect="1"/>
          </p:cNvPicPr>
          <p:nvPr/>
        </p:nvPicPr>
        <p:blipFill>
          <a:blip r:embed="rId5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810252" y="3143251"/>
            <a:ext cx="571496" cy="571498"/>
          </a:xfrm>
          <a:prstGeom prst="rect">
            <a:avLst/>
          </a:prstGeom>
        </p:spPr>
      </p:pic>
      <p:pic>
        <p:nvPicPr>
          <p:cNvPr id="66" name="图标29"/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794877" y="3143251"/>
            <a:ext cx="571496" cy="571498"/>
          </a:xfrm>
          <a:prstGeom prst="rect">
            <a:avLst/>
          </a:prstGeom>
        </p:spPr>
      </p:pic>
      <p:pic>
        <p:nvPicPr>
          <p:cNvPr id="68" name="图标30"/>
          <p:cNvPicPr>
            <a:picLocks noChangeAspect="1"/>
          </p:cNvPicPr>
          <p:nvPr/>
        </p:nvPicPr>
        <p:blipFill>
          <a:blip r:embed="rId6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779503" y="3143251"/>
            <a:ext cx="571496" cy="571498"/>
          </a:xfrm>
          <a:prstGeom prst="rect">
            <a:avLst/>
          </a:prstGeom>
        </p:spPr>
      </p:pic>
      <p:pic>
        <p:nvPicPr>
          <p:cNvPr id="70" name="图标31"/>
          <p:cNvPicPr>
            <a:picLocks noChangeAspect="1"/>
          </p:cNvPicPr>
          <p:nvPr/>
        </p:nvPicPr>
        <p:blipFill>
          <a:blip r:embed="rId6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8764128" y="3143251"/>
            <a:ext cx="571496" cy="571498"/>
          </a:xfrm>
          <a:prstGeom prst="rect">
            <a:avLst/>
          </a:prstGeom>
        </p:spPr>
      </p:pic>
      <p:pic>
        <p:nvPicPr>
          <p:cNvPr id="72" name="图标32"/>
          <p:cNvPicPr>
            <a:picLocks noChangeAspect="1"/>
          </p:cNvPicPr>
          <p:nvPr/>
        </p:nvPicPr>
        <p:blipFill>
          <a:blip r:embed="rId6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9748754" y="3143251"/>
            <a:ext cx="571496" cy="571498"/>
          </a:xfrm>
          <a:prstGeom prst="rect">
            <a:avLst/>
          </a:prstGeom>
        </p:spPr>
      </p:pic>
      <p:pic>
        <p:nvPicPr>
          <p:cNvPr id="74" name="图标33"/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10733380" y="3143251"/>
            <a:ext cx="571496" cy="571498"/>
          </a:xfrm>
          <a:prstGeom prst="rect">
            <a:avLst/>
          </a:prstGeom>
        </p:spPr>
      </p:pic>
      <p:pic>
        <p:nvPicPr>
          <p:cNvPr id="76" name="图标34"/>
          <p:cNvPicPr>
            <a:picLocks noChangeAspect="1"/>
          </p:cNvPicPr>
          <p:nvPr/>
        </p:nvPicPr>
        <p:blipFill>
          <a:blip r:embed="rId6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887124" y="4127880"/>
            <a:ext cx="571496" cy="571498"/>
          </a:xfrm>
          <a:prstGeom prst="rect">
            <a:avLst/>
          </a:prstGeom>
        </p:spPr>
      </p:pic>
      <p:pic>
        <p:nvPicPr>
          <p:cNvPr id="78" name="图标35"/>
          <p:cNvPicPr>
            <a:picLocks noChangeAspect="1"/>
          </p:cNvPicPr>
          <p:nvPr/>
        </p:nvPicPr>
        <p:blipFill>
          <a:blip r:embed="rId7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1871750" y="4127880"/>
            <a:ext cx="571496" cy="571498"/>
          </a:xfrm>
          <a:prstGeom prst="rect">
            <a:avLst/>
          </a:prstGeom>
        </p:spPr>
      </p:pic>
      <p:pic>
        <p:nvPicPr>
          <p:cNvPr id="82" name="图标36"/>
          <p:cNvPicPr>
            <a:picLocks noChangeAspect="1"/>
          </p:cNvPicPr>
          <p:nvPr/>
        </p:nvPicPr>
        <p:blipFill>
          <a:blip r:embed="rId7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2856375" y="4127880"/>
            <a:ext cx="571496" cy="571498"/>
          </a:xfrm>
          <a:prstGeom prst="rect">
            <a:avLst/>
          </a:prstGeom>
        </p:spPr>
      </p:pic>
      <p:pic>
        <p:nvPicPr>
          <p:cNvPr id="86" name="图标37"/>
          <p:cNvPicPr>
            <a:picLocks noChangeAspect="1"/>
          </p:cNvPicPr>
          <p:nvPr/>
        </p:nvPicPr>
        <p:blipFill>
          <a:blip r:embed="rId7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3841001" y="4127880"/>
            <a:ext cx="571496" cy="571498"/>
          </a:xfrm>
          <a:prstGeom prst="rect">
            <a:avLst/>
          </a:prstGeom>
        </p:spPr>
      </p:pic>
      <p:pic>
        <p:nvPicPr>
          <p:cNvPr id="88" name="图标38"/>
          <p:cNvPicPr>
            <a:picLocks noChangeAspect="1"/>
          </p:cNvPicPr>
          <p:nvPr/>
        </p:nvPicPr>
        <p:blipFill>
          <a:blip r:embed="rId7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4825626" y="4127880"/>
            <a:ext cx="571496" cy="571498"/>
          </a:xfrm>
          <a:prstGeom prst="rect">
            <a:avLst/>
          </a:prstGeom>
        </p:spPr>
      </p:pic>
      <p:pic>
        <p:nvPicPr>
          <p:cNvPr id="90" name="图标39"/>
          <p:cNvPicPr>
            <a:picLocks noChangeAspect="1"/>
          </p:cNvPicPr>
          <p:nvPr/>
        </p:nvPicPr>
        <p:blipFill>
          <a:blip r:embed="rId7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5810252" y="4127880"/>
            <a:ext cx="571496" cy="571498"/>
          </a:xfrm>
          <a:prstGeom prst="rect">
            <a:avLst/>
          </a:prstGeom>
        </p:spPr>
      </p:pic>
      <p:pic>
        <p:nvPicPr>
          <p:cNvPr id="92" name="图标40"/>
          <p:cNvPicPr>
            <a:picLocks noChangeAspect="1"/>
          </p:cNvPicPr>
          <p:nvPr/>
        </p:nvPicPr>
        <p:blipFill>
          <a:blip r:embed="rId8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794877" y="4127880"/>
            <a:ext cx="571496" cy="571498"/>
          </a:xfrm>
          <a:prstGeom prst="rect">
            <a:avLst/>
          </a:prstGeom>
        </p:spPr>
      </p:pic>
      <p:pic>
        <p:nvPicPr>
          <p:cNvPr id="94" name="图标41"/>
          <p:cNvPicPr>
            <a:picLocks noChangeAspect="1"/>
          </p:cNvPicPr>
          <p:nvPr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7779503" y="4127880"/>
            <a:ext cx="571496" cy="571498"/>
          </a:xfrm>
          <a:prstGeom prst="rect">
            <a:avLst/>
          </a:prstGeom>
        </p:spPr>
      </p:pic>
      <p:pic>
        <p:nvPicPr>
          <p:cNvPr id="96" name="图标42"/>
          <p:cNvPicPr>
            <a:picLocks noChangeAspect="1"/>
          </p:cNvPicPr>
          <p:nvPr/>
        </p:nvPicPr>
        <p:blipFill>
          <a:blip r:embed="rId8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8764128" y="4127880"/>
            <a:ext cx="571496" cy="571498"/>
          </a:xfrm>
          <a:prstGeom prst="rect">
            <a:avLst/>
          </a:prstGeom>
        </p:spPr>
      </p:pic>
      <p:pic>
        <p:nvPicPr>
          <p:cNvPr id="98" name="图标43"/>
          <p:cNvPicPr>
            <a:picLocks noChangeAspect="1"/>
          </p:cNvPicPr>
          <p:nvPr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9748754" y="4127880"/>
            <a:ext cx="571496" cy="571498"/>
          </a:xfrm>
          <a:prstGeom prst="rect">
            <a:avLst/>
          </a:prstGeom>
        </p:spPr>
      </p:pic>
      <p:pic>
        <p:nvPicPr>
          <p:cNvPr id="100" name="图标44"/>
          <p:cNvPicPr>
            <a:picLocks noChangeAspect="1"/>
          </p:cNvPicPr>
          <p:nvPr/>
        </p:nvPicPr>
        <p:blipFill>
          <a:blip r:embed="rId8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10733380" y="4127880"/>
            <a:ext cx="571496" cy="571498"/>
          </a:xfrm>
          <a:prstGeom prst="rect">
            <a:avLst/>
          </a:prstGeom>
        </p:spPr>
      </p:pic>
      <p:pic>
        <p:nvPicPr>
          <p:cNvPr id="102" name="图标45"/>
          <p:cNvPicPr>
            <a:picLocks noChangeAspect="1"/>
          </p:cNvPicPr>
          <p:nvPr/>
        </p:nvPicPr>
        <p:blipFill>
          <a:blip r:embed="rId9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887124" y="5112509"/>
            <a:ext cx="571496" cy="571498"/>
          </a:xfrm>
          <a:prstGeom prst="rect">
            <a:avLst/>
          </a:prstGeom>
        </p:spPr>
      </p:pic>
      <p:pic>
        <p:nvPicPr>
          <p:cNvPr id="104" name="图标46"/>
          <p:cNvPicPr>
            <a:picLocks noChangeAspect="1"/>
          </p:cNvPicPr>
          <p:nvPr/>
        </p:nvPicPr>
        <p:blipFill>
          <a:blip r:embed="rId9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1871750" y="5112509"/>
            <a:ext cx="571496" cy="571498"/>
          </a:xfrm>
          <a:prstGeom prst="rect">
            <a:avLst/>
          </a:prstGeom>
        </p:spPr>
      </p:pic>
      <p:pic>
        <p:nvPicPr>
          <p:cNvPr id="106" name="图标47"/>
          <p:cNvPicPr>
            <a:picLocks noChangeAspect="1"/>
          </p:cNvPicPr>
          <p:nvPr/>
        </p:nvPicPr>
        <p:blipFill>
          <a:blip r:embed="rId9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2856375" y="5112509"/>
            <a:ext cx="571496" cy="5714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2854048" y="3465232"/>
            <a:ext cx="6608939" cy="1448607"/>
            <a:chOff x="3141810" y="2619858"/>
            <a:chExt cx="6608939" cy="1448607"/>
          </a:xfrm>
        </p:grpSpPr>
        <p:sp>
          <p:nvSpPr>
            <p:cNvPr id="5" name="文本框 4"/>
            <p:cNvSpPr txBox="1"/>
            <p:nvPr/>
          </p:nvSpPr>
          <p:spPr>
            <a:xfrm>
              <a:off x="3141810" y="2619858"/>
              <a:ext cx="2640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01.</a:t>
              </a:r>
              <a:r>
                <a:rPr lang="zh-CN" altLang="en-US" sz="2400" spc="150" dirty="0">
                  <a:latin typeface="+mj-ea"/>
                  <a:ea typeface="+mj-ea"/>
                </a:rPr>
                <a:t>算法思路讲解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959600" y="2619858"/>
              <a:ext cx="2791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02.</a:t>
              </a:r>
              <a:r>
                <a:rPr lang="zh-CN" altLang="en-US" sz="2400" spc="150" dirty="0">
                  <a:latin typeface="+mj-ea"/>
                  <a:ea typeface="+mj-ea"/>
                </a:rPr>
                <a:t>实例</a:t>
              </a:r>
              <a:r>
                <a:rPr lang="en-US" altLang="zh-CN" sz="2400" spc="150" dirty="0">
                  <a:latin typeface="+mj-ea"/>
                  <a:ea typeface="+mj-ea"/>
                </a:rPr>
                <a:t>/</a:t>
              </a:r>
              <a:r>
                <a:rPr lang="zh-CN" altLang="en-US" sz="2400" spc="150" dirty="0">
                  <a:latin typeface="+mj-ea"/>
                  <a:ea typeface="+mj-ea"/>
                </a:rPr>
                <a:t>代码演示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41810" y="3606800"/>
              <a:ext cx="2967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150" dirty="0">
                  <a:latin typeface="+mj-ea"/>
                  <a:ea typeface="+mj-ea"/>
                </a:rPr>
                <a:t>03.</a:t>
              </a:r>
              <a:r>
                <a:rPr lang="zh-CN" altLang="en-US" sz="2400" spc="150" dirty="0">
                  <a:latin typeface="+mj-ea"/>
                  <a:ea typeface="+mj-ea"/>
                </a:rPr>
                <a:t>时间复杂度分析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27220" y="1944162"/>
            <a:ext cx="3337560" cy="723207"/>
            <a:chOff x="3175001" y="3426952"/>
            <a:chExt cx="5841998" cy="723207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573112"/>
              <a:ext cx="3147740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800" spc="600">
                  <a:latin typeface="+mj-ea"/>
                  <a:ea typeface="+mj-ea"/>
                </a:rPr>
                <a:t>目录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01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ONE</a:t>
            </a:r>
            <a:endParaRPr lang="zh-CN" altLang="en-US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算法思路讲解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3775272"/>
            <a:ext cx="12192000" cy="308272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spc="150" dirty="0"/>
              <a:t>算法思路讲解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032271" y="1865503"/>
            <a:ext cx="7791443" cy="1550797"/>
            <a:chOff x="5314949" y="1535303"/>
            <a:chExt cx="7791443" cy="1550797"/>
          </a:xfrm>
        </p:grpSpPr>
        <p:sp>
          <p:nvSpPr>
            <p:cNvPr id="8" name="文本框 7"/>
            <p:cNvSpPr txBox="1"/>
            <p:nvPr/>
          </p:nvSpPr>
          <p:spPr>
            <a:xfrm>
              <a:off x="5314949" y="1535303"/>
              <a:ext cx="4871571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从 暴力求解 到 二分查找 的目的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14949" y="2011553"/>
              <a:ext cx="7791443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本质上我们优化的是什么？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032271" y="4657759"/>
            <a:ext cx="2914651" cy="1558476"/>
            <a:chOff x="609600" y="3771901"/>
            <a:chExt cx="2914651" cy="1558476"/>
          </a:xfrm>
        </p:grpSpPr>
        <p:sp>
          <p:nvSpPr>
            <p:cNvPr id="10" name="文本框 9"/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最内层循环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从遍历改成了二分查找</a:t>
              </a:r>
              <a:endPara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92264" y="4657759"/>
            <a:ext cx="2914651" cy="1558476"/>
            <a:chOff x="609600" y="3771901"/>
            <a:chExt cx="2914651" cy="1558476"/>
          </a:xfrm>
        </p:grpSpPr>
        <p:sp>
          <p:nvSpPr>
            <p:cNvPr id="13" name="文本框 12"/>
            <p:cNvSpPr txBox="1"/>
            <p:nvPr/>
          </p:nvSpPr>
          <p:spPr>
            <a:xfrm>
              <a:off x="953582" y="3771901"/>
              <a:ext cx="2226686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spc="100" dirty="0">
                  <a:latin typeface="+mj-ea"/>
                  <a:ea typeface="+mj-ea"/>
                </a:rPr>
                <a:t>是否避免了遍历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09600" y="4255830"/>
              <a:ext cx="2914651" cy="10745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fontAlgn="auto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没有。只是从原来的</a:t>
              </a:r>
              <a:r>
                <a:rPr lang="zh-CN" altLang="en-US" sz="1600" dirty="0">
                  <a:solidFill>
                    <a:srgbClr val="C00000"/>
                  </a:solidFill>
                  <a:latin typeface="+mn-ea"/>
                </a:rPr>
                <a:t>每次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外循环都要遍历改成</a:t>
              </a:r>
              <a:r>
                <a:rPr lang="zh-CN" altLang="en-US" sz="1600" dirty="0">
                  <a:solidFill>
                    <a:srgbClr val="C00000"/>
                  </a:solidFill>
                  <a:latin typeface="+mn-ea"/>
                </a:rPr>
                <a:t>只需遍历一次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。</a:t>
              </a:r>
            </a:p>
          </p:txBody>
        </p:sp>
      </p:grpSp>
      <p:cxnSp>
        <p:nvCxnSpPr>
          <p:cNvPr id="19" name="直接连接符 18"/>
          <p:cNvCxnSpPr/>
          <p:nvPr/>
        </p:nvCxnSpPr>
        <p:spPr>
          <a:xfrm flipV="1">
            <a:off x="4369593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9600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8129588" y="4657759"/>
            <a:ext cx="0" cy="118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spc="150" dirty="0"/>
              <a:t>算法思路讲解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73180" y="3125892"/>
            <a:ext cx="48715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pc="100" dirty="0">
                <a:latin typeface="+mj-ea"/>
                <a:ea typeface="+mj-ea"/>
              </a:rPr>
              <a:t>是否可以不用遍历就找到一个数？</a:t>
            </a:r>
          </a:p>
        </p:txBody>
      </p: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98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spc="150" dirty="0"/>
              <a:t>算法思路讲解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973180" y="3125892"/>
            <a:ext cx="487157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000" spc="100" dirty="0">
                <a:latin typeface="+mj-ea"/>
                <a:ea typeface="+mj-ea"/>
              </a:rPr>
              <a:t>是否可以不用遍历就找到一个数？</a:t>
            </a:r>
          </a:p>
        </p:txBody>
      </p:sp>
      <p:pic>
        <p:nvPicPr>
          <p:cNvPr id="3" name="图片 2" descr="组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E6F8A1-5470-0443-8407-F58E1D946EEA}"/>
              </a:ext>
            </a:extLst>
          </p:cNvPr>
          <p:cNvSpPr txBox="1"/>
          <p:nvPr/>
        </p:nvSpPr>
        <p:spPr>
          <a:xfrm>
            <a:off x="5474043" y="385530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Hash</a:t>
            </a:r>
            <a:r>
              <a:rPr kumimoji="1" lang="zh-CN" altLang="en-US" dirty="0"/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47483481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01.</a:t>
            </a:r>
            <a:r>
              <a:rPr lang="zh-CN" altLang="en-US" spc="150" dirty="0"/>
              <a:t>算法思路讲解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609600" y="2306247"/>
            <a:ext cx="2914651" cy="3084077"/>
            <a:chOff x="1293494" y="2424235"/>
            <a:chExt cx="2914651" cy="3084077"/>
          </a:xfrm>
        </p:grpSpPr>
        <p:grpSp>
          <p:nvGrpSpPr>
            <p:cNvPr id="3" name="组合 2"/>
            <p:cNvGrpSpPr/>
            <p:nvPr/>
          </p:nvGrpSpPr>
          <p:grpSpPr>
            <a:xfrm>
              <a:off x="1293494" y="3962193"/>
              <a:ext cx="2914651" cy="1546119"/>
              <a:chOff x="609600" y="3784258"/>
              <a:chExt cx="2914651" cy="1546119"/>
            </a:xfrm>
          </p:grpSpPr>
          <p:sp>
            <p:nvSpPr>
              <p:cNvPr id="4" name="文本框 3"/>
              <p:cNvSpPr txBox="1"/>
              <p:nvPr/>
            </p:nvSpPr>
            <p:spPr>
              <a:xfrm>
                <a:off x="830013" y="3784258"/>
                <a:ext cx="25310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将</a:t>
                </a:r>
                <a:r>
                  <a:rPr lang="en-US" altLang="zh-CN" sz="2000" spc="100" dirty="0" err="1">
                    <a:latin typeface="+mj-ea"/>
                    <a:ea typeface="+mj-ea"/>
                  </a:rPr>
                  <a:t>nums</a:t>
                </a:r>
                <a:r>
                  <a:rPr lang="zh-CN" altLang="en-US" sz="2000" spc="100" dirty="0">
                    <a:latin typeface="+mj-ea"/>
                    <a:ea typeface="+mj-ea"/>
                  </a:rPr>
                  <a:t>转录</a:t>
                </a:r>
                <a:r>
                  <a:rPr lang="en-US" altLang="zh-CN" sz="2000" spc="100" dirty="0">
                    <a:latin typeface="+mj-ea"/>
                    <a:ea typeface="+mj-ea"/>
                  </a:rPr>
                  <a:t>Hash</a:t>
                </a:r>
                <a:r>
                  <a:rPr lang="zh-CN" altLang="en-US" sz="2000" spc="100" dirty="0">
                    <a:latin typeface="+mj-ea"/>
                    <a:ea typeface="+mj-ea"/>
                  </a:rPr>
                  <a:t>表</a:t>
                </a:r>
              </a:p>
            </p:txBody>
          </p:sp>
          <p:sp>
            <p:nvSpPr>
              <p:cNvPr id="5" name="文本框 4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利用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HashMap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，将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nums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的数作为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key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index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为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value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存入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HashMap</a:t>
                </a:r>
              </a:p>
            </p:txBody>
          </p:sp>
        </p:grpSp>
        <p:sp>
          <p:nvSpPr>
            <p:cNvPr id="2" name="文本框 1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1"/>
                  </a:solidFill>
                </a:rPr>
                <a:t>01</a:t>
              </a:r>
              <a:endParaRPr lang="zh-CN" altLang="en-US" sz="6600" i="1">
                <a:solidFill>
                  <a:schemeClr val="accent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38674" y="2306247"/>
            <a:ext cx="2914651" cy="3084077"/>
            <a:chOff x="1293494" y="2424235"/>
            <a:chExt cx="2914651" cy="3084077"/>
          </a:xfrm>
        </p:grpSpPr>
        <p:grpSp>
          <p:nvGrpSpPr>
            <p:cNvPr id="9" name="组合 8"/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设置外循环指针</a:t>
                </a:r>
                <a:r>
                  <a:rPr lang="en-US" altLang="zh-CN" sz="2000" spc="100" dirty="0" err="1">
                    <a:latin typeface="+mj-ea"/>
                    <a:ea typeface="+mj-ea"/>
                  </a:rPr>
                  <a:t>i</a:t>
                </a:r>
                <a:endParaRPr lang="zh-CN" altLang="en-US" sz="2000" spc="100" dirty="0">
                  <a:latin typeface="+mj-ea"/>
                  <a:ea typeface="+mj-ea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让指针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i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从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0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到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nums.length-1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遍历数组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2"/>
                  </a:solidFill>
                </a:rPr>
                <a:t>02</a:t>
              </a:r>
              <a:endParaRPr lang="zh-CN" altLang="en-US" sz="6600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667749" y="2306247"/>
            <a:ext cx="2914651" cy="3084077"/>
            <a:chOff x="1293494" y="2424235"/>
            <a:chExt cx="2914651" cy="3084077"/>
          </a:xfrm>
        </p:grpSpPr>
        <p:grpSp>
          <p:nvGrpSpPr>
            <p:cNvPr id="14" name="组合 13"/>
            <p:cNvGrpSpPr/>
            <p:nvPr/>
          </p:nvGrpSpPr>
          <p:grpSpPr>
            <a:xfrm>
              <a:off x="1293494" y="3949836"/>
              <a:ext cx="2914651" cy="1558476"/>
              <a:chOff x="609600" y="3771901"/>
              <a:chExt cx="2914651" cy="1558476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953582" y="3771901"/>
                <a:ext cx="222668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spc="100" dirty="0">
                    <a:latin typeface="+mj-ea"/>
                    <a:ea typeface="+mj-ea"/>
                  </a:rPr>
                  <a:t>寻找</a:t>
                </a:r>
                <a:r>
                  <a:rPr lang="en-US" altLang="zh-CN" sz="2000" spc="100" dirty="0">
                    <a:latin typeface="+mj-ea"/>
                    <a:ea typeface="+mj-ea"/>
                  </a:rPr>
                  <a:t>index</a:t>
                </a:r>
                <a:endParaRPr lang="zh-CN" altLang="en-US" sz="2000" spc="100" dirty="0">
                  <a:latin typeface="+mj-ea"/>
                  <a:ea typeface="+mj-ea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609600" y="4255830"/>
                <a:ext cx="2914651" cy="1074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 fontAlgn="auto">
                  <a:lnSpc>
                    <a:spcPct val="130000"/>
                  </a:lnSpc>
                </a:pP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查看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HashMap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是否有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key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为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target-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nums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[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i</a:t>
                </a:r>
                <a:r>
                  <a:rPr lang="en-US" altLang="zh-CN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],</a:t>
                </a:r>
                <a:r>
                  <a:rPr lang="zh-CN" alt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有则返回</a:t>
                </a:r>
                <a:r>
                  <a:rPr lang="en-US" altLang="zh-CN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vlaue</a:t>
                </a:r>
                <a:endPara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1798811" y="2424235"/>
              <a:ext cx="190401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i="1">
                  <a:solidFill>
                    <a:schemeClr val="accent1"/>
                  </a:solidFill>
                </a:rPr>
                <a:t>03</a:t>
              </a:r>
              <a:endParaRPr lang="zh-CN" altLang="en-US" sz="6600" i="1">
                <a:solidFill>
                  <a:schemeClr val="accent1"/>
                </a:solidFill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 flipH="1">
            <a:off x="-323850" y="2860245"/>
            <a:ext cx="1739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2796810" y="2860245"/>
            <a:ext cx="263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749378" y="2860245"/>
            <a:ext cx="263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10701946" y="2860245"/>
            <a:ext cx="26305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9" y="-297"/>
            <a:ext cx="12193057" cy="6858594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427220" y="1944162"/>
            <a:ext cx="3337560" cy="723375"/>
            <a:chOff x="3175001" y="3426952"/>
            <a:chExt cx="5841998" cy="723375"/>
          </a:xfrm>
        </p:grpSpPr>
        <p:sp>
          <p:nvSpPr>
            <p:cNvPr id="10" name="文本框 9"/>
            <p:cNvSpPr txBox="1"/>
            <p:nvPr/>
          </p:nvSpPr>
          <p:spPr>
            <a:xfrm>
              <a:off x="4522132" y="3442937"/>
              <a:ext cx="3147740" cy="7073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600" spc="600">
                  <a:latin typeface="微软雅黑" charset="0"/>
                  <a:ea typeface="微软雅黑" charset="0"/>
                </a:rPr>
                <a:t>02</a:t>
              </a: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175001" y="3426952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3175001" y="4150159"/>
              <a:ext cx="58419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/>
          <p:cNvSpPr/>
          <p:nvPr/>
        </p:nvSpPr>
        <p:spPr>
          <a:xfrm>
            <a:off x="514350" y="1099820"/>
            <a:ext cx="10664190" cy="519303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4"/>
          <p:cNvSpPr>
            <a:spLocks noGrp="1"/>
          </p:cNvSpPr>
          <p:nvPr/>
        </p:nvSpPr>
        <p:spPr>
          <a:xfrm>
            <a:off x="4994787" y="4355336"/>
            <a:ext cx="2202426" cy="2653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200" b="0" kern="1200" spc="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PART TWO</a:t>
            </a:r>
            <a:endParaRPr lang="zh-CN" altLang="en-US" dirty="0"/>
          </a:p>
        </p:txBody>
      </p:sp>
      <p:sp>
        <p:nvSpPr>
          <p:cNvPr id="13" name="文本占位符 5"/>
          <p:cNvSpPr>
            <a:spLocks noGrp="1"/>
          </p:cNvSpPr>
          <p:nvPr/>
        </p:nvSpPr>
        <p:spPr>
          <a:xfrm>
            <a:off x="3533775" y="3260213"/>
            <a:ext cx="5124450" cy="6931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4400" b="0" kern="1200" spc="600" baseline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spc="150" dirty="0"/>
              <a:t>实例</a:t>
            </a:r>
            <a:r>
              <a:rPr lang="en-US" altLang="zh-CN" sz="3600" spc="150" dirty="0"/>
              <a:t>/</a:t>
            </a:r>
            <a:r>
              <a:rPr lang="zh-CN" altLang="en-US" sz="3600" spc="150" dirty="0"/>
              <a:t>代码演示</a:t>
            </a:r>
            <a:endParaRPr lang="zh-CN" altLang="en-US" sz="3600" dirty="0"/>
          </a:p>
        </p:txBody>
      </p:sp>
      <p:pic>
        <p:nvPicPr>
          <p:cNvPr id="4" name="图片 3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12395"/>
            <a:ext cx="2296795" cy="842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02.</a:t>
            </a:r>
            <a:r>
              <a:rPr lang="zh-CN" altLang="en-US" spc="150" dirty="0"/>
              <a:t>实例</a:t>
            </a:r>
            <a:r>
              <a:rPr lang="en-US" altLang="zh-CN" spc="150" dirty="0"/>
              <a:t>/</a:t>
            </a:r>
            <a:r>
              <a:rPr lang="zh-CN" altLang="en-US" spc="150" dirty="0"/>
              <a:t>代码演示</a:t>
            </a:r>
            <a:endParaRPr lang="zh-CN" altLang="en-US" dirty="0"/>
          </a:p>
        </p:txBody>
      </p:sp>
      <p:pic>
        <p:nvPicPr>
          <p:cNvPr id="17" name="图片 16" descr="组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8975" y="151765"/>
            <a:ext cx="2296795" cy="84264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59FE08-F0A4-A948-A03A-1D188AE34750}"/>
              </a:ext>
            </a:extLst>
          </p:cNvPr>
          <p:cNvSpPr/>
          <p:nvPr/>
        </p:nvSpPr>
        <p:spPr>
          <a:xfrm>
            <a:off x="1170416" y="3046626"/>
            <a:ext cx="58111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nums = [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, </a:t>
            </a:r>
            <a:r>
              <a:rPr lang="en-US" altLang="zh-CN" sz="2400" dirty="0">
                <a:latin typeface="+mn-ea"/>
              </a:rPr>
              <a:t>11</a:t>
            </a:r>
            <a:r>
              <a:rPr lang="zh-CN" altLang="en-US" sz="2400" dirty="0">
                <a:latin typeface="+mn-ea"/>
              </a:rPr>
              <a:t>, 15],  target = </a:t>
            </a:r>
            <a:r>
              <a:rPr lang="en-US" altLang="zh-CN" sz="2400" dirty="0">
                <a:latin typeface="+mn-ea"/>
              </a:rPr>
              <a:t>19</a:t>
            </a:r>
            <a:endParaRPr lang="zh-CN" altLang="en-US" sz="2400" dirty="0"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null,&quot;Name&quot;:&quot;适中&quot;,&quot;HeaderHeight&quot;:11.5,&quot;FooterHeight&quot;:6.0,&quot;SideMargin&quot;:5.0,&quot;TopMargin&quot;:0.0,&quot;BottomMargin&quot;:0.0,&quot;IntervalMargin&quot;:1.5,&quot;SettingType&quot;:&quot;System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67554;#68235;#41840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920;#8847;#151823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6032;#36165;#134461;"/>
</p:tagLst>
</file>

<file path=ppt/theme/theme1.xml><?xml version="1.0" encoding="utf-8"?>
<a:theme xmlns:a="http://schemas.openxmlformats.org/drawingml/2006/main" name="Office 主题​​">
  <a:themeElements>
    <a:clrScheme name="小清新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D4F65"/>
      </a:accent1>
      <a:accent2>
        <a:srgbClr val="334D43"/>
      </a:accent2>
      <a:accent3>
        <a:srgbClr val="263A32"/>
      </a:accent3>
      <a:accent4>
        <a:srgbClr val="44675A"/>
      </a:accent4>
      <a:accent5>
        <a:srgbClr val="5B9BD5"/>
      </a:accent5>
      <a:accent6>
        <a:srgbClr val="5B9BD5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468</Words>
  <Application>Microsoft Macintosh PowerPoint</Application>
  <PresentationFormat>宽屏</PresentationFormat>
  <Paragraphs>80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微软雅黑</vt:lpstr>
      <vt:lpstr>微软雅黑 Light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01.算法思路讲解</vt:lpstr>
      <vt:lpstr>01.算法思路讲解</vt:lpstr>
      <vt:lpstr>01.算法思路讲解</vt:lpstr>
      <vt:lpstr>01.算法思路讲解</vt:lpstr>
      <vt:lpstr>PowerPoint 演示文稿</vt:lpstr>
      <vt:lpstr>02.实例/代码演示</vt:lpstr>
      <vt:lpstr>02.实例/代码演示</vt:lpstr>
      <vt:lpstr>02.实例/代码演示</vt:lpstr>
      <vt:lpstr>02.实例/代码演示</vt:lpstr>
      <vt:lpstr>02.实例/代码演示</vt:lpstr>
      <vt:lpstr>PowerPoint 演示文稿</vt:lpstr>
      <vt:lpstr>03.时间复杂度分析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锦十七的原创PPT模板</dc:title>
  <dc:creator>锦十七</dc:creator>
  <cp:keywords>稻壳儿_锦十七</cp:keywords>
  <cp:lastModifiedBy>Microsoft Office User</cp:lastModifiedBy>
  <cp:revision>51</cp:revision>
  <dcterms:created xsi:type="dcterms:W3CDTF">2021-12-09T13:44:25Z</dcterms:created>
  <dcterms:modified xsi:type="dcterms:W3CDTF">2021-12-18T14:06:03Z</dcterms:modified>
  <cp:category>https://www.docer.com/works?userid=418866232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2052-3.8.0.6081</vt:lpwstr>
  </property>
</Properties>
</file>