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6" Type="http://schemas.openxmlformats.org/officeDocument/2006/relationships/viewProps" Target="viewProps.xml" /><Relationship Id="rId6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8" Type="http://schemas.openxmlformats.org/officeDocument/2006/relationships/tableStyles" Target="tableStyles.xml" /><Relationship Id="rId6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df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d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df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df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Amazing</a:t>
            </a:r>
            <a:r>
              <a:rPr/>
              <a:t> </a:t>
            </a:r>
            <a:r>
              <a:rPr/>
              <a:t>Oracles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Wai-Shing</a:t>
            </a:r>
            <a:r>
              <a:rPr/>
              <a:t> </a:t>
            </a:r>
            <a:r>
              <a:rPr/>
              <a:t>Luk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Separation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is called a </a:t>
                </a:r>
                <a:r>
                  <a:rPr i="1"/>
                  <a:t>cutting-plane</a:t>
                </a:r>
                <a:r>
                  <a:rPr/>
                  <a:t>, or cut, since it eliminates the halfspace </a:t>
                </a:r>
                <a14:m>
                  <m:oMath xmlns:m="http://schemas.openxmlformats.org/officeDocument/2006/math">
                    <m:r>
                      <m:t>{</m:t>
                    </m:r>
                    <m:r>
                      <m:t>x</m:t>
                    </m:r>
                    <m:r>
                      <m:t>∣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r>
                      <m:t>(</m:t>
                    </m:r>
                    <m:r>
                      <m:t>x</m:t>
                    </m:r>
                    <m:r>
                      <m:t>−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+</m:t>
                    </m:r>
                    <m:r>
                      <m:t>β</m:t>
                    </m:r>
                    <m:r>
                      <m:t>&gt;</m:t>
                    </m:r>
                    <m:r>
                      <m:t>0</m:t>
                    </m:r>
                    <m:r>
                      <m:t>}</m:t>
                    </m:r>
                  </m:oMath>
                </a14:m>
                <a:r>
                  <a:rPr/>
                  <a:t> from our search.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on the boundary of halfspace that is cut), cutting-plane is called </a:t>
                </a:r>
                <a:r>
                  <a:rPr i="1"/>
                  <a:t>neutral cut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lies in the interior of halfspace that is cut), cutting-plane is called </a:t>
                </a:r>
                <a:r>
                  <a:rPr i="1"/>
                  <a:t>deep cut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&lt;</m:t>
                    </m:r>
                    <m:r>
                      <m:t>0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lies in the exterior of halfspace that is cut), cutting-plane is called </a:t>
                </a:r>
                <a:r>
                  <a:rPr i="1"/>
                  <a:t>shallow cut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 is usually given by a set of inequalities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≤</m:t>
                    </m:r>
                    <m:r>
                      <m:t>0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&lt;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t>=</m:t>
                    </m:r>
                    <m:r>
                      <m:t>1</m:t>
                    </m:r>
                    <m:r>
                      <m:t>⋯</m:t>
                    </m:r>
                    <m:r>
                      <m:t>m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a convex function.</a:t>
                </a:r>
              </a:p>
              <a:p>
                <a:pPr lvl="1"/>
                <a:r>
                  <a:rPr/>
                  <a:t>A vector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≡</m:t>
                    </m:r>
                    <m:r>
                      <m:t>∂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called a subgradient of a convex function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z</m:t>
                    </m:r>
                    <m:r>
                      <m:t>)</m:t>
                    </m:r>
                    <m:r>
                      <m:t>≥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+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r>
                      <m:t>(</m:t>
                    </m:r>
                    <m:r>
                      <m:t>z</m:t>
                    </m:r>
                    <m:r>
                      <m:t>−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Hence, the cut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is given by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∂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,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Remarks: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differentiable, we can simply take </a:t>
                </a:r>
                <a14:m>
                  <m:oMath xmlns:m="http://schemas.openxmlformats.org/officeDocument/2006/math">
                    <m:r>
                      <m:t>∂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∇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Cutting-plane</a:t>
            </a:r>
            <a:r>
              <a:rPr/>
              <a:t> </a:t>
            </a:r>
            <a:r>
              <a:rPr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Cutting plane oracle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</a:p>
              <a:p>
                <a:pPr lvl="1"/>
                <a:r>
                  <a:rPr/>
                  <a:t>A search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  <a:r>
                  <a:rPr/>
                  <a:t> initially big enough to cover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, e.g.</a:t>
                </a:r>
              </a:p>
              <a:p>
                <a:pPr lvl="2"/>
                <a:r>
                  <a:rPr/>
                  <a:t>Polyhedron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P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{</m:t>
                    </m:r>
                    <m:r>
                      <m:t>z</m:t>
                    </m:r>
                    <m:r>
                      <m:t>∣</m:t>
                    </m:r>
                    <m:r>
                      <m:t>C</m:t>
                    </m:r>
                    <m:r>
                      <m:t>z</m:t>
                    </m:r>
                    <m:r>
                      <m:t>≼</m:t>
                    </m:r>
                    <m:r>
                      <m:t>d</m:t>
                    </m:r>
                    <m:r>
                      <m:t>}</m:t>
                    </m:r>
                  </m:oMath>
                </a14:m>
              </a:p>
              <a:p>
                <a:pPr lvl="2"/>
                <a:r>
                  <a:rPr/>
                  <a:t>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I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[</m:t>
                    </m:r>
                    <m:r>
                      <m:t>l</m:t>
                    </m:r>
                    <m:r>
                      <m:t>,</m:t>
                    </m:r>
                    <m:r>
                      <m:t>u</m:t>
                    </m:r>
                    <m:r>
                      <m:t>]</m:t>
                    </m:r>
                  </m:oMath>
                </a14:m>
                <a:r>
                  <a:rPr/>
                  <a:t> (for one-dimensional problem)</a:t>
                </a:r>
              </a:p>
              <a:p>
                <a:pPr lvl="2"/>
                <a:r>
                  <a:rPr/>
                  <a:t>Ellipsoid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E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{</m:t>
                    </m:r>
                    <m:r>
                      <m:t>z</m:t>
                    </m:r>
                    <m:r>
                      <m:t>∣</m:t>
                    </m:r>
                    <m:r>
                      <m:t>(</m:t>
                    </m:r>
                    <m:r>
                      <m:t>z</m:t>
                    </m:r>
                    <m:r>
                      <m:t>−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)</m:t>
                    </m:r>
                    <m:sSup>
                      <m:e>
                        <m:r>
                          <m:t>P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(</m:t>
                    </m:r>
                    <m:r>
                      <m:t>z</m:t>
                    </m:r>
                    <m:r>
                      <m:t>−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)</m:t>
                    </m:r>
                    <m:r>
                      <m:t>≤</m:t>
                    </m:r>
                    <m:r>
                      <m:t>1</m:t>
                    </m:r>
                    <m:r>
                      <m:t>}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Generic</a:t>
            </a:r>
            <a:r>
              <a:rPr/>
              <a:t> </a:t>
            </a:r>
            <a:r>
              <a:rPr/>
              <a:t>Cutting-plane</a:t>
            </a:r>
            <a:r>
              <a:rPr/>
              <a:t> </a:t>
            </a:r>
            <a:r>
              <a:rPr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Given</a:t>
                </a:r>
                <a:r>
                  <a:rPr/>
                  <a:t> initial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  <a:r>
                  <a:rPr/>
                  <a:t> known to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Repeat</a:t>
                </a:r>
              </a:p>
              <a:p>
                <a:pPr lvl="2">
                  <a:buAutoNum type="arabicPeriod"/>
                </a:pPr>
                <a:r>
                  <a:rPr/>
                  <a:t>Choose a point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</a:p>
              <a:p>
                <a:pPr lvl="2">
                  <a:buAutoNum type="arabicPeriod"/>
                </a:pPr>
                <a:r>
                  <a:rPr/>
                  <a:t>Query the cutting-plane oracle 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>
                  <a:buAutoNum type="arabicPeriod"/>
                </a:pPr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∈</m:t>
                    </m:r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, quit</a:t>
                </a:r>
              </a:p>
              <a:p>
                <a:pPr lvl="2">
                  <a:buAutoNum type="arabicPeriod"/>
                </a:pPr>
                <a:r>
                  <a:rPr b="1"/>
                  <a:t>Else</a:t>
                </a:r>
                <a:r>
                  <a:rPr/>
                  <a:t>,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  <a:r>
                  <a:rPr/>
                  <a:t> to a smaller set that covers:</a:t>
                </a:r>
              </a:p>
              <a:p>
                <a:pPr lvl="2">
                  <a:buAutoNum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p"/>
                              <m:scr m:val="script"/>
                            </m:rPr>
                            <m:t>S</m:t>
                          </m:r>
                        </m:e>
                        <m:sup>
                          <m:r>
                            <m:t>+</m:t>
                          </m:r>
                        </m:sup>
                      </m:sSup>
                      <m:r>
                        <m:t>=</m:t>
                      </m:r>
                      <m:r>
                        <m:rPr>
                          <m:sty m:val="p"/>
                          <m:scr m:val="script"/>
                        </m:rPr>
                        <m:t>S</m:t>
                      </m:r>
                      <m:r>
                        <m:t>∩</m:t>
                      </m:r>
                      <m:r>
                        <m:t>{</m:t>
                      </m:r>
                      <m:r>
                        <m:t>z</m:t>
                      </m:r>
                      <m:r>
                        <m:t>∣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  <m:scr m:val="sans-serif"/>
                            </m:rPr>
                            <m:t>T</m:t>
                          </m:r>
                        </m:sup>
                      </m:sSup>
                      <m:r>
                        <m:t>(</m:t>
                      </m:r>
                      <m:r>
                        <m:t>z</m:t>
                      </m:r>
                      <m:r>
                        <m:t>−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≤</m:t>
                      </m:r>
                      <m:r>
                        <m:t>0</m:t>
                      </m:r>
                      <m:r>
                        <m:t>}</m:t>
                      </m:r>
                    </m:oMath>
                  </m:oMathPara>
                </a14:m>
              </a:p>
              <a:p>
                <a:pPr lvl="2">
                  <a:buAutoNum type="arabicPeriod"/>
                </a:pPr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p"/>
                            <m:scr m:val="script"/>
                          </m:rPr>
                          <m:t>S</m:t>
                        </m:r>
                      </m:e>
                      <m:sup>
                        <m:r>
                          <m:t>+</m:t>
                        </m:r>
                      </m:sup>
                    </m:sSup>
                    <m:r>
                      <m:t>=</m:t>
                    </m:r>
                    <m:r>
                      <m:t>∅</m:t>
                    </m:r>
                  </m:oMath>
                </a14:m>
                <a:r>
                  <a:rPr/>
                  <a:t> or it is small enough, quit.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Corresponding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cutting_plane_feas(evaluate, S,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br/>
            <a:r>
              <a:rPr>
                <a:latin typeface="Courier"/>
              </a:rPr>
              <a:t>   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status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niter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range(options.max_it):</a:t>
            </a:r>
            <a:br/>
            <a:r>
              <a:rPr>
                <a:latin typeface="Courier"/>
              </a:rPr>
              <a:t>        cut,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evaluate(S.xc)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feasible:  </a:t>
            </a:r>
            <a:r>
              <a:rPr i="1">
                <a:solidFill>
                  <a:srgbClr val="60A0B0"/>
                </a:solidFill>
                <a:latin typeface="Courier"/>
              </a:rPr>
              <a:t># feasible sol'n obtained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status, tsq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S.update(cut)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status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  </a:t>
            </a:r>
            <a:r>
              <a:rPr i="1">
                <a:solidFill>
                  <a:srgbClr val="60A0B0"/>
                </a:solidFill>
                <a:latin typeface="Courier"/>
              </a:rPr>
              <a:t># empty cut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tsq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options.tol:</a:t>
            </a:r>
            <a:br/>
            <a:r>
              <a:rPr>
                <a:latin typeface="Courier"/>
              </a:rPr>
              <a:t>            status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S.xc, niter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feasible, status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minimize</m:t>
                            </m:r>
                          </m:e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)</m:t>
                            </m:r>
                            <m: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r>
                              <m:t>x</m:t>
                            </m:r>
                            <m:r>
                              <m:t>∈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K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The optimization problem is treated as a feasibility problem with an additional constraint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≤</m:t>
                    </m:r>
                    <m:r>
                      <m:t>t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could be a convex function or a </a:t>
                </a:r>
                <a:r>
                  <a:rPr i="1"/>
                  <a:t>quasiconvex function</a:t>
                </a:r>
                <a:r>
                  <a:rPr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also called the </a:t>
                </a:r>
                <a:r>
                  <a:rPr i="1"/>
                  <a:t>best-so-far</a:t>
                </a:r>
                <a:r>
                  <a:rPr/>
                  <a:t> value of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Convex</a:t>
            </a:r>
            <a:r>
              <a:rPr/>
              <a:t> </a:t>
            </a:r>
            <a:r>
              <a:rPr/>
              <a:t>Optimization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Consider the following general form: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minimize</m:t>
                            </m:r>
                          </m:e>
                          <m:e>
                            <m:r>
                              <m:t>t</m:t>
                            </m:r>
                            <m: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r>
                              <m:t>Φ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,</m:t>
                            </m:r>
                            <m:r>
                              <m:t>t</m:t>
                            </m:r>
                            <m:r>
                              <m:t>)</m:t>
                            </m:r>
                            <m:r>
                              <m:t>≤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x</m:t>
                            </m:r>
                            <m:r>
                              <m:t>∈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K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  <m:sSub>
                      <m:e>
                        <m:r>
                          <m:t>′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{</m:t>
                    </m:r>
                    <m:r>
                      <m:t>x</m:t>
                    </m:r>
                    <m:r>
                      <m:t>∣</m:t>
                    </m:r>
                    <m:r>
                      <m:t>Φ</m:t>
                    </m:r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t</m:t>
                    </m:r>
                    <m:r>
                      <m:t>)</m:t>
                    </m:r>
                    <m:r>
                      <m:t>≤</m:t>
                    </m:r>
                    <m:r>
                      <m:t>0</m:t>
                    </m:r>
                    <m:r>
                      <m:t>}</m:t>
                    </m:r>
                  </m:oMath>
                </a14:m>
                <a:r>
                  <a:rPr/>
                  <a:t> is the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-sublevel set of </a:t>
                </a:r>
                <a14:m>
                  <m:oMath xmlns:m="http://schemas.openxmlformats.org/officeDocument/2006/math">
                    <m:r>
                      <m:t>{</m:t>
                    </m:r>
                    <m:r>
                      <m:t>x</m:t>
                    </m:r>
                    <m:r>
                      <m:t>∣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≤</m:t>
                    </m:r>
                    <m:r>
                      <m:t>t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Note: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K</m:t>
                        </m:r>
                        <m:r>
                          <m:rPr>
                            <m:sty m:val="p"/>
                            <m:scr m:val="script"/>
                          </m:rPr>
                          <m:t>′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⊆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K</m:t>
                        </m:r>
                        <m:r>
                          <m:rPr>
                            <m:sty m:val="p"/>
                            <m:scr m:val="script"/>
                          </m:rPr>
                          <m:t>′</m:t>
                        </m:r>
                      </m:e>
                      <m:sub>
                        <m:r>
                          <m:t>u</m:t>
                        </m:r>
                      </m:sub>
                    </m:sSub>
                  </m:oMath>
                </a14:m>
                <a:r>
                  <a:rPr/>
                  <a:t> if and only if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≤</m:t>
                    </m:r>
                    <m:r>
                      <m:t>u</m:t>
                    </m:r>
                  </m:oMath>
                </a14:m>
                <a:r>
                  <a:rPr/>
                  <a:t> (monotonicity)</a:t>
                </a:r>
              </a:p>
              <a:p>
                <a:pPr lvl="1"/>
                <a:r>
                  <a:rPr/>
                  <a:t>One easy way to solve the optimization problem is to apply the binary search 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bsearch(evaluate, I,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br/>
            <a:r>
              <a:rPr>
                <a:latin typeface="Courier"/>
              </a:rPr>
              <a:t>   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l, 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br/>
            <a:r>
              <a:rPr>
                <a:latin typeface="Courier"/>
              </a:rPr>
              <a:t>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(u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niter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range(options.max_it):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evaluate(t):  </a:t>
            </a:r>
            <a:r>
              <a:rPr i="1">
                <a:solidFill>
                  <a:srgbClr val="60A0B0"/>
                </a:solidFill>
                <a:latin typeface="Courier"/>
              </a:rPr>
              <a:t># feasible sol'n obtained</a:t>
            </a:r>
            <a:br/>
            <a:r>
              <a:rPr>
                <a:latin typeface="Courier"/>
              </a:rPr>
              <a:t>           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    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br/>
            <a:r>
              <a:rPr>
                <a:latin typeface="Courier"/>
              </a:rPr>
              <a:t>        tau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(u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tau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tau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options.tol: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u, niter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feasible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bsearch_adaptor: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P, E,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.options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options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@property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x_best(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.E.xc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t):</a:t>
            </a:r>
            <a:br/>
            <a:r>
              <a:rPr>
                <a:latin typeface="Courier"/>
              </a:rPr>
              <a:t>        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.E.copy()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.P.update(t)</a:t>
            </a:r>
            <a:br/>
            <a:r>
              <a:rPr>
                <a:latin typeface="Courier"/>
              </a:rPr>
              <a:t>        x, _, feasible, _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cutting_plane_feas(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.P, E,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.options)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feasible: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.E._xc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x.copy()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Shrinking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Another possible way is, to update the best-so-far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whenever a feasible solution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found by solving the equation </a:t>
                </a:r>
                <a14:m>
                  <m:oMath xmlns:m="http://schemas.openxmlformats.org/officeDocument/2006/math">
                    <m:r>
                      <m:t>Φ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new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If the equation is difficuit to solve but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also convex w.r.t. </a:t>
                </a:r>
                <a14:m>
                  <m:oMath xmlns:m="http://schemas.openxmlformats.org/officeDocument/2006/math">
                    <m:r>
                      <m:t>Φ</m:t>
                    </m:r>
                  </m:oMath>
                </a14:m>
                <a:r>
                  <a:rPr/>
                  <a:t>, then we may create a new varaible, say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≤</m:t>
                    </m:r>
                    <m:r>
                      <m:t>t</m:t>
                    </m:r>
                    <m:r>
                      <m:t>′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Generic</a:t>
            </a:r>
            <a:r>
              <a:rPr/>
              <a:t> </a:t>
            </a:r>
            <a:r>
              <a:rPr/>
              <a:t>Cutting-plane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(Optim)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Given</a:t>
                </a:r>
                <a:r>
                  <a:rPr/>
                  <a:t> initial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  <a:r>
                  <a:rPr/>
                  <a:t> known to contain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K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Repeat</a:t>
                </a:r>
              </a:p>
              <a:p>
                <a:pPr lvl="2">
                  <a:buAutoNum type="arabicPeriod"/>
                </a:pPr>
                <a:r>
                  <a:rPr/>
                  <a:t>Choose a point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</a:p>
              <a:p>
                <a:pPr lvl="2">
                  <a:buAutoNum type="arabicPeriod"/>
                </a:pPr>
                <a:r>
                  <a:rPr/>
                  <a:t>Query the separation oracle 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>
                  <a:buAutoNum type="arabicPeriod"/>
                </a:pPr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∈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K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, update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r>
                      <m:t>Φ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2">
                  <a:buAutoNum type="arabicPeriod"/>
                </a:pPr>
                <a:r>
                  <a:rPr/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S</m:t>
                    </m:r>
                  </m:oMath>
                </a14:m>
                <a:r>
                  <a:rPr/>
                  <a:t> to a smaller set that covers:</a:t>
                </a:r>
              </a:p>
              <a:p>
                <a:pPr lvl="2">
                  <a:buAutoNum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p"/>
                              <m:scr m:val="script"/>
                            </m:rPr>
                            <m:t>S</m:t>
                          </m:r>
                        </m:e>
                        <m:sup>
                          <m:r>
                            <m:t>+</m:t>
                          </m:r>
                        </m:sup>
                      </m:sSup>
                      <m:r>
                        <m:t>=</m:t>
                      </m:r>
                      <m:r>
                        <m:rPr>
                          <m:sty m:val="p"/>
                          <m:scr m:val="script"/>
                        </m:rPr>
                        <m:t>S</m:t>
                      </m:r>
                      <m:r>
                        <m:t>∩</m:t>
                      </m:r>
                      <m:r>
                        <m:t>{</m:t>
                      </m:r>
                      <m:r>
                        <m:t>z</m:t>
                      </m:r>
                      <m:r>
                        <m:t>∣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  <m:scr m:val="sans-serif"/>
                            </m:rPr>
                            <m:t>T</m:t>
                          </m:r>
                        </m:sup>
                      </m:sSup>
                      <m:r>
                        <m:t>(</m:t>
                      </m:r>
                      <m:r>
                        <m:t>z</m:t>
                      </m:r>
                      <m:r>
                        <m:t>−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≤</m:t>
                      </m:r>
                      <m:r>
                        <m:t>0</m:t>
                      </m:r>
                      <m:r>
                        <m:t>}</m:t>
                      </m:r>
                    </m:oMath>
                  </m:oMathPara>
                </a14:m>
              </a:p>
              <a:p>
                <a:pPr lvl="2">
                  <a:buAutoNum type="arabicPeriod"/>
                </a:pPr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p"/>
                            <m:scr m:val="script"/>
                          </m:rPr>
                          <m:t>S</m:t>
                        </m:r>
                      </m:e>
                      <m:sup>
                        <m:r>
                          <m:t>+</m:t>
                        </m:r>
                      </m:sup>
                    </m:sSup>
                    <m:r>
                      <m:t>=</m:t>
                    </m:r>
                    <m:r>
                      <m:t>∅</m:t>
                    </m:r>
                  </m:oMath>
                </a14:m>
                <a:r>
                  <a:rPr/>
                  <a:t> or it is small enough, quit.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cutting_plane_dc(evaluate, S, t,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br/>
            <a:r>
              <a:rPr>
                <a:latin typeface="Courier"/>
              </a:rPr>
              <a:t>   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no sol'n</a:t>
            </a:r>
            <a:br/>
            <a:r>
              <a:rPr>
                <a:latin typeface="Courier"/>
              </a:rPr>
              <a:t>    x_best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S.xc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niter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range(options.max_it):</a:t>
            </a:r>
            <a:br/>
            <a:r>
              <a:rPr>
                <a:latin typeface="Courier"/>
              </a:rPr>
              <a:t>        cut, 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evaluate(S.xc, t)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t1:  </a:t>
            </a:r>
            <a:r>
              <a:rPr i="1">
                <a:solidFill>
                  <a:srgbClr val="60A0B0"/>
                </a:solidFill>
                <a:latin typeface="Courier"/>
              </a:rPr>
              <a:t># best t obtained</a:t>
            </a:r>
            <a:br/>
            <a:r>
              <a:rPr>
                <a:latin typeface="Courier"/>
              </a:rPr>
              <a:t>           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t1</a:t>
            </a:r>
            <a:br/>
            <a:r>
              <a:rPr>
                <a:latin typeface="Courier"/>
              </a:rPr>
              <a:t>            x_best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S.xc</a:t>
            </a:r>
            <a:br/>
            <a:r>
              <a:rPr>
                <a:latin typeface="Courier"/>
              </a:rPr>
              <a:t>        status, tau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S.update(cut)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status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  </a:t>
            </a:r>
            <a:r>
              <a:rPr i="1">
                <a:solidFill>
                  <a:srgbClr val="60A0B0"/>
                </a:solidFill>
                <a:latin typeface="Courier"/>
              </a:rPr>
              <a:t># empty cut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tau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options.tol:</a:t>
            </a:r>
            <a:br/>
            <a:r>
              <a:rPr>
                <a:latin typeface="Courier"/>
              </a:rPr>
              <a:t>            status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x_best, t, niter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feasible, status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Maximization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example is taken from [@Aliabadi2013Robust].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maximize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sSubSup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α</m:t>
                                </m:r>
                              </m:sup>
                            </m:sSubSup>
                            <m:sSubSup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β</m:t>
                                </m:r>
                              </m:sup>
                            </m:sSubSup>
                            <m:r>
                              <m:t>)</m:t>
                            </m:r>
                            <m:r>
                              <m:t>−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−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≤</m:t>
                            </m:r>
                            <m:r>
                              <m:t>k</m:t>
                            </m:r>
                            <m: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α</m:t>
                        </m:r>
                      </m:sup>
                    </m:sSubSup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β</m:t>
                        </m:r>
                      </m:sup>
                    </m:sSubSup>
                    <m:r>
                      <m:t>)</m:t>
                    </m:r>
                  </m:oMath>
                </a14:m>
                <a:r>
                  <a:rPr/>
                  <a:t> : Cobb-Douglas production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: the market price per unit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: the scale of production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  <m:r>
                      <m:t>,</m:t>
                    </m:r>
                    <m:r>
                      <m:t>β</m:t>
                    </m:r>
                  </m:oMath>
                </a14:m>
                <a:r>
                  <a:rPr/>
                  <a:t>: the output elasticities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 input quantity</a:t>
                </a:r>
              </a:p>
              <a:p>
                <a:pPr lvl="1"/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: output price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: a given constant that restricts the quantity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maximization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formulation is not in the convex form.</a:t>
                </a:r>
              </a:p>
              <a:p>
                <a:pPr lvl="1"/>
                <a:r>
                  <a:rPr/>
                  <a:t>Rewrite the problem in the following form: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maximize</m:t>
                            </m:r>
                          </m:e>
                          <m:e>
                            <m:r>
                              <m:t>t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r>
                              <m:t>t</m:t>
                            </m:r>
                            <m:r>
                              <m:t>+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≤</m:t>
                            </m:r>
                            <m:r>
                              <m:t>p</m:t>
                            </m:r>
                            <m:r>
                              <m:t>A</m:t>
                            </m:r>
                            <m:sSubSup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α</m:t>
                                </m:r>
                              </m:sup>
                            </m:sSubSup>
                            <m:sSubSup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β</m:t>
                                </m:r>
                              </m:sup>
                            </m:sSubSup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≤</m:t>
                            </m:r>
                            <m:r>
                              <m:t>k</m:t>
                            </m:r>
                            <m: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Profit</a:t>
            </a:r>
            <a:r>
              <a:rPr/>
              <a:t> </a:t>
            </a:r>
            <a:r>
              <a:rPr/>
              <a:t>maximization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Convex</a:t>
            </a:r>
            <a:r>
              <a:rPr/>
              <a:t> </a:t>
            </a:r>
            <a:r>
              <a:rPr/>
              <a:t>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By taking the logarithm of each variable: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rPr>
                        <m:nor/>
                        <m:sty m:val="p"/>
                      </m:rPr>
                      <m:t>log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rPr>
                        <m:nor/>
                        <m:sty m:val="p"/>
                      </m:rPr>
                      <m:t>log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have the problem in a convex form: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max</m:t>
                            </m:r>
                          </m:e>
                          <m:e>
                            <m:r>
                              <m:t>t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s.t.</m:t>
                            </m:r>
                          </m:e>
                          <m:e>
                            <m:r>
                              <m:rPr>
                                <m:nor/>
                                <m:sty m:val="p"/>
                              </m:rPr>
                              <m:t>log</m:t>
                            </m:r>
                            <m:r>
                              <m:t>(</m:t>
                            </m:r>
                            <m:r>
                              <m:t>t</m:t>
                            </m:r>
                            <m:r>
                              <m:t>+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+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)</m:t>
                            </m:r>
                            <m:r>
                              <m:t>−</m:t>
                            </m:r>
                            <m:r>
                              <m:t>(</m:t>
                            </m:r>
                            <m:r>
                              <m:t>α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r>
                              <m:t>β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≤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log</m:t>
                            </m:r>
                            <m:r>
                              <m:t>(</m:t>
                            </m:r>
                            <m:r>
                              <m:t>p</m:t>
                            </m:r>
                            <m:r>
                              <m:t>A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≤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log</m:t>
                            </m:r>
                            <m:r>
                              <m:t>k</m:t>
                            </m:r>
                            <m: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profit_oracle: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params, a, v):</a:t>
            </a:r>
            <a:br/>
            <a:r>
              <a:rPr>
                <a:latin typeface="Courier"/>
              </a:rPr>
              <a:t>        p, A,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params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.log_pA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np.log(p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np.log(k)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y, t):</a:t>
            </a:r>
            <a:br/>
            <a:r>
              <a:rPr>
                <a:latin typeface="Courier"/>
              </a:rPr>
              <a:t>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.log_k  </a:t>
            </a:r>
            <a:r>
              <a:rPr i="1">
                <a:solidFill>
                  <a:srgbClr val="60A0B0"/>
                </a:solidFill>
                <a:latin typeface="Courier"/>
              </a:rPr>
              <a:t># constraint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fj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fj), t</a:t>
            </a:r>
            <a:br/>
            <a:r>
              <a:rPr>
                <a:latin typeface="Courier"/>
              </a:rPr>
              <a:t>        log_Cobb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.log_pA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np.dot(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.a, y)</a:t>
            </a:r>
            <a:br/>
            <a:r>
              <a:rPr>
                <a:latin typeface="Courier"/>
              </a:rPr>
              <a:t>    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np.exp(y)</a:t>
            </a:r>
            <a:br/>
            <a:r>
              <a:rPr>
                <a:latin typeface="Courier"/>
              </a:rPr>
              <a:t>        vx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np.dot(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.v, x)</a:t>
            </a:r>
            <a:br/>
            <a:r>
              <a:rPr>
                <a:latin typeface="Courier"/>
              </a:rPr>
              <a:t>        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vx</a:t>
            </a:r>
            <a:br/>
            <a:r>
              <a:rPr>
                <a:latin typeface="Courier"/>
              </a:rPr>
              <a:t>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np.log(te)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log_Cobb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fj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np.exp(log_Cobb)</a:t>
            </a:r>
            <a:br/>
            <a:r>
              <a:rPr>
                <a:latin typeface="Courier"/>
              </a:rPr>
              <a:t>    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vx</a:t>
            </a:r>
            <a:br/>
            <a:r>
              <a:rPr>
                <a:latin typeface="Courier"/>
              </a:rPr>
              <a:t>    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br/>
            <a:r>
              <a:rPr>
                <a:latin typeface="Courier"/>
              </a:rPr>
              <a:t>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.v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te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fj), 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Main program</a:t>
            </a:r>
            <a:br/>
            <a:br/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from profit_oracle import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br/>
            <a:r>
              <a:rPr>
                <a:latin typeface="Courier"/>
              </a:rPr>
              <a:t>from cutting_plane import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br/>
            <a:r>
              <a:rPr>
                <a:latin typeface="Courier"/>
              </a:rPr>
              <a:t>from ell import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br/>
            <a:br/>
            <a:r>
              <a:rPr>
                <a:latin typeface="Courier"/>
              </a:rPr>
              <a:t>p, A,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30.5</a:t>
            </a:r>
            <a:br/>
            <a:r>
              <a:rPr>
                <a:latin typeface="Courier"/>
              </a:rPr>
              <a:t>params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p, A, k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10.0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35.0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y0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])  </a:t>
            </a:r>
            <a:r>
              <a:rPr i="1">
                <a:solidFill>
                  <a:srgbClr val="60A0B0"/>
                </a:solidFill>
                <a:latin typeface="Courier"/>
              </a:rPr>
              <a:t># initial x0</a:t>
            </a:r>
            <a:br/>
            <a:r>
              <a:rPr>
                <a:latin typeface="Courier"/>
              </a:rPr>
              <a:t>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ell(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y0)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profit_oracle(params, a, v)</a:t>
            </a:r>
            <a:br/>
            <a:r>
              <a:rPr>
                <a:latin typeface="Courier"/>
              </a:rPr>
              <a:t>yb1, fb, niter, feasible, status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  cutting_plane_dc(P, E,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print(fb, niter, feasible, status)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Robust convex optimization</a:t>
                </a:r>
              </a:p>
              <a:p>
                <a:pPr lvl="2"/>
                <a:r>
                  <a:rPr/>
                  <a:t>oracle technique: affine arithmetic</a:t>
                </a:r>
              </a:p>
              <a:p>
                <a:pPr lvl="1"/>
                <a:r>
                  <a:rPr/>
                  <a:t>Parametric network potential problem</a:t>
                </a:r>
              </a:p>
              <a:p>
                <a:pPr lvl="2"/>
                <a:r>
                  <a:rPr/>
                  <a:t>oracle technique: negative cycle detection</a:t>
                </a:r>
              </a:p>
              <a:p>
                <a:pPr lvl="1"/>
                <a:r>
                  <a:rPr/>
                  <a:t>Semidefinite programming</a:t>
                </a:r>
              </a:p>
              <a:p>
                <a:pPr lvl="2"/>
                <a:r>
                  <a:rPr/>
                  <a:t>oracle technique: Cholesky or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D</m:t>
                    </m:r>
                    <m:sSup>
                      <m:e>
                        <m:r>
                          <m:t>L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</m:oMath>
                </a14:m>
                <a:r>
                  <a:rPr/>
                  <a:t> factorization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Robust</a:t>
            </a:r>
            <a:r>
              <a:rPr/>
              <a:t> </a:t>
            </a:r>
            <a:r>
              <a:rPr/>
              <a:t>Convex</a:t>
            </a:r>
            <a:r>
              <a:rPr/>
              <a:t> </a:t>
            </a:r>
            <a:r>
              <a:rPr/>
              <a:t>Optimization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Robust</a:t>
            </a:r>
            <a:r>
              <a:rPr/>
              <a:t> </a:t>
            </a:r>
            <a:r>
              <a:rPr/>
              <a:t>Optimization</a:t>
            </a:r>
            <a:r>
              <a:rPr/>
              <a:t> </a:t>
            </a:r>
            <a:r>
              <a:rPr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Consider: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minimize</m:t>
                            </m:r>
                          </m:e>
                          <m:e>
                            <m:limLow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sup</m:t>
                                </m:r>
                              </m:e>
                              <m:lim>
                                <m:r>
                                  <m:t>q</m:t>
                                </m:r>
                                <m:r>
                                  <m:t>∈</m:t>
                                </m:r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Q</m:t>
                                </m:r>
                              </m:lim>
                            </m:limLow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,</m:t>
                            </m:r>
                            <m:r>
                              <m:t>q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,</m:t>
                            </m:r>
                            <m:r>
                              <m:t>q</m:t>
                            </m:r>
                            <m:r>
                              <m:t>)</m:t>
                            </m:r>
                            <m:r>
                              <m:t>≤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  <m:r>
                              <m:t> </m:t>
                            </m:r>
                            <m:r>
                              <m:t>∀</m:t>
                            </m:r>
                            <m:r>
                              <m:t>q</m:t>
                            </m:r>
                            <m:r>
                              <m:t>∈</m:t>
                            </m:r>
                            <m:r>
                              <m:rPr>
                                <m:sty m:val="p"/>
                                <m:scr m:val="double-struck"/>
                              </m:rPr>
                              <m:t>Q</m:t>
                            </m:r>
                            <m:r>
                              <m:t>,</m:t>
                            </m:r>
                            <m:r>
                              <m:t> </m:t>
                            </m:r>
                            <m:r>
                              <m:t>j</m:t>
                            </m:r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,</m:t>
                            </m:r>
                            <m:r>
                              <m:t>2</m:t>
                            </m:r>
                            <m:r>
                              <m:t>,</m:t>
                            </m:r>
                            <m:r>
                              <m:t>⋯</m:t>
                            </m:r>
                            <m:r>
                              <m:t>,</m:t>
                            </m:r>
                            <m:r>
                              <m:t>m</m:t>
                            </m:r>
                            <m:r>
                              <m:t>,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represents a set of varying parameters.</a:t>
                </a:r>
              </a:p>
              <a:p>
                <a:pPr lvl="1"/>
                <a:r>
                  <a:rPr/>
                  <a:t>The problem can be reformulated as: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minimize</m:t>
                            </m:r>
                          </m:e>
                          <m:e>
                            <m:r>
                              <m:t>t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limLow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sup</m:t>
                                </m:r>
                              </m:e>
                              <m:lim>
                                <m:r>
                                  <m:t>q</m:t>
                                </m:r>
                                <m:r>
                                  <m:t>∈</m:t>
                                </m:r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Q</m:t>
                                </m:r>
                              </m:lim>
                            </m:limLow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,</m:t>
                            </m:r>
                            <m:r>
                              <m:t>q</m:t>
                            </m:r>
                            <m:r>
                              <m:t>)</m:t>
                            </m:r>
                            <m:r>
                              <m:t>≤</m:t>
                            </m:r>
                            <m:r>
                              <m:t>t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,</m:t>
                            </m:r>
                            <m:r>
                              <m:t>q</m:t>
                            </m:r>
                            <m:r>
                              <m:t>)</m:t>
                            </m:r>
                            <m:r>
                              <m:t>≤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  <m:r>
                              <m:t> </m:t>
                            </m:r>
                            <m:r>
                              <m:t>∀</m:t>
                            </m:r>
                            <m:r>
                              <m:t>q</m:t>
                            </m:r>
                            <m:r>
                              <m:t>∈</m:t>
                            </m:r>
                            <m:r>
                              <m:rPr>
                                <m:sty m:val="p"/>
                                <m:scr m:val="double-struck"/>
                              </m:rPr>
                              <m:t>Q</m:t>
                            </m:r>
                            <m:r>
                              <m:t>,</m:t>
                            </m:r>
                            <m:r>
                              <m:t> </m:t>
                            </m:r>
                            <m:r>
                              <m:t>j</m:t>
                            </m:r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,</m:t>
                            </m:r>
                            <m:r>
                              <m:t>2</m:t>
                            </m:r>
                            <m:r>
                              <m:t>,</m:t>
                            </m:r>
                            <m:r>
                              <m:t>⋯</m:t>
                            </m:r>
                            <m:r>
                              <m:t>,</m:t>
                            </m:r>
                            <m:r>
                              <m:t>m</m:t>
                            </m:r>
                            <m:r>
                              <m:t>,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When you have eliminated the impossible, whatever remains, however improbable, must be the truth.</a:t>
            </a:r>
          </a:p>
          <a:p>
            <a:pPr lvl="0" marL="0" indent="0">
              <a:buNone/>
            </a:pPr>
            <a:r>
              <a:rPr i="1"/>
              <a:t>Sir Arthur Conan Doyle, stated by Sherlock Holmes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Maximization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(convex)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max</m:t>
                            </m:r>
                          </m:e>
                          <m:e>
                            <m:r>
                              <m:t>t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s.t.</m:t>
                            </m:r>
                          </m:e>
                          <m:e>
                            <m:r>
                              <m:rPr>
                                <m:nor/>
                                <m:sty m:val="p"/>
                              </m:rPr>
                              <m:t>log</m:t>
                            </m:r>
                            <m:r>
                              <m:t>(</m:t>
                            </m:r>
                            <m:r>
                              <m:t>t</m:t>
                            </m:r>
                            <m:r>
                              <m:t>+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+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)</m:t>
                            </m:r>
                            <m:r>
                              <m:t>−</m:t>
                            </m:r>
                            <m:r>
                              <m:t>(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α</m:t>
                                </m:r>
                              </m:e>
                            </m:acc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≤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log</m:t>
                            </m:r>
                            <m:r>
                              <m:t>(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  <m:r>
                              <m:t> </m:t>
                            </m:r>
                            <m:r>
                              <m:t>A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≤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log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k</m:t>
                                </m:r>
                              </m:e>
                            </m:acc>
                            <m:r>
                              <m:t>,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Now assume that: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α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β</m:t>
                        </m:r>
                      </m:e>
                    </m:acc>
                  </m:oMath>
                </a14:m>
                <a:r>
                  <a:rPr/>
                  <a:t> vary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α</m:t>
                        </m:r>
                      </m:e>
                    </m:bar>
                    <m:r>
                      <m:t>±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β</m:t>
                        </m:r>
                      </m:e>
                    </m:bar>
                    <m:r>
                      <m:t>±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respectively.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k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v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v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all vary </a:t>
                </a:r>
                <a14:m>
                  <m:oMath xmlns:m="http://schemas.openxmlformats.org/officeDocument/2006/math">
                    <m:r>
                      <m:t>±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Maximization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(oracle)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By detail analysis, the worst case happens when: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bar>
                      <m:barPr>
                        <m:pos m:val="top"/>
                      </m:barPr>
                      <m:e>
                        <m:r>
                          <m:t>p</m:t>
                        </m:r>
                      </m:e>
                    </m:bar>
                    <m:r>
                      <m:t>−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bar>
                      <m:barPr>
                        <m:pos m:val="top"/>
                      </m:barPr>
                      <m:e>
                        <m:r>
                          <m:t>k</m:t>
                        </m:r>
                      </m:e>
                    </m:bar>
                    <m:r>
                      <m:t>−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v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v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bar>
                      <m:barPr>
                        <m:pos m:val="top"/>
                      </m:barPr>
                      <m:e>
                        <m:r>
                          <m:t>α</m:t>
                        </m:r>
                      </m:e>
                    </m:bar>
                    <m:r>
                      <m:t>−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else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bar>
                      <m:barPr>
                        <m:pos m:val="top"/>
                      </m:barPr>
                      <m:e>
                        <m:r>
                          <m:t>α</m:t>
                        </m:r>
                      </m:e>
                    </m:bar>
                    <m: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bar>
                      <m:barPr>
                        <m:pos m:val="top"/>
                      </m:barPr>
                      <m:e>
                        <m:r>
                          <m:t>β</m:t>
                        </m:r>
                      </m:e>
                    </m:bar>
                    <m:r>
                      <m:t>−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else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bar>
                      <m:barPr>
                        <m:pos m:val="top"/>
                      </m:barPr>
                      <m:e>
                        <m:r>
                          <m:t>β</m:t>
                        </m:r>
                      </m:e>
                    </m:bar>
                    <m: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profit_rb_oracle: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params, a, v, vparams):</a:t>
            </a:r>
            <a:br/>
            <a:r>
              <a:rPr>
                <a:latin typeface="Courier"/>
              </a:rPr>
              <a:t>        ui, e1, e2, e3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vparams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.uie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[ui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e1, ui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e2]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br/>
            <a:r>
              <a:rPr>
                <a:latin typeface="Courier"/>
              </a:rPr>
              <a:t>        p, A,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params</a:t>
            </a:r>
            <a:br/>
            <a:r>
              <a:rPr>
                <a:latin typeface="Courier"/>
              </a:rPr>
              <a:t>        p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ui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e3</a:t>
            </a:r>
            <a:br/>
            <a:r>
              <a:rPr>
                <a:latin typeface="Courier"/>
              </a:rPr>
              <a:t>        k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ui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e3</a:t>
            </a:r>
            <a:br/>
            <a:r>
              <a:rPr>
                <a:latin typeface="Courier"/>
              </a:rPr>
              <a:t>        v_rb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v.copy()</a:t>
            </a:r>
            <a:br/>
            <a:r>
              <a:rPr>
                <a:latin typeface="Courier"/>
              </a:rPr>
              <a:t>        v_rb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ui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e3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profit_oracle((p, A, k), a, v_rb)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y, t):</a:t>
            </a:r>
            <a:br/>
            <a:r>
              <a:rPr>
                <a:latin typeface="Courier"/>
              </a:rPr>
              <a:t>        a_rb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.a.copy()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a_rb[i]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.uie[i]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y[i]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      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.uie[i]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a_rb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.P(y, t)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Robust</a:t>
            </a:r>
            <a:r>
              <a:rPr/>
              <a:t> </a:t>
            </a:r>
            <a:r>
              <a:rPr/>
              <a:t>Optimization</a:t>
            </a:r>
            <a:r>
              <a:rPr/>
              <a:t> </a:t>
            </a:r>
            <a:r>
              <a:rPr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oracle only needs to determine: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q</m:t>
                    </m:r>
                    <m:r>
                      <m:t>)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then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∂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q</m:t>
                    </m:r>
                    <m:r>
                      <m:t>)</m:t>
                    </m:r>
                    <m:r>
                      <m:t>≥</m:t>
                    </m:r>
                    <m:r>
                      <m:t>t</m:t>
                    </m:r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then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∂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−</m:t>
                    </m:r>
                    <m:r>
                      <m:t>t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Otherwise,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feasible, then</a:t>
                </a:r>
              </a:p>
              <a:p>
                <a:pPr lvl="3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max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argmax</m:t>
                        </m:r>
                      </m:e>
                      <m:sub>
                        <m:r>
                          <m:t>q</m:t>
                        </m:r>
                        <m:r>
                          <m:t>∈</m:t>
                        </m:r>
                        <m:r>
                          <m:rPr>
                            <m:sty m:val="p"/>
                            <m:scr m:val="double-struck"/>
                          </m:rPr>
                          <m:t>Q</m:t>
                        </m:r>
                      </m:sub>
                    </m:sSub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q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m:t>t</m:t>
                    </m:r>
                    <m:box>
                      <m:boxPr>
                        <m:opEmu m:val="1"/>
                      </m:boxPr>
                      <m:e>
                        <m:r>
                          <m:t>:=</m:t>
                        </m:r>
                      </m:e>
                    </m:box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max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∂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max</m:t>
                        </m:r>
                      </m:sub>
                    </m:sSub>
                    <m:r>
                      <m:t>)</m:t>
                    </m:r>
                    <m:r>
                      <m:t>,</m:t>
                    </m:r>
                    <m:r>
                      <m:t>0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Remark:</a:t>
                </a:r>
              </a:p>
              <a:p>
                <a:pPr lvl="1"/>
                <a:r>
                  <a:rPr/>
                  <a:t>for more complicated problems, affine arithmetic could be used [@liu2007robust].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Multi-parameter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Problem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a network represented by a directed graph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=</m:t>
                    </m:r>
                    <m:r>
                      <m:t>(</m:t>
                    </m:r>
                    <m:r>
                      <m:t>V</m:t>
                    </m:r>
                    <m:r>
                      <m:t>,</m:t>
                    </m:r>
                    <m:r>
                      <m:t>E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Consider:</a:t>
                </a:r>
              </a:p>
              <a:p>
                <a:pPr lvl="0" marL="0" indent="0">
                  <a:buNone/>
                </a:pPr>
                <a:r>
                  <a:rPr/>
                  <a:t>$$\begin{array}{ll}
    \text{find} &amp; x, {\color{red}u} \\
    \text{subject to} &amp; {\color{red}u_j} - {\color{red}u_i} \le h_{ij}(x), \; \forall (i, j) \in E ,
   \end{array}$$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the concave function of edge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i</m:t>
                    </m:r>
                    <m:r>
                      <m:t>,</m:t>
                    </m:r>
                    <m:r>
                      <m:t>j</m:t>
                    </m:r>
                    <m:r>
                      <m:t>)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Assume: network is large but the number of parameters is small.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Network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the problem has a feasible solution if and only if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contains no negative cycle. Let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</m:oMath>
                </a14:m>
                <a:r>
                  <a:rPr/>
                  <a:t> be a set of all cycles of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find</m:t>
                            </m:r>
                          </m:e>
                          <m:e>
                            <m:r>
                              <m:t>x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)</m:t>
                            </m:r>
                            <m:r>
                              <m:t>≥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  <m:r>
                              <m:t>∀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r>
                              <m:t>∈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r>
                              <m:t>,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a cycle of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(</m:t>
                        </m:r>
                        <m:r>
                          <m:t>i</m:t>
                        </m:r>
                        <m:r>
                          <m:t>,</m:t>
                        </m:r>
                        <m:r>
                          <m:t>j</m:t>
                        </m:r>
                        <m:r>
                          <m:t>)</m:t>
                        </m:r>
                        <m:r>
                          <m:t>∈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nary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lots of methods to detect negative cycles in a weighted graph [@cherkassky1999negative], in which Tarjan’s algorithm [@Tarjan1981negcycle] is one of the fastest algorithms in practice [@alg:dasdan_mcr; @cherkassky1999negative].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oracle only needs to determine:</a:t>
                </a:r>
              </a:p>
              <a:p>
                <a:pPr lvl="2"/>
                <a:r>
                  <a:rPr/>
                  <a:t>If there exists a negative cycle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under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then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−</m:t>
                    </m:r>
                    <m:r>
                      <m:t>∂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,</m:t>
                    </m:r>
                    <m: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Otherwise, the shortest path solution gives the value of </a:t>
                </a:r>
                <a:r>
                  <a:rPr/>
                  <a:t>${\color{red}u}$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network_oracle: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G, f, p):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  </a:t>
            </a:r>
            <a:r>
              <a:rPr i="1">
                <a:solidFill>
                  <a:srgbClr val="60A0B0"/>
                </a:solidFill>
                <a:latin typeface="Courier"/>
              </a:rPr>
              <a:t># partial derivative of f w.r.t x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negCycleFinder(G)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x):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get_weight(G, e):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.f(G, e, x)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.S.get_weight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get_weight</a:t>
            </a:r>
            <a:br/>
            <a:r>
              <a:rPr>
                <a:latin typeface="Courier"/>
              </a:rPr>
              <a:t>       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.S.find_neg_cycle()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sum(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.G, e, x)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C)</a:t>
            </a:r>
            <a:br/>
            <a:r>
              <a:rPr>
                <a:latin typeface="Courier"/>
              </a:rPr>
              <a:t>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sum(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.G, e, x)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f),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Ellipsoid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is commonly believed that it is inefficient in practice for large-scale problems.</a:t>
            </a:r>
          </a:p>
          <a:p>
            <a:pPr lvl="2"/>
            <a:r>
              <a:rPr/>
              <a:t>The convergent rate is slow, even with the use of deep cuts.</a:t>
            </a:r>
          </a:p>
          <a:p>
            <a:pPr lvl="2"/>
            <a:r>
              <a:rPr/>
              <a:t>Cannot exploit sparsity.</a:t>
            </a:r>
          </a:p>
          <a:p>
            <a:pPr lvl="1"/>
            <a:r>
              <a:rPr/>
              <a:t>Since then, it was supplanted by interior-point methods.</a:t>
            </a:r>
          </a:p>
          <a:p>
            <a:pPr lvl="1"/>
            <a:r>
              <a:rPr/>
              <a:t>Only treated as a theoretical tool for proving the polynomial-time solvability of combinatorial optimization problems.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[@orlin1985computing]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Given a sparse matrix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[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]</m:t>
                    </m:r>
                    <m: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N</m:t>
                        </m:r>
                        <m:r>
                          <m:t>×</m:t>
                        </m:r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Find another matrix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U</m:t>
                    </m:r>
                    <m:r>
                      <m:t>A</m:t>
                    </m:r>
                    <m:sSup>
                      <m:e>
                        <m:r>
                          <m:t>U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is a nonnegative diagonal matrix, such that the ratio of any two elements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in absolute value is as close to 1 as possible.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t>=</m:t>
                    </m:r>
                    <m:r>
                      <m:rPr>
                        <m:sty m:val="p"/>
                      </m:rPr>
                      <m:t>d</m:t>
                    </m:r>
                    <m:r>
                      <m:rPr>
                        <m:sty m:val="p"/>
                      </m:rPr>
                      <m:t>i</m:t>
                    </m:r>
                    <m:r>
                      <m:rPr>
                        <m:sty m:val="p"/>
                      </m:rPr>
                      <m:t>a</m:t>
                    </m:r>
                    <m:r>
                      <m:rPr>
                        <m:sty m:val="p"/>
                      </m:rPr>
                      <m:t>g</m:t>
                    </m:r>
                    <m:r>
                      <m:t>(</m:t>
                    </m:r>
                    <m:r>
                      <m:t>[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]</m:t>
                    </m:r>
                    <m:r>
                      <m:t>)</m:t>
                    </m:r>
                  </m:oMath>
                </a14:m>
                <a:r>
                  <a:rPr/>
                  <a:t>. Under the min-max-ratio criterion, the problem can be formulated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minimize</m:t>
                            </m:r>
                          </m:e>
                          <m:e>
                            <m:r>
                              <m:t>π</m:t>
                            </m:r>
                            <m:r>
                              <m:t>/</m:t>
                            </m:r>
                            <m:r>
                              <m:t>ψ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r>
                              <m:t>ψ</m:t>
                            </m:r>
                            <m:r>
                              <m:t>≤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|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t>|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  <m:sup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  <m:r>
                              <m:t>≤</m:t>
                            </m:r>
                            <m:r>
                              <m:t>π</m:t>
                            </m:r>
                            <m:r>
                              <m:t>,</m:t>
                            </m:r>
                            <m:r>
                              <m:t> </m:t>
                            </m:r>
                            <m:r>
                              <m:t>∀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t>≠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m:t>π</m:t>
                            </m:r>
                            <m:r>
                              <m:t>,</m:t>
                            </m:r>
                            <m:r>
                              <m:t>ψ</m:t>
                            </m:r>
                            <m:r>
                              <m:t>,</m:t>
                            </m:r>
                            <m:r>
                              <m:t>u</m:t>
                            </m:r>
                            <m:r>
                              <m:t>,</m:t>
                            </m:r>
                            <m:r>
                              <m:t> 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positive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variables</m:t>
                            </m:r>
                          </m:e>
                          <m:e>
                            <m:r>
                              <m:t>π</m:t>
                            </m:r>
                            <m:r>
                              <m:t>,</m:t>
                            </m:r>
                            <m:r>
                              <m:t>ψ</m:t>
                            </m:r>
                            <m:r>
                              <m:t>,</m:t>
                            </m:r>
                            <m:r>
                              <m:t>u</m:t>
                            </m:r>
                            <m:r>
                              <m:t> </m:t>
                            </m:r>
                            <m: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Optimal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By taking the logarithms of variables, the above problem can be transformed into:</a:t>
                </a:r>
              </a:p>
              <a:p>
                <a:pPr lvl="0" marL="0" indent="0">
                  <a:buNone/>
                </a:pPr>
                <a:r>
                  <a:rPr/>
                  <a:t>$$\begin{array}{ll}
  \text{minimize}   &amp;   t \\
  \text{subject to} &amp;   {\color{blue}\pi'} - {\color{blue}\psi'} \le t \\
                    &amp;   {\color{red}u_i'} - {\color{red}u_j'}  \le {\color{blue}\pi'} - a_{ij}', \; \forall a_{ij} \neq 0 \,, \\
                    &amp;   {\color{red}u_j'} - {\color{red}u_i'} \le a_{ij}' - {\color{blue}\psi'}, \; \forall a_{ij} \neq 0 \,, \\
  \text{variables}  &amp;   {\color{blue}\pi'}, {\color{blue}\psi'}, {\color{red}u'} \, .
  \end{array}$$</a:t>
                </a:r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′</m:t>
                    </m:r>
                  </m:oMath>
                </a14:m>
                <a:r>
                  <a:rPr/>
                  <a:t> denotes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|</m:t>
                    </m:r>
                    <m:r>
                      <m:t>k</m:t>
                    </m:r>
                    <m:r>
                      <m:t>|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:r>
                  <a:rPr/>
                  <a:t>$x = ({\color{blue}\pi'}, {\color{blue}\psi'} )^\mathsf{T}$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Corresponding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constr(G, e, x):</a:t>
            </a:r>
            <a:br/>
            <a:r>
              <a:rPr>
                <a:latin typeface="Courier"/>
              </a:rPr>
              <a:t>    u, 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</a:t>
            </a:r>
            <a:br/>
            <a:r>
              <a:rPr>
                <a:latin typeface="Courier"/>
              </a:rPr>
              <a:t>    i_u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G.node_idx[u]</a:t>
            </a:r>
            <a:br/>
            <a:r>
              <a:rPr>
                <a:latin typeface="Courier"/>
              </a:rPr>
              <a:t>    i_v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G.node_idx[v]</a:t>
            </a:r>
            <a:br/>
            <a:r>
              <a:rPr>
                <a:latin typeface="Courier"/>
              </a:rPr>
              <a:t>    cost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G[u][v][</a:t>
            </a:r>
            <a:r>
              <a:rPr>
                <a:solidFill>
                  <a:srgbClr val="4070A0"/>
                </a:solidFill>
                <a:latin typeface="Courier"/>
              </a:rPr>
              <a:t>'cost'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cost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i_u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i_v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cost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pconstr(G, e, x):</a:t>
            </a:r>
            <a:br/>
            <a:r>
              <a:rPr>
                <a:latin typeface="Courier"/>
              </a:rPr>
              <a:t>    u, 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</a:t>
            </a:r>
            <a:br/>
            <a:r>
              <a:rPr>
                <a:latin typeface="Courier"/>
              </a:rPr>
              <a:t>    i_u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G.node_idx[u]</a:t>
            </a:r>
            <a:br/>
            <a:r>
              <a:rPr>
                <a:latin typeface="Courier"/>
              </a:rPr>
              <a:t>    i_v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G.node_idx[v]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i_u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i_v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-1.</a:t>
            </a:r>
            <a:r>
              <a:rPr>
                <a:latin typeface="Courier"/>
              </a:rPr>
              <a:t>])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optscaling_oracle: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.network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network_oracle(G, constr, pconstr)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x, t):</a:t>
            </a:r>
            <a:br/>
            <a:r>
              <a:rPr>
                <a:latin typeface="Courier"/>
              </a:rPr>
              <a:t>        cut, feasible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.network(x)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feasible: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cut, t</a:t>
            </a:r>
            <a:br/>
            <a:r>
              <a:rPr>
                <a:latin typeface="Courier"/>
              </a:rPr>
              <a:t>       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fj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</a:t>
            </a:r>
            <a:br/>
            <a:r>
              <a:rPr>
                <a:latin typeface="Courier"/>
              </a:rPr>
              <a:t>    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(np.array([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-1.</a:t>
            </a:r>
            <a:r>
              <a:rPr>
                <a:latin typeface="Courier"/>
              </a:rPr>
              <a:t>]), fj), 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yield-driven</a:t>
            </a:r>
            <a:r>
              <a:rPr/>
              <a:t> </a:t>
            </a:r>
            <a:r>
              <a:rPr/>
              <a:t>co-optimization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$$\begin{array}{cll}
   \text{minimize} &amp;T_\text{CP} / {\color{blue}\beta} \\
   \text{subject to} &amp; u_i - u_j \le T_\text{CP} - F_{ij}^{-1}({\color{blue}\beta}), &amp; \forall (j, i) \in E_s \,,\\
                     &amp; u_j - u_i \le F_{ij}^{-1}(1 - {\color{blue}\beta}), &amp; \forall (i, j) \in E_h \,, \\
                     &amp; T_\text{CP} \ge 0, \, 0 \le {\color{blue}\beta} \le 1 \, , \\
    \text{variables} &amp;T_\text{CP}, {\color{blue}\beta}, u.
   \end{array}$$</a:t>
                </a:r>
              </a:p>
              <a:p>
                <a:pPr lvl="1"/>
                <a:r>
                  <a:rPr/>
                  <a:t>Note that </a:t>
                </a:r>
                <a14:m>
                  <m:oMath xmlns:m="http://schemas.openxmlformats.org/officeDocument/2006/math">
                    <m:sSubSup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not concave in general in </a:t>
                </a:r>
                <a14:m>
                  <m:oMath xmlns:m="http://schemas.openxmlformats.org/officeDocument/2006/math"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Fortunately, we are most likely interested in optimizing circuits for high yield rather than the low one in practice.</a:t>
                </a:r>
              </a:p>
              <a:p>
                <a:pPr lvl="1"/>
                <a:r>
                  <a:rPr/>
                  <a:t>Therefore, by imposing an additional constraint to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, say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≥</m:t>
                    </m:r>
                    <m:r>
                      <m:t>0.8</m:t>
                    </m:r>
                  </m:oMath>
                </a14:m>
                <a:r>
                  <a:rPr/>
                  <a:t>, the problem becomes convex.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yield-driven</a:t>
            </a:r>
            <a:r>
              <a:rPr/>
              <a:t> </a:t>
            </a:r>
            <a:r>
              <a:rPr/>
              <a:t>co-optimization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problem can be reformulated as:</a:t>
            </a:r>
          </a:p>
          <a:p>
            <a:pPr lvl="0" marL="0" indent="0">
              <a:buNone/>
            </a:pPr>
            <a:r>
              <a:rPr/>
              <a:t>$$\begin{array}{cll}
   \text{minimize}   &amp; t \\
   \text{subject to} &amp; T_\text{CP} - {\color{blue}\beta} t \le 0\\
                     &amp; u_i - u_j \le T_\text{CP} - F_{ij}^{-1}({\color{blue}\beta}), &amp; \forall (j, i) \in E_s \,,\\
                     &amp; u_j - u_i \le F_{ij}^{-1}(1 - {\color{blue}\beta}), &amp; \forall (i, j) \in E_h \,, \\
                     &amp; T_\text{CP} \ge 0, \, 0 \le {\color{blue}\beta} \le 1 \, , \\
    \text{variables} &amp;T_\text{CP}, {\color{blue}\beta}, u.
   \end{array}$$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Matrix</a:t>
            </a:r>
            <a:r>
              <a:rPr/>
              <a:t> </a:t>
            </a:r>
            <a:r>
              <a:rPr/>
              <a:t>Inequalities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Consider the following problem: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find</m:t>
                            </m:r>
                          </m:e>
                          <m:e>
                            <m:r>
                              <m:t>x</m:t>
                            </m:r>
                            <m: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r>
                              <m:t>F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)</m:t>
                            </m:r>
                            <m:r>
                              <m:t>≽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: a matrix-valued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≽</m:t>
                    </m:r>
                    <m:r>
                      <m:t>0</m:t>
                    </m:r>
                  </m:oMath>
                </a14:m>
                <a:r>
                  <a:rPr/>
                  <a:t> denotes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positive semidefinite.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Recall that a matrix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positive semidefinite if and only if </a:t>
                </a:r>
                <a14:m>
                  <m:oMath xmlns:m="http://schemas.openxmlformats.org/officeDocument/2006/math">
                    <m:sSup>
                      <m:e>
                        <m:r>
                          <m:t>v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r>
                      <m:t>A</m:t>
                    </m:r>
                    <m:r>
                      <m:t>v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problem can be transformed into: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find</m:t>
                            </m:r>
                          </m:e>
                          <m:e>
                            <m:r>
                              <m:t>x</m:t>
                            </m:r>
                            <m: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sSup>
                              <m:e>
                                <m:r>
                                  <m:t>v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  <m:scr m:val="sans-serif"/>
                                  </m:rPr>
                                  <m:t>T</m:t>
                                </m:r>
                              </m:sup>
                            </m:sSup>
                            <m:r>
                              <m:t>F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)</m:t>
                            </m:r>
                            <m:r>
                              <m:t>v</m:t>
                            </m:r>
                            <m:r>
                              <m:t>≥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  <m:r>
                              <m:t> </m:t>
                            </m:r>
                            <m:r>
                              <m:t>∀</m:t>
                            </m:r>
                            <m:r>
                              <m:t>v</m:t>
                            </m:r>
                            <m:r>
                              <m:t>∈</m:t>
                            </m:r>
                            <m:sSup>
                              <m:e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e>
                              <m:sup>
                                <m:r>
                                  <m:t>N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Consider </a:t>
                </a:r>
                <a14:m>
                  <m:oMath xmlns:m="http://schemas.openxmlformats.org/officeDocument/2006/math">
                    <m:sSup>
                      <m:e>
                        <m:r>
                          <m:t>v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v</m:t>
                    </m:r>
                  </m:oMath>
                </a14:m>
                <a:r>
                  <a:rPr/>
                  <a:t> is concave for all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 w. r. t.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then the above problem is a convex programming.</a:t>
                </a:r>
              </a:p>
              <a:p>
                <a:pPr lvl="1"/>
                <a:r>
                  <a:rPr/>
                  <a:t>Reduce to </a:t>
                </a:r>
                <a:r>
                  <a:rPr i="1"/>
                  <a:t>semidefinite programming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linear w.r.t.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i.e.,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r>
                      <m:t>⋯</m:t>
                    </m:r>
                    <m: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oracle only needs to:</a:t>
                </a:r>
              </a:p>
              <a:p>
                <a:pPr lvl="1"/>
                <a:r>
                  <a:rPr/>
                  <a:t>Perform a </a:t>
                </a:r>
                <a:r>
                  <a:rPr i="1"/>
                  <a:t>row-based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D</m:t>
                    </m:r>
                    <m:sSup>
                      <m:e>
                        <m:r>
                          <m:t>L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</m:oMath>
                </a14:m>
                <a:r>
                  <a:rPr/>
                  <a:t> factorization such that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L</m:t>
                    </m:r>
                    <m:r>
                      <m:t>D</m:t>
                    </m:r>
                    <m:sSup>
                      <m:e>
                        <m:r>
                          <m:t>L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:</m:t>
                        </m:r>
                        <m:r>
                          <m:t>p</m:t>
                        </m:r>
                        <m:r>
                          <m:t>,</m:t>
                        </m:r>
                        <m:r>
                          <m:t>:</m:t>
                        </m:r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denotes a submatrix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1</m:t>
                    </m:r>
                    <m:r>
                      <m:t>:</m:t>
                    </m:r>
                    <m:r>
                      <m:t>p</m:t>
                    </m:r>
                    <m:r>
                      <m:t>,</m:t>
                    </m:r>
                    <m:r>
                      <m:t>1</m:t>
                    </m:r>
                    <m:r>
                      <m:t>:</m:t>
                    </m:r>
                    <m:r>
                      <m:t>p</m:t>
                    </m:r>
                    <m:r>
                      <m:t>)</m:t>
                    </m:r>
                    <m: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p</m:t>
                        </m:r>
                        <m:r>
                          <m:t>×</m:t>
                        </m:r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If the process fails at row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</a:t>
                </a:r>
              </a:p>
              <a:p>
                <a:pPr lvl="2"/>
                <a:r>
                  <a:rPr/>
                  <a:t>there exists a vector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=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0</m:t>
                    </m:r>
                    <m:r>
                      <m:t>,</m:t>
                    </m:r>
                    <m:r>
                      <m:t>⋯</m:t>
                    </m:r>
                    <m:r>
                      <m:t>,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, such that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=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:</m:t>
                        </m:r>
                        <m:r>
                          <m:t>p</m:t>
                        </m:r>
                        <m:r>
                          <m:t>,</m:t>
                        </m:r>
                        <m:r>
                          <m:t>:</m:t>
                        </m:r>
                        <m:r>
                          <m:t>p</m:t>
                        </m:r>
                      </m:sub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bSup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, and</a:t>
                </a:r>
              </a:p>
              <a:p>
                <a:pPr lvl="3"/>
                <a14:m>
                  <m:oMath xmlns:m="http://schemas.openxmlformats.org/officeDocument/2006/math">
                    <m:sSup>
                      <m:e>
                        <m:r>
                          <m:t>v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sSub>
                      <m:e>
                        <m:r>
                          <m:t>F</m:t>
                        </m:r>
                      </m:e>
                      <m:sub>
                        <m:r>
                          <m:t>:</m:t>
                        </m:r>
                        <m:r>
                          <m:t>p</m:t>
                        </m:r>
                        <m:r>
                          <m:t>,</m:t>
                        </m:r>
                        <m:r>
                          <m:t>:</m:t>
                        </m:r>
                        <m:r>
                          <m:t>p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v</m:t>
                    </m:r>
                    <m:r>
                      <m:t>&lt;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g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−</m:t>
                    </m:r>
                    <m:sSup>
                      <m:e>
                        <m:r>
                          <m:t>v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r>
                      <m:t>∂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:</m:t>
                        </m:r>
                        <m:r>
                          <m:t>p</m:t>
                        </m:r>
                        <m:r>
                          <m:t>,</m:t>
                        </m:r>
                        <m:r>
                          <m:t>:</m:t>
                        </m:r>
                        <m:r>
                          <m:t>p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v</m:t>
                    </m:r>
                    <m:r>
                      <m:t>,</m:t>
                    </m:r>
                    <m:r>
                      <m:t>−</m:t>
                    </m:r>
                    <m:sSup>
                      <m:e>
                        <m:r>
                          <m:t>v</m:t>
                        </m:r>
                      </m:e>
                      <m:sup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</m:sup>
                    </m:sSup>
                    <m:sSub>
                      <m:e>
                        <m:r>
                          <m:t>F</m:t>
                        </m:r>
                      </m:e>
                      <m:sub>
                        <m:r>
                          <m:t>:</m:t>
                        </m:r>
                        <m:r>
                          <m:t>p</m:t>
                        </m:r>
                        <m:r>
                          <m:t>,</m:t>
                        </m:r>
                        <m:r>
                          <m:t>:</m:t>
                        </m:r>
                        <m:r>
                          <m:t>p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v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Lazy</a:t>
            </a:r>
            <a:r>
              <a:rPr/>
              <a:t> </a:t>
            </a:r>
            <a:r>
              <a:rPr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Don’t construct the full matrix at each iteration!</a:t>
                </a:r>
              </a:p>
              <a:p>
                <a:pPr lvl="1"/>
                <a:r>
                  <a:rPr/>
                  <a:t>Only O(</a:t>
                </a:r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) per iteration, independent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!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ellipsoid method works very differently compared with the interior point method.</a:t>
            </a:r>
          </a:p>
          <a:p>
            <a:pPr lvl="1"/>
            <a:r>
              <a:rPr/>
              <a:t>Only require a </a:t>
            </a:r>
            <a:r>
              <a:rPr i="1"/>
              <a:t>separtion oracle</a:t>
            </a:r>
            <a:r>
              <a:rPr/>
              <a:t>. Can play nicely with other techniques.</a:t>
            </a:r>
          </a:p>
          <a:p>
            <a:pPr lvl="1"/>
            <a:r>
              <a:rPr/>
              <a:t>While the ellipsoid method itself cannot exploit sparsity, the oracle can.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lmi_oracle: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 Oracle for LMI constraint F*x &lt;= B '''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F, B):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chol_ext(len(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x):</a:t>
            </a:r>
            <a:br/>
            <a:r>
              <a:rPr>
                <a:latin typeface="Courier"/>
              </a:rPr>
              <a:t>       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len(x)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getA(i, j):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.F0[i, j]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sum(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.F[k][i, j]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x[k]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range(n))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.Q.factor(getA)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.Q.is_spd():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v, 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.Q.witness()</a:t>
            </a:r>
            <a:br/>
            <a:r>
              <a:rPr>
                <a:latin typeface="Courier"/>
              </a:rPr>
              <a:t>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.Q.sym_quad(v,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.F[i])</a:t>
            </a:r>
            <a:br/>
            <a:r>
              <a:rPr>
                <a:latin typeface="Courier"/>
              </a:rPr>
              <a:t>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range(n)])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ep),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Benchmark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2: ----------------------------------------------------------
2: Benchmark                Time             CPU   Iterations
2: ----------------------------------------------------------
2: BM_LMI_Lazy         131235 ns       131245 ns         4447
2: BM_LMI_old          196694 ns       196708 ns         3548
2/4 Test #2: Bench_BM_lmi .....................   Passed    2.57 sec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Norm</a:t>
            </a:r>
            <a:r>
              <a:rPr/>
              <a:t> </a:t>
            </a:r>
            <a:r>
              <a:rPr/>
              <a:t>Minimization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r>
                      <m:t>⋯</m:t>
                    </m:r>
                    <m: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Problem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min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∥</m:t>
                    </m:r>
                    <m:r>
                      <m:t>A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∥</m:t>
                    </m:r>
                  </m:oMath>
                </a14:m>
                <a:r>
                  <a:rPr/>
                  <a:t> can be reformulated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minimize</m:t>
                            </m:r>
                          </m:e>
                          <m:e>
                            <m:r>
                              <m:t>t</m:t>
                            </m:r>
                            <m: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subject to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center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center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t</m:t>
                                      </m:r>
                                      <m:r>
                                        <m:t> </m:t>
                                      </m:r>
                                      <m:r>
                                        <m:t>I</m:t>
                                      </m:r>
                                    </m:e>
                                    <m:e>
                                      <m:r>
                                        <m:t>A</m:t>
                                      </m:r>
                                      <m:r>
                                        <m:t>(</m:t>
                                      </m:r>
                                      <m:r>
                                        <m:t>x</m:t>
                                      </m:r>
                                      <m: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e>
                                          <m:r>
                                            <m:t>A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  <m:scr m:val="sans-serif"/>
                                            </m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m:t>(</m:t>
                                      </m:r>
                                      <m:r>
                                        <m:t>x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t</m:t>
                                      </m:r>
                                      <m:r>
                                        <m:t> </m:t>
                                      </m:r>
                                      <m:r>
                                        <m:t>I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t>≽</m:t>
                            </m:r>
                            <m:r>
                              <m:t>0</m:t>
                            </m:r>
                            <m:r>
                              <m:t>,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Binary search 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can be used for this problem.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$$\begin{array}{ll}
   \min_{{\color{blue}\kappa}, p}   &amp; \| \Sigma({\color{blue}p}) + {\color{blue}\kappa} I - Y \| \\
   \text{s. t.} &amp; \Sigma({\color{blue}p}) \succcurlyeq 0,  {\color{blue}\kappa} \ge 0 \; .\\
 \end{array}$$</a:t>
                </a:r>
              </a:p>
              <a:p>
                <a:pPr lvl="1"/>
                <a:r>
                  <a:rPr/>
                  <a:t>Let </a:t>
                </a:r>
                <a:r>
                  <a:rPr/>
                  <a:t>$\rho(h) = \sum_i^n {\color{blue}p}_i \Psi_i(h)$</a:t>
                </a:r>
                <a:r>
                  <a:rPr/>
                  <a:t>, 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’s are the unknown coefficients to be fitted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Ψ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’s are a family of basis functions.</a:t>
                </a:r>
              </a:p>
              <a:p>
                <a:pPr lvl="1"/>
                <a:r>
                  <a:rPr/>
                  <a:t>The covariance matrix </a:t>
                </a:r>
                <a:r>
                  <a:rPr/>
                  <a:t>$\Sigma({\color{blue}p})$</a:t>
                </a:r>
                <a:r>
                  <a:rPr/>
                  <a:t> can be recast as:</a:t>
                </a:r>
              </a:p>
              <a:p>
                <a:pPr lvl="1"/>
                <a:r>
                  <a:rPr/>
                  <a:t>$$\Sigma({\color{blue}p}) = {\color{blue}p}_1 F_1 + \cdots + {\color{blue}p}_n F_n$$</a:t>
                </a:r>
              </a:p>
              <a:p>
                <a:pPr lvl="1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Ψ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t>(</m:t>
                    </m:r>
                    <m:r>
                      <m:t>∥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∥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(I)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lipsoid.files/iso050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(kern=0.5)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lipsoid.files/result050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Result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(II)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lipsoid.files/iso100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(kern=1.0)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lipsoid.files/result100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Result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Ellipsoid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number of optimization variables is moderate, e.g. ECO flow, analog circuit sizing, parametric problems</a:t>
            </a:r>
          </a:p>
          <a:p>
            <a:pPr lvl="1"/>
            <a:r>
              <a:rPr/>
              <a:t>The number of constraints is large, or even infinite</a:t>
            </a:r>
          </a:p>
          <a:p>
            <a:pPr lvl="1"/>
            <a:r>
              <a:rPr/>
              <a:t>Oracle can be implemented efficiently.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(III)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lipsoid.files/iso200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(kern=2.0)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lipsoid.files/result200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Result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Cutting-plane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Revisited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  <m:r>
                      <m:t>⊆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 be a convex set.</a:t>
                </a:r>
              </a:p>
              <a:p>
                <a:pPr lvl="1"/>
                <a:r>
                  <a:rPr/>
                  <a:t>Consider the feasibility problem:</a:t>
                </a:r>
              </a:p>
              <a:p>
                <a:pPr lvl="2"/>
                <a:r>
                  <a:rPr/>
                  <a:t>Find a point </a:t>
                </a: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r>
                          <m:t>*</m:t>
                        </m:r>
                      </m:sup>
                    </m:sSup>
                    <m: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,</a:t>
                </a:r>
              </a:p>
              <a:p>
                <a:pPr lvl="2"/>
                <a:r>
                  <a:rPr/>
                  <a:t>or determine that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 is empty (i.e., no feasible solution)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Separation</a:t>
            </a:r>
            <a:r>
              <a:rPr/>
              <a:t> </a:t>
            </a:r>
            <a:r>
              <a:rPr/>
              <a:t>Oracle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When a separation oracle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is </a:t>
                </a:r>
                <a:r>
                  <a:rPr i="1"/>
                  <a:t>queried</a:t>
                </a:r>
                <a:r>
                  <a:rPr/>
                  <a:t> 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it either</a:t>
                </a:r>
              </a:p>
              <a:p>
                <a:pPr lvl="2"/>
                <a:r>
                  <a:rPr/>
                  <a:t>asserts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∈</m:t>
                    </m:r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, or</a:t>
                </a:r>
              </a:p>
              <a:p>
                <a:pPr lvl="2"/>
                <a:r>
                  <a:rPr/>
                  <a:t>returns a separating hyperplane between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K</m:t>
                    </m:r>
                  </m:oMath>
                </a14:m>
                <a:r>
                  <a:rPr/>
                  <a:t>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  <m:scr m:val="sans-serif"/>
                            </m:rPr>
                            <m:t>T</m:t>
                          </m:r>
                        </m:sup>
                      </m:sSup>
                      <m:r>
                        <m:t>(</m:t>
                      </m:r>
                      <m:r>
                        <m:t>x</m:t>
                      </m:r>
                      <m:r>
                        <m:t>−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≤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β</m:t>
                      </m:r>
                      <m:r>
                        <m:t>≥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g</m:t>
                      </m:r>
                      <m:r>
                        <m:t>≠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t>∀</m:t>
                      </m:r>
                      <m:r>
                        <m:t>x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K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Ellipsoid Method and the Amazing Oracles (I)</dc:title>
  <dc:creator>Wai-Shing Luk</dc:creator>
  <cp:keywords/>
  <dcterms:created xsi:type="dcterms:W3CDTF">2020-06-29T04:13:41Z</dcterms:created>
  <dcterms:modified xsi:type="dcterms:W3CDTF">2020-06-29T04:13:41Z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True</vt:lpwstr>
  </property>
  <property fmtid="{D5CDD505-2E9C-101B-9397-08002B2CF9AE}" pid="4" name="bibliography">
    <vt:lpwstr/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True</vt:lpwstr>
  </property>
  <property fmtid="{D5CDD505-2E9C-101B-9397-08002B2CF9AE}" pid="12" name="cref">
    <vt:lpwstr>True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t</vt:lpwstr>
  </property>
  <property fmtid="{D5CDD505-2E9C-101B-9397-08002B2CF9AE}" pid="21" name="figureTitle">
    <vt:lpwstr>Figure</vt:lpwstr>
  </property>
  <property fmtid="{D5CDD505-2E9C-101B-9397-08002B2CF9AE}" pid="22" name="lastDelim">
    <vt:lpwstr>, </vt:lpwstr>
  </property>
  <property fmtid="{D5CDD505-2E9C-101B-9397-08002B2CF9AE}" pid="23" name="linkReferences">
    <vt:lpwstr>False</vt:lpwstr>
  </property>
  <property fmtid="{D5CDD505-2E9C-101B-9397-08002B2CF9AE}" pid="24" name="listingTemplate">
    <vt:lpwstr>listingTitle ititleDelim t</vt:lpwstr>
  </property>
  <property fmtid="{D5CDD505-2E9C-101B-9397-08002B2CF9AE}" pid="25" name="listingTitle">
    <vt:lpwstr>Listing</vt:lpwstr>
  </property>
  <property fmtid="{D5CDD505-2E9C-101B-9397-08002B2CF9AE}" pid="26" name="listings">
    <vt:lpwstr>False</vt:lpwstr>
  </property>
  <property fmtid="{D5CDD505-2E9C-101B-9397-08002B2CF9AE}" pid="27" name="lofTitle">
    <vt:lpwstr>## List of Figures</vt:lpwstr>
  </property>
  <property fmtid="{D5CDD505-2E9C-101B-9397-08002B2CF9AE}" pid="28" name="lolTitle">
    <vt:lpwstr>List of Listings</vt:lpwstr>
  </property>
  <property fmtid="{D5CDD505-2E9C-101B-9397-08002B2CF9AE}" pid="29" name="lotTitle">
    <vt:lpwstr>## List of Tables</vt:lpwstr>
  </property>
  <property fmtid="{D5CDD505-2E9C-101B-9397-08002B2CF9AE}" pid="30" name="lstLabels">
    <vt:lpwstr>arabic</vt:lpwstr>
  </property>
  <property fmtid="{D5CDD505-2E9C-101B-9397-08002B2CF9AE}" pid="31" name="lstPrefix">
    <vt:lpwstr/>
  </property>
  <property fmtid="{D5CDD505-2E9C-101B-9397-08002B2CF9AE}" pid="32" name="lstPrefixTemplate">
    <vt:lpwstr>p i</vt:lpwstr>
  </property>
  <property fmtid="{D5CDD505-2E9C-101B-9397-08002B2CF9AE}" pid="33" name="nameInLink">
    <vt:lpwstr>False</vt:lpwstr>
  </property>
  <property fmtid="{D5CDD505-2E9C-101B-9397-08002B2CF9AE}" pid="34" name="numberSections">
    <vt:lpwstr>False</vt:lpwstr>
  </property>
  <property fmtid="{D5CDD505-2E9C-101B-9397-08002B2CF9AE}" pid="35" name="pairDelim">
    <vt:lpwstr>, </vt:lpwstr>
  </property>
  <property fmtid="{D5CDD505-2E9C-101B-9397-08002B2CF9AE}" pid="36" name="rangeDelim">
    <vt:lpwstr>-</vt:lpwstr>
  </property>
  <property fmtid="{D5CDD505-2E9C-101B-9397-08002B2CF9AE}" pid="37" name="refDelim">
    <vt:lpwstr>, </vt:lpwstr>
  </property>
  <property fmtid="{D5CDD505-2E9C-101B-9397-08002B2CF9AE}" pid="38" name="refIndexTemplate">
    <vt:lpwstr>isuf</vt:lpwstr>
  </property>
  <property fmtid="{D5CDD505-2E9C-101B-9397-08002B2CF9AE}" pid="39" name="secHeaderDelim">
    <vt:lpwstr> </vt:lpwstr>
  </property>
  <property fmtid="{D5CDD505-2E9C-101B-9397-08002B2CF9AE}" pid="40" name="secHeaderTemplate">
    <vt:lpwstr>isecHeaderDelimt</vt:lpwstr>
  </property>
  <property fmtid="{D5CDD505-2E9C-101B-9397-08002B2CF9AE}" pid="41" name="secLabels">
    <vt:lpwstr>arabic</vt:lpwstr>
  </property>
  <property fmtid="{D5CDD505-2E9C-101B-9397-08002B2CF9AE}" pid="42" name="secPrefix">
    <vt:lpwstr/>
  </property>
  <property fmtid="{D5CDD505-2E9C-101B-9397-08002B2CF9AE}" pid="43" name="secPrefixTemplate">
    <vt:lpwstr>p i</vt:lpwstr>
  </property>
  <property fmtid="{D5CDD505-2E9C-101B-9397-08002B2CF9AE}" pid="44" name="sectionsDepth">
    <vt:lpwstr>0</vt:lpwstr>
  </property>
  <property fmtid="{D5CDD505-2E9C-101B-9397-08002B2CF9AE}" pid="45" name="subfigGrid">
    <vt:lpwstr>False</vt:lpwstr>
  </property>
  <property fmtid="{D5CDD505-2E9C-101B-9397-08002B2CF9AE}" pid="46" name="subfigLabels">
    <vt:lpwstr>alpha a</vt:lpwstr>
  </property>
  <property fmtid="{D5CDD505-2E9C-101B-9397-08002B2CF9AE}" pid="47" name="subfigureChildTemplate">
    <vt:lpwstr>i</vt:lpwstr>
  </property>
  <property fmtid="{D5CDD505-2E9C-101B-9397-08002B2CF9AE}" pid="48" name="subfigureRefIndexTemplate">
    <vt:lpwstr>isuf (s)</vt:lpwstr>
  </property>
  <property fmtid="{D5CDD505-2E9C-101B-9397-08002B2CF9AE}" pid="49" name="subfigureTemplate">
    <vt:lpwstr>figureTitle ititleDelim t. ccs</vt:lpwstr>
  </property>
  <property fmtid="{D5CDD505-2E9C-101B-9397-08002B2CF9AE}" pid="50" name="tableEqns">
    <vt:lpwstr>False</vt:lpwstr>
  </property>
  <property fmtid="{D5CDD505-2E9C-101B-9397-08002B2CF9AE}" pid="51" name="tableTemplate">
    <vt:lpwstr>t</vt:lpwstr>
  </property>
  <property fmtid="{D5CDD505-2E9C-101B-9397-08002B2CF9AE}" pid="52" name="tableTitle">
    <vt:lpwstr>Table</vt:lpwstr>
  </property>
  <property fmtid="{D5CDD505-2E9C-101B-9397-08002B2CF9AE}" pid="53" name="tblLabels">
    <vt:lpwstr>arabic</vt:lpwstr>
  </property>
  <property fmtid="{D5CDD505-2E9C-101B-9397-08002B2CF9AE}" pid="54" name="tblPrefix">
    <vt:lpwstr/>
  </property>
  <property fmtid="{D5CDD505-2E9C-101B-9397-08002B2CF9AE}" pid="55" name="tblPrefixTemplate">
    <vt:lpwstr>p i</vt:lpwstr>
  </property>
  <property fmtid="{D5CDD505-2E9C-101B-9397-08002B2CF9AE}" pid="56" name="titleDelim">
    <vt:lpwstr>:</vt:lpwstr>
  </property>
</Properties>
</file>