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0" d="100"/>
          <a:sy n="130" d="100"/>
        </p:scale>
        <p:origin x="48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3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166813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4" name="Text 1"/>
          <p:cNvSpPr/>
          <p:nvPr/>
        </p:nvSpPr>
        <p:spPr>
          <a:xfrm>
            <a:off x="571500" y="1643062"/>
            <a:ext cx="8001000" cy="1333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 err="1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优化暗场交替相移掩模</a:t>
            </a:r>
            <a:r>
              <a:rPr lang="zh-CN" altLang="en-US" sz="37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3700" b="1" dirty="0" err="1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中的相位冲突消除</a:t>
            </a:r>
            <a:endParaRPr lang="en-US" sz="3700" dirty="0"/>
          </a:p>
        </p:txBody>
      </p:sp>
      <p:sp>
        <p:nvSpPr>
          <p:cNvPr id="5" name="Shape 2"/>
          <p:cNvSpPr/>
          <p:nvPr/>
        </p:nvSpPr>
        <p:spPr>
          <a:xfrm>
            <a:off x="571500" y="3309938"/>
            <a:ext cx="604838" cy="114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3"/>
          <p:cNvSpPr/>
          <p:nvPr/>
        </p:nvSpPr>
        <p:spPr>
          <a:xfrm>
            <a:off x="571500" y="3757613"/>
            <a:ext cx="8001000" cy="2190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通义智能PPT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2673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 l="1175" r="1175"/>
          <a:stretch/>
        </p:blipFill>
        <p:spPr>
          <a:xfrm>
            <a:off x="0" y="0"/>
            <a:ext cx="9144000" cy="526732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 l="13382" r="13382"/>
          <a:stretch/>
        </p:blipFill>
        <p:spPr>
          <a:xfrm>
            <a:off x="5286375" y="0"/>
            <a:ext cx="3857625" cy="52673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285750"/>
            <a:ext cx="40386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现有方法回顾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71500" y="742950"/>
            <a:ext cx="40386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571500" y="1333500"/>
            <a:ext cx="1881187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71500" y="1662112"/>
            <a:ext cx="1881187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Moniwa等人的方法</a:t>
            </a:r>
            <a:endParaRPr lang="en-US" sz="1200" dirty="0"/>
          </a:p>
        </p:txBody>
      </p:sp>
      <p:sp>
        <p:nvSpPr>
          <p:cNvPr id="9" name="Text 5"/>
          <p:cNvSpPr/>
          <p:nvPr/>
        </p:nvSpPr>
        <p:spPr>
          <a:xfrm>
            <a:off x="571500" y="1909762"/>
            <a:ext cx="1881187" cy="1047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Moniwa等人提出了一种交互式方法，通过检测无法有效分配相位的情况来识别奇数环的存在，即冲突图中存在无法两色着色的子图。</a:t>
            </a:r>
            <a:endParaRPr lang="en-US" sz="1000" dirty="0"/>
          </a:p>
        </p:txBody>
      </p:sp>
      <p:sp>
        <p:nvSpPr>
          <p:cNvPr id="10" name="Text 6"/>
          <p:cNvSpPr/>
          <p:nvPr/>
        </p:nvSpPr>
        <p:spPr>
          <a:xfrm>
            <a:off x="2833688" y="1333500"/>
            <a:ext cx="1881187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833688" y="1662112"/>
            <a:ext cx="1881187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Ooi等人的方法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2833688" y="1909762"/>
            <a:ext cx="1881187" cy="1047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Ooi等人建议了一种基于紧凑化的方法，首先创建符号</a:t>
            </a:r>
            <a:r>
              <a:rPr lang="zh-CN" alt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</a:t>
            </a:r>
            <a:r>
              <a:rPr lang="en-US" sz="10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然后进行相位分配，最后通过紧凑化调整</a:t>
            </a:r>
            <a:r>
              <a:rPr lang="zh-CN" alt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，确保与相位分配一致的设计规则。</a:t>
            </a:r>
            <a:endParaRPr lang="en-US" sz="1000" dirty="0"/>
          </a:p>
        </p:txBody>
      </p:sp>
      <p:sp>
        <p:nvSpPr>
          <p:cNvPr id="13" name="Text 9"/>
          <p:cNvSpPr/>
          <p:nvPr/>
        </p:nvSpPr>
        <p:spPr>
          <a:xfrm>
            <a:off x="571500" y="3148013"/>
            <a:ext cx="1881187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200" dirty="0"/>
          </a:p>
        </p:txBody>
      </p:sp>
      <p:sp>
        <p:nvSpPr>
          <p:cNvPr id="14" name="Text 10"/>
          <p:cNvSpPr/>
          <p:nvPr/>
        </p:nvSpPr>
        <p:spPr>
          <a:xfrm>
            <a:off x="571500" y="3476625"/>
            <a:ext cx="1881187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改进的一次性方法</a:t>
            </a:r>
            <a:endParaRPr lang="en-US" sz="1200" dirty="0"/>
          </a:p>
        </p:txBody>
      </p:sp>
      <p:sp>
        <p:nvSpPr>
          <p:cNvPr id="15" name="Text 11"/>
          <p:cNvSpPr/>
          <p:nvPr/>
        </p:nvSpPr>
        <p:spPr>
          <a:xfrm>
            <a:off x="571500" y="3724275"/>
            <a:ext cx="1881187" cy="1257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我们提出了一种“一次性”方法，初始仅约束</a:t>
            </a:r>
            <a:r>
              <a:rPr lang="zh-CN" alt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10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满足最小间距设计规则，然后寻找最小的冲突边集，使冲突图可两色着色，接着分配相位并进行紧凑化处理</a:t>
            </a: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2197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新方法：优化与实践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rcRect t="8333" b="8333"/>
          <a:stretch/>
        </p:blipFill>
        <p:spPr>
          <a:xfrm>
            <a:off x="571500" y="1714500"/>
            <a:ext cx="1714500" cy="14287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71500" y="333375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优化算法介绍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71500" y="3581400"/>
            <a:ext cx="1714500" cy="1047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我们提出了一种基于简化与优化策略的新算法，通过使用特定的小工具来解决T-join问题，从而有效地消除冲突图中的奇数环。</a:t>
            </a:r>
            <a:endParaRPr lang="en-US" sz="10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rcRect t="8333" b="8333"/>
          <a:stretch/>
        </p:blipFill>
        <p:spPr>
          <a:xfrm>
            <a:off x="2667000" y="1714500"/>
            <a:ext cx="1714500" cy="14287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667000" y="333375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简化与优化策略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2667000" y="3581400"/>
            <a:ext cx="1714500" cy="1047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该策略首先识别并消除度为0、1和非T集合中的度为2的节点，然后利用简化的小工具进行替换，减少计算复杂度。</a:t>
            </a:r>
            <a:endParaRPr lang="en-US" sz="10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rcRect t="8333" b="8333"/>
          <a:stretch/>
        </p:blipFill>
        <p:spPr>
          <a:xfrm>
            <a:off x="4762500" y="1714500"/>
            <a:ext cx="1714500" cy="14287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762500" y="333375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基于小工具的算法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4762500" y="3581400"/>
            <a:ext cx="1714500" cy="1257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算法通过创建与节点度数和T集合成员关系相关的简化小工具，连接相邻节点的小工具，并在最终图中寻找最小成本完美匹配，以此确定最佳的奇数环消除方案。</a:t>
            </a:r>
            <a:endParaRPr lang="en-US" sz="10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rcRect t="8333" b="8333"/>
          <a:stretch/>
        </p:blipFill>
        <p:spPr>
          <a:xfrm>
            <a:off x="6858000" y="1714500"/>
            <a:ext cx="1714500" cy="142875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6858000" y="3333750"/>
            <a:ext cx="1714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实践效果</a:t>
            </a:r>
            <a:endParaRPr lang="en-US" sz="1200" dirty="0"/>
          </a:p>
        </p:txBody>
      </p:sp>
      <p:sp>
        <p:nvSpPr>
          <p:cNvPr id="17" name="Text 10"/>
          <p:cNvSpPr/>
          <p:nvPr/>
        </p:nvSpPr>
        <p:spPr>
          <a:xfrm>
            <a:off x="6858000" y="3581400"/>
            <a:ext cx="1714500" cy="1047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实验表明，新算法显著减少了未解决冲突的数量，降低了</a:t>
            </a:r>
            <a:r>
              <a:rPr lang="zh-CN" alt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10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修改的需求，同时在处理大规模设计时表现出良好的运行时间</a:t>
            </a: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最小扰动与T-join问题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FFFFFF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4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22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最小扰动问题定义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2095500"/>
            <a:ext cx="24130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2424113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问题背景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571500" y="2671763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在暗场交替相移掩模技术中</a:t>
            </a: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</a:t>
            </a:r>
            <a:r>
              <a:rPr lang="zh-CN" alt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10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设计需确保无奇数环存在，以实现有效的两色着色，即相位分配</a:t>
            </a: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1000" dirty="0"/>
          </a:p>
        </p:txBody>
      </p:sp>
      <p:sp>
        <p:nvSpPr>
          <p:cNvPr id="9" name="Text 6"/>
          <p:cNvSpPr/>
          <p:nvPr/>
        </p:nvSpPr>
        <p:spPr>
          <a:xfrm>
            <a:off x="3365500" y="2095500"/>
            <a:ext cx="24130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3365500" y="2424113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定义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3365500" y="2671763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最小扰动问题旨在寻找冲突图中最小权重边集，删除后使图变为二可着色，即消除所有奇数环。</a:t>
            </a:r>
            <a:endParaRPr lang="en-US" sz="1000" dirty="0"/>
          </a:p>
        </p:txBody>
      </p:sp>
      <p:sp>
        <p:nvSpPr>
          <p:cNvPr id="12" name="Text 9"/>
          <p:cNvSpPr/>
          <p:nvPr/>
        </p:nvSpPr>
        <p:spPr>
          <a:xfrm>
            <a:off x="6159500" y="2095500"/>
            <a:ext cx="2413000" cy="214312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6159500" y="2424113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目标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6159500" y="2671763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通过解决最小扰动问题，我们寻求在保证</a:t>
            </a:r>
            <a:r>
              <a:rPr lang="zh-CN" alt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10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可行性的前提下，实现最小化</a:t>
            </a:r>
            <a:r>
              <a:rPr lang="zh-CN" alt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10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修改，从而优化整体</a:t>
            </a:r>
            <a:r>
              <a:rPr lang="zh-CN" alt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10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面积</a:t>
            </a: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1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5816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 l="3925" r="3925"/>
          <a:stretch/>
        </p:blipFill>
        <p:spPr>
          <a:xfrm>
            <a:off x="0" y="0"/>
            <a:ext cx="9144000" cy="558165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 l="15444" r="15444"/>
          <a:stretch/>
        </p:blipFill>
        <p:spPr>
          <a:xfrm>
            <a:off x="0" y="0"/>
            <a:ext cx="3857625" cy="55816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29125" y="285750"/>
            <a:ext cx="32385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T-join问题关联性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4429125" y="742950"/>
            <a:ext cx="3238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131594" y="1333500"/>
            <a:ext cx="476250" cy="4762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429125" y="1924050"/>
            <a:ext cx="1881187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问题转换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4429125" y="2171700"/>
            <a:ext cx="1881187" cy="1047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将最小扰动问题转化为T-join问题，通过在冲突图的对偶图中寻找最小权重边集，使得特定节点集合中的每个节点与该边集中的奇数条边相连。</a:t>
            </a:r>
            <a:endParaRPr lang="en-US" sz="1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393781" y="1333500"/>
            <a:ext cx="476250" cy="47625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691313" y="1924050"/>
            <a:ext cx="1881187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对偶图应用</a:t>
            </a:r>
            <a:endParaRPr lang="en-US" sz="1200" dirty="0"/>
          </a:p>
        </p:txBody>
      </p:sp>
      <p:sp>
        <p:nvSpPr>
          <p:cNvPr id="12" name="Text 6"/>
          <p:cNvSpPr/>
          <p:nvPr/>
        </p:nvSpPr>
        <p:spPr>
          <a:xfrm>
            <a:off x="6691313" y="2171700"/>
            <a:ext cx="1881187" cy="1047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利用几何对偶图的概念，将原图的面作为对偶图的节点，边的连接表示两个面共享边界。通过边删除操作映射到对偶图中的边收缩，解决奇数环消除问题。</a:t>
            </a:r>
            <a:endParaRPr lang="en-US" sz="10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131594" y="3409950"/>
            <a:ext cx="476250" cy="47625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429125" y="4000500"/>
            <a:ext cx="1881187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优化求解</a:t>
            </a:r>
            <a:endParaRPr lang="en-US" sz="1200" dirty="0"/>
          </a:p>
        </p:txBody>
      </p:sp>
      <p:sp>
        <p:nvSpPr>
          <p:cNvPr id="15" name="Text 8"/>
          <p:cNvSpPr/>
          <p:nvPr/>
        </p:nvSpPr>
        <p:spPr>
          <a:xfrm>
            <a:off x="4429125" y="4248150"/>
            <a:ext cx="1881187" cy="1047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通过T-join问题的转化，可以进一步优化求解过程，利用完美匹配算法找到最小权重的解决方案，从而实现对原始冲突图的有效修改。</a:t>
            </a:r>
            <a:endParaRPr lang="en-US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快速最优算法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FFFFFF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4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22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简化与优化策略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33400" y="2095500"/>
            <a:ext cx="23368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机遇主义简化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533400" y="2495550"/>
            <a:ext cx="8001000" cy="19050"/>
          </a:xfrm>
          <a:prstGeom prst="rect">
            <a:avLst/>
          </a:prstGeom>
          <a:solidFill>
            <a:srgbClr val="323DA4"/>
          </a:solidFill>
          <a:ln/>
        </p:spPr>
      </p:sp>
      <p:sp>
        <p:nvSpPr>
          <p:cNvPr id="8" name="Shape 5"/>
          <p:cNvSpPr/>
          <p:nvPr/>
        </p:nvSpPr>
        <p:spPr>
          <a:xfrm>
            <a:off x="16470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323DA4"/>
          </a:solidFill>
          <a:ln/>
        </p:spPr>
      </p:sp>
      <p:sp>
        <p:nvSpPr>
          <p:cNvPr id="9" name="Text 6"/>
          <p:cNvSpPr/>
          <p:nvPr/>
        </p:nvSpPr>
        <p:spPr>
          <a:xfrm>
            <a:off x="533400" y="2719388"/>
            <a:ext cx="23368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通过消除度为0、1的节点以及不属于T的度为2的节点，简化问题规模，提高解决T-join问题的效率。</a:t>
            </a:r>
            <a:endParaRPr lang="en-US" sz="1000" dirty="0"/>
          </a:p>
        </p:txBody>
      </p:sp>
      <p:sp>
        <p:nvSpPr>
          <p:cNvPr id="10" name="Text 7"/>
          <p:cNvSpPr/>
          <p:nvPr/>
        </p:nvSpPr>
        <p:spPr>
          <a:xfrm>
            <a:off x="3251200" y="2095500"/>
            <a:ext cx="23368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双连通组件分割</a:t>
            </a:r>
            <a:endParaRPr lang="en-US" sz="1200" dirty="0"/>
          </a:p>
        </p:txBody>
      </p:sp>
      <p:sp>
        <p:nvSpPr>
          <p:cNvPr id="11" name="Shape 8"/>
          <p:cNvSpPr/>
          <p:nvPr/>
        </p:nvSpPr>
        <p:spPr>
          <a:xfrm>
            <a:off x="43648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323DA4"/>
          </a:solidFill>
          <a:ln/>
        </p:spPr>
      </p:sp>
      <p:sp>
        <p:nvSpPr>
          <p:cNvPr id="12" name="Text 9"/>
          <p:cNvSpPr/>
          <p:nvPr/>
        </p:nvSpPr>
        <p:spPr>
          <a:xfrm>
            <a:off x="3251200" y="2719388"/>
            <a:ext cx="23368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利用Hopcroft算法分割图形为双连通组件，分别求解每个组件的T-join问题，线性时间内获得全局最优解。</a:t>
            </a:r>
            <a:endParaRPr lang="en-US" sz="1000" dirty="0"/>
          </a:p>
        </p:txBody>
      </p:sp>
      <p:sp>
        <p:nvSpPr>
          <p:cNvPr id="13" name="Text 10"/>
          <p:cNvSpPr/>
          <p:nvPr/>
        </p:nvSpPr>
        <p:spPr>
          <a:xfrm>
            <a:off x="5969000" y="2095500"/>
            <a:ext cx="23368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边权重优化</a:t>
            </a:r>
            <a:endParaRPr lang="en-US" sz="1200" dirty="0"/>
          </a:p>
        </p:txBody>
      </p:sp>
      <p:sp>
        <p:nvSpPr>
          <p:cNvPr id="14" name="Shape 11"/>
          <p:cNvSpPr/>
          <p:nvPr/>
        </p:nvSpPr>
        <p:spPr>
          <a:xfrm rot="5400000">
            <a:off x="8524875" y="2452688"/>
            <a:ext cx="119063" cy="104775"/>
          </a:xfrm>
          <a:prstGeom prst="triangle">
            <a:avLst/>
          </a:prstGeom>
          <a:solidFill>
            <a:srgbClr val="323DA4"/>
          </a:solidFill>
          <a:ln/>
        </p:spPr>
      </p:sp>
      <p:sp>
        <p:nvSpPr>
          <p:cNvPr id="15" name="Shape 12"/>
          <p:cNvSpPr/>
          <p:nvPr/>
        </p:nvSpPr>
        <p:spPr>
          <a:xfrm>
            <a:off x="70826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323DA4"/>
          </a:solidFill>
          <a:ln/>
        </p:spPr>
      </p:sp>
      <p:sp>
        <p:nvSpPr>
          <p:cNvPr id="16" name="Text 13"/>
          <p:cNvSpPr/>
          <p:nvPr/>
        </p:nvSpPr>
        <p:spPr>
          <a:xfrm>
            <a:off x="5969000" y="2719388"/>
            <a:ext cx="23368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通过边替换策略，优化最大边权重，减少后续完美匹配算法的时间和内存消耗。</a:t>
            </a:r>
            <a:endParaRPr lang="en-US" sz="1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基于小工具的算法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2095500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小工具概念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2343150"/>
            <a:ext cx="2413000" cy="1257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我们引入了一种新颖的算法，通过将T-join问题转换为最小权重完美匹配问题，利用简单的小工具来加速解决过程。每个小工具对应于原图中的一个节点，其设计依赖于节点的度数和是否属于特定集合T。</a:t>
            </a:r>
            <a:endParaRPr lang="en-US" sz="1000" dirty="0"/>
          </a:p>
        </p:txBody>
      </p:sp>
      <p:sp>
        <p:nvSpPr>
          <p:cNvPr id="8" name="Text 5"/>
          <p:cNvSpPr/>
          <p:nvPr/>
        </p:nvSpPr>
        <p:spPr>
          <a:xfrm>
            <a:off x="3365500" y="2095500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算法步骤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3365500" y="2343150"/>
            <a:ext cx="241300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算法首先读取T-join实例，然后为每个节点创建小工具图，并连接相邻节点的小工具。最后，在生成的图中找到最小成本的完美匹配，从而返回最优解。</a:t>
            </a:r>
            <a:endParaRPr lang="en-US" sz="1000" dirty="0"/>
          </a:p>
        </p:txBody>
      </p:sp>
      <p:sp>
        <p:nvSpPr>
          <p:cNvPr id="10" name="Text 7"/>
          <p:cNvSpPr/>
          <p:nvPr/>
        </p:nvSpPr>
        <p:spPr>
          <a:xfrm>
            <a:off x="6159500" y="2095500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效率提升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6159500" y="2343150"/>
            <a:ext cx="241300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通过使用优化的小工具，我们的算法在稀疏图上的运行时间显著减少，平均提高了四倍。这种改进源于更精细的小工具设计和更有效的连接策略。</a:t>
            </a:r>
            <a:endParaRPr lang="en-US" sz="1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实验结果与讨论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FFFFFF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4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06</a:t>
            </a:r>
            <a:endParaRPr lang="en-US" sz="22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软件实现概述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33400" y="2095500"/>
            <a:ext cx="165735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软件平台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533400" y="2495550"/>
            <a:ext cx="8001000" cy="19050"/>
          </a:xfrm>
          <a:prstGeom prst="rect">
            <a:avLst/>
          </a:prstGeom>
          <a:solidFill>
            <a:srgbClr val="323DA4"/>
          </a:solidFill>
          <a:ln/>
        </p:spPr>
      </p:sp>
      <p:sp>
        <p:nvSpPr>
          <p:cNvPr id="8" name="Shape 5"/>
          <p:cNvSpPr/>
          <p:nvPr/>
        </p:nvSpPr>
        <p:spPr>
          <a:xfrm>
            <a:off x="130730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323DA4"/>
          </a:solidFill>
          <a:ln/>
        </p:spPr>
      </p:sp>
      <p:sp>
        <p:nvSpPr>
          <p:cNvPr id="9" name="Text 6"/>
          <p:cNvSpPr/>
          <p:nvPr/>
        </p:nvSpPr>
        <p:spPr>
          <a:xfrm>
            <a:off x="533400" y="2719388"/>
            <a:ext cx="1657350" cy="1047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我们的软件在Solaris 2.6, Sun CC 4.2平台上使用C++实现，处理GDSII格式输入并转换为内部多边形数据库。</a:t>
            </a:r>
            <a:endParaRPr lang="en-US" sz="1000" dirty="0"/>
          </a:p>
        </p:txBody>
      </p:sp>
      <p:sp>
        <p:nvSpPr>
          <p:cNvPr id="10" name="Text 7"/>
          <p:cNvSpPr/>
          <p:nvPr/>
        </p:nvSpPr>
        <p:spPr>
          <a:xfrm>
            <a:off x="2571750" y="2095500"/>
            <a:ext cx="165735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主要组件</a:t>
            </a:r>
            <a:endParaRPr lang="en-US" sz="1200" dirty="0"/>
          </a:p>
        </p:txBody>
      </p:sp>
      <p:sp>
        <p:nvSpPr>
          <p:cNvPr id="11" name="Shape 8"/>
          <p:cNvSpPr/>
          <p:nvPr/>
        </p:nvSpPr>
        <p:spPr>
          <a:xfrm>
            <a:off x="334565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323DA4"/>
          </a:solidFill>
          <a:ln/>
        </p:spPr>
      </p:sp>
      <p:sp>
        <p:nvSpPr>
          <p:cNvPr id="12" name="Text 9"/>
          <p:cNvSpPr/>
          <p:nvPr/>
        </p:nvSpPr>
        <p:spPr>
          <a:xfrm>
            <a:off x="2571750" y="2719388"/>
            <a:ext cx="165735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系统包含两个关键部分：相位生成器和基于图的压缩器，分别负责冲突解决和</a:t>
            </a:r>
            <a:r>
              <a:rPr lang="zh-CN" alt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10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</a:t>
            </a: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1000" dirty="0"/>
          </a:p>
        </p:txBody>
      </p:sp>
      <p:sp>
        <p:nvSpPr>
          <p:cNvPr id="13" name="Text 10"/>
          <p:cNvSpPr/>
          <p:nvPr/>
        </p:nvSpPr>
        <p:spPr>
          <a:xfrm>
            <a:off x="4610100" y="2095500"/>
            <a:ext cx="165735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相位生成器功能</a:t>
            </a:r>
            <a:endParaRPr lang="en-US" sz="1200" dirty="0"/>
          </a:p>
        </p:txBody>
      </p:sp>
      <p:sp>
        <p:nvSpPr>
          <p:cNvPr id="14" name="Shape 11"/>
          <p:cNvSpPr/>
          <p:nvPr/>
        </p:nvSpPr>
        <p:spPr>
          <a:xfrm>
            <a:off x="538400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323DA4"/>
          </a:solidFill>
          <a:ln/>
        </p:spPr>
      </p:sp>
      <p:sp>
        <p:nvSpPr>
          <p:cNvPr id="15" name="Text 12"/>
          <p:cNvSpPr/>
          <p:nvPr/>
        </p:nvSpPr>
        <p:spPr>
          <a:xfrm>
            <a:off x="4610100" y="2719388"/>
            <a:ext cx="165735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相位生成器识别最小成本的冲突边集，生成相位分配，并创建压缩约束以保持</a:t>
            </a:r>
            <a:r>
              <a:rPr lang="zh-CN" alt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10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与相位分配一致</a:t>
            </a: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6648450" y="2095500"/>
            <a:ext cx="165735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基于图的压缩器操作</a:t>
            </a:r>
            <a:endParaRPr lang="en-US" sz="1200" dirty="0"/>
          </a:p>
        </p:txBody>
      </p:sp>
      <p:sp>
        <p:nvSpPr>
          <p:cNvPr id="17" name="Shape 14"/>
          <p:cNvSpPr/>
          <p:nvPr/>
        </p:nvSpPr>
        <p:spPr>
          <a:xfrm rot="5400000">
            <a:off x="8524875" y="2452688"/>
            <a:ext cx="119063" cy="104775"/>
          </a:xfrm>
          <a:prstGeom prst="triangle">
            <a:avLst/>
          </a:prstGeom>
          <a:solidFill>
            <a:srgbClr val="323DA4"/>
          </a:solidFill>
          <a:ln/>
        </p:spPr>
      </p:sp>
      <p:sp>
        <p:nvSpPr>
          <p:cNvPr id="18" name="Shape 15"/>
          <p:cNvSpPr/>
          <p:nvPr/>
        </p:nvSpPr>
        <p:spPr>
          <a:xfrm>
            <a:off x="742235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323DA4"/>
          </a:solidFill>
          <a:ln/>
        </p:spPr>
      </p:sp>
      <p:sp>
        <p:nvSpPr>
          <p:cNvPr id="19" name="Text 16"/>
          <p:cNvSpPr/>
          <p:nvPr/>
        </p:nvSpPr>
        <p:spPr>
          <a:xfrm>
            <a:off x="6648450" y="2719388"/>
            <a:ext cx="1657350" cy="1047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压缩器生成标准设计规则约束，添加相位生成器产生的约束，通过Bellman-Ford算法解决约束图，优化特征坐标。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</a:t>
            </a:r>
            <a:endParaRPr lang="en-US" sz="370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4286250" y="688181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4752975" y="74533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引言与背景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4752975" y="99298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9" name="Text 6"/>
          <p:cNvSpPr/>
          <p:nvPr/>
        </p:nvSpPr>
        <p:spPr>
          <a:xfrm>
            <a:off x="4286250" y="1316831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4752975" y="137398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冲突图构建与计划嵌入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4752975" y="162163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2" name="Text 9"/>
          <p:cNvSpPr/>
          <p:nvPr/>
        </p:nvSpPr>
        <p:spPr>
          <a:xfrm>
            <a:off x="4286250" y="1945481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4752975" y="200263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消除奇数环的方法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4752975" y="225028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286250" y="2574131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800" dirty="0"/>
          </a:p>
        </p:txBody>
      </p:sp>
      <p:sp>
        <p:nvSpPr>
          <p:cNvPr id="16" name="Text 13"/>
          <p:cNvSpPr/>
          <p:nvPr/>
        </p:nvSpPr>
        <p:spPr>
          <a:xfrm>
            <a:off x="4752975" y="263128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最小扰动与T-join问题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4752975" y="287893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8" name="Text 15"/>
          <p:cNvSpPr/>
          <p:nvPr/>
        </p:nvSpPr>
        <p:spPr>
          <a:xfrm>
            <a:off x="4286250" y="3202781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1800" dirty="0"/>
          </a:p>
        </p:txBody>
      </p:sp>
      <p:sp>
        <p:nvSpPr>
          <p:cNvPr id="19" name="Text 16"/>
          <p:cNvSpPr/>
          <p:nvPr/>
        </p:nvSpPr>
        <p:spPr>
          <a:xfrm>
            <a:off x="4752975" y="325993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快速最优算法</a:t>
            </a:r>
            <a:endParaRPr lang="en-US" sz="1200" dirty="0"/>
          </a:p>
        </p:txBody>
      </p:sp>
      <p:sp>
        <p:nvSpPr>
          <p:cNvPr id="20" name="Text 17"/>
          <p:cNvSpPr/>
          <p:nvPr/>
        </p:nvSpPr>
        <p:spPr>
          <a:xfrm>
            <a:off x="4752975" y="350758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21" name="Text 18"/>
          <p:cNvSpPr/>
          <p:nvPr/>
        </p:nvSpPr>
        <p:spPr>
          <a:xfrm>
            <a:off x="4286250" y="3831431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323DA4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06</a:t>
            </a:r>
            <a:endParaRPr lang="en-US" sz="1800" dirty="0"/>
          </a:p>
        </p:txBody>
      </p:sp>
      <p:sp>
        <p:nvSpPr>
          <p:cNvPr id="22" name="Text 19"/>
          <p:cNvSpPr/>
          <p:nvPr/>
        </p:nvSpPr>
        <p:spPr>
          <a:xfrm>
            <a:off x="4752975" y="388858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实验结果与讨论</a:t>
            </a:r>
            <a:endParaRPr lang="en-US" sz="1200" dirty="0"/>
          </a:p>
        </p:txBody>
      </p:sp>
      <p:sp>
        <p:nvSpPr>
          <p:cNvPr id="23" name="Text 20"/>
          <p:cNvSpPr/>
          <p:nvPr/>
        </p:nvSpPr>
        <p:spPr>
          <a:xfrm>
            <a:off x="4752975" y="413623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 l="12500" r="12500"/>
          <a:stretch/>
        </p:blipFill>
        <p:spPr>
          <a:xfrm>
            <a:off x="0" y="0"/>
            <a:ext cx="3857625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29125" y="285750"/>
            <a:ext cx="32385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性能评估与分析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4429125" y="742950"/>
            <a:ext cx="3238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4429125" y="1333500"/>
            <a:ext cx="414337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算法效率对比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4429125" y="1581150"/>
            <a:ext cx="4143375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我们的优化算法显著减少了未解决冲突的数量，平均比先前方法降低了40%，</a:t>
            </a:r>
            <a:r>
              <a:rPr lang="en-US" sz="10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这直接减少了后续</a:t>
            </a:r>
            <a:r>
              <a:rPr lang="zh-CN" alt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10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调整的需求</a:t>
            </a: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1000" dirty="0"/>
          </a:p>
        </p:txBody>
      </p:sp>
      <p:sp>
        <p:nvSpPr>
          <p:cNvPr id="9" name="Text 5"/>
          <p:cNvSpPr/>
          <p:nvPr/>
        </p:nvSpPr>
        <p:spPr>
          <a:xfrm>
            <a:off x="4429125" y="2190750"/>
            <a:ext cx="414337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zh-CN" alt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1200" b="1" dirty="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面积影响</a:t>
            </a:r>
            <a:endParaRPr lang="en-US" sz="1200" dirty="0"/>
          </a:p>
        </p:txBody>
      </p:sp>
      <p:sp>
        <p:nvSpPr>
          <p:cNvPr id="10" name="Text 6"/>
          <p:cNvSpPr/>
          <p:nvPr/>
        </p:nvSpPr>
        <p:spPr>
          <a:xfrm>
            <a:off x="4429125" y="2438400"/>
            <a:ext cx="4143375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通过减少未解决冲突，优化后的算法能够使</a:t>
            </a:r>
            <a:r>
              <a:rPr lang="zh-CN" alt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面积平均降低约10%，即使在有限的原型压缩器功能下也表现出了潜力。</a:t>
            </a:r>
            <a:endParaRPr lang="en-US" sz="1000" dirty="0"/>
          </a:p>
        </p:txBody>
      </p:sp>
      <p:sp>
        <p:nvSpPr>
          <p:cNvPr id="11" name="Text 7"/>
          <p:cNvSpPr/>
          <p:nvPr/>
        </p:nvSpPr>
        <p:spPr>
          <a:xfrm>
            <a:off x="4429125" y="3048000"/>
            <a:ext cx="414337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近似算法偏差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4429125" y="3295650"/>
            <a:ext cx="4143375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Goemans-Williamson近似算法的平均偏差约为10%，高于文献报道的2%偏差，表明在特定应用中可能需要更精确的解决方案。</a:t>
            </a:r>
            <a:endParaRPr lang="en-US" sz="1000" dirty="0"/>
          </a:p>
        </p:txBody>
      </p:sp>
      <p:sp>
        <p:nvSpPr>
          <p:cNvPr id="13" name="Text 9"/>
          <p:cNvSpPr/>
          <p:nvPr/>
        </p:nvSpPr>
        <p:spPr>
          <a:xfrm>
            <a:off x="4429125" y="3905250"/>
            <a:ext cx="414337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未来工作方向</a:t>
            </a:r>
            <a:endParaRPr lang="en-US" sz="1200" dirty="0"/>
          </a:p>
        </p:txBody>
      </p:sp>
      <p:sp>
        <p:nvSpPr>
          <p:cNvPr id="14" name="Text 10"/>
          <p:cNvSpPr/>
          <p:nvPr/>
        </p:nvSpPr>
        <p:spPr>
          <a:xfrm>
            <a:off x="4429125" y="4152900"/>
            <a:ext cx="4143375" cy="4191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我们正在探索更强大的</a:t>
            </a:r>
            <a:r>
              <a:rPr lang="zh-CN" alt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10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修改和相位分配方法，以及改进的压缩技术，以进一步提升暗场交替相移掩模的性能</a:t>
            </a: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1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014538"/>
            <a:ext cx="80010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THANKS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3014663"/>
            <a:ext cx="604838" cy="114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3462337"/>
            <a:ext cx="8001000" cy="2190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PPT内容由通义AI生成，访问tongyi.ai智能生成更多PPT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引言与背景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FFFFFF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4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2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相移掩模技术概览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rcRect t="8333" b="8333"/>
          <a:stretch/>
        </p:blipFill>
        <p:spPr>
          <a:xfrm>
            <a:off x="571500" y="1524000"/>
            <a:ext cx="1714500" cy="14287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66750" y="3143250"/>
            <a:ext cx="1524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相移掩模基础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666750" y="3390900"/>
            <a:ext cx="1524000" cy="1047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相移掩模技术通过在掩模上引入特定的相位差，改善光刻分辨率和景深，是次波长光学光刻的关键技术。</a:t>
            </a:r>
            <a:endParaRPr lang="en-US" sz="10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rcRect t="8333" b="8333"/>
          <a:stretch/>
        </p:blipFill>
        <p:spPr>
          <a:xfrm>
            <a:off x="2667000" y="1524000"/>
            <a:ext cx="1714500" cy="14287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762250" y="3143250"/>
            <a:ext cx="1524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Levenson型相移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2762250" y="3390900"/>
            <a:ext cx="152400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Levenson型相移掩模利用相邻透明区域间的180度相位差，使干涉破坏，提高图像对比度。</a:t>
            </a:r>
            <a:endParaRPr lang="en-US" sz="10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rcRect t="8333" b="8333"/>
          <a:stretch/>
        </p:blipFill>
        <p:spPr>
          <a:xfrm>
            <a:off x="4762500" y="1524000"/>
            <a:ext cx="1714500" cy="14287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857750" y="3143250"/>
            <a:ext cx="1524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应用领域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4857750" y="3390900"/>
            <a:ext cx="1524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广泛应用于VLSI设计，特别是对关键尺寸控制和分辨率提升有重要作用。</a:t>
            </a:r>
            <a:endParaRPr lang="en-US" sz="10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rcRect t="8333" b="8333"/>
          <a:stretch/>
        </p:blipFill>
        <p:spPr>
          <a:xfrm>
            <a:off x="6858000" y="1524000"/>
            <a:ext cx="1714500" cy="142875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6953250" y="3143250"/>
            <a:ext cx="1524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技术挑战</a:t>
            </a:r>
            <a:endParaRPr lang="en-US" sz="1200" dirty="0"/>
          </a:p>
        </p:txBody>
      </p:sp>
      <p:sp>
        <p:nvSpPr>
          <p:cNvPr id="17" name="Text 10"/>
          <p:cNvSpPr/>
          <p:nvPr/>
        </p:nvSpPr>
        <p:spPr>
          <a:xfrm>
            <a:off x="6953250" y="3390900"/>
            <a:ext cx="1524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面临</a:t>
            </a:r>
            <a:r>
              <a:rPr lang="zh-CN" alt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10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修改、相位分配及冲突解决等复杂问题，需高效算法支持</a:t>
            </a: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暗场交替相移掩模挑战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33400" y="2095500"/>
            <a:ext cx="165735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技术难点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533400" y="2495550"/>
            <a:ext cx="8001000" cy="19050"/>
          </a:xfrm>
          <a:prstGeom prst="rect">
            <a:avLst/>
          </a:prstGeom>
          <a:solidFill>
            <a:srgbClr val="323DA4"/>
          </a:solidFill>
          <a:ln/>
        </p:spPr>
      </p:sp>
      <p:sp>
        <p:nvSpPr>
          <p:cNvPr id="8" name="Shape 5"/>
          <p:cNvSpPr/>
          <p:nvPr/>
        </p:nvSpPr>
        <p:spPr>
          <a:xfrm>
            <a:off x="130730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323DA4"/>
          </a:solidFill>
          <a:ln/>
        </p:spPr>
      </p:sp>
      <p:sp>
        <p:nvSpPr>
          <p:cNvPr id="9" name="Text 6"/>
          <p:cNvSpPr/>
          <p:nvPr/>
        </p:nvSpPr>
        <p:spPr>
          <a:xfrm>
            <a:off x="533400" y="2719388"/>
            <a:ext cx="165735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暗场交替相移掩模技术在单曝光模式下，需解决</a:t>
            </a:r>
            <a:r>
              <a:rPr lang="zh-CN" alt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10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修改与相位分配问题，以确保光刻分辨率和深度聚焦</a:t>
            </a: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1000" dirty="0"/>
          </a:p>
        </p:txBody>
      </p:sp>
      <p:sp>
        <p:nvSpPr>
          <p:cNvPr id="10" name="Text 7"/>
          <p:cNvSpPr/>
          <p:nvPr/>
        </p:nvSpPr>
        <p:spPr>
          <a:xfrm>
            <a:off x="2571750" y="2095500"/>
            <a:ext cx="165735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冲突处理</a:t>
            </a:r>
            <a:endParaRPr lang="en-US" sz="1200" dirty="0"/>
          </a:p>
        </p:txBody>
      </p:sp>
      <p:sp>
        <p:nvSpPr>
          <p:cNvPr id="11" name="Shape 8"/>
          <p:cNvSpPr/>
          <p:nvPr/>
        </p:nvSpPr>
        <p:spPr>
          <a:xfrm>
            <a:off x="334565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323DA4"/>
          </a:solidFill>
          <a:ln/>
        </p:spPr>
      </p:sp>
      <p:sp>
        <p:nvSpPr>
          <p:cNvPr id="12" name="Text 9"/>
          <p:cNvSpPr/>
          <p:nvPr/>
        </p:nvSpPr>
        <p:spPr>
          <a:xfrm>
            <a:off x="2571750" y="2719388"/>
            <a:ext cx="165735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面对特征间距离不足导致的相位冲突，需开发高效算法优化</a:t>
            </a:r>
            <a:r>
              <a:rPr lang="zh-CN" alt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，确保两色可着色，即无奇数环存在。</a:t>
            </a:r>
            <a:endParaRPr lang="en-US" sz="1000" dirty="0"/>
          </a:p>
        </p:txBody>
      </p:sp>
      <p:sp>
        <p:nvSpPr>
          <p:cNvPr id="13" name="Text 10"/>
          <p:cNvSpPr/>
          <p:nvPr/>
        </p:nvSpPr>
        <p:spPr>
          <a:xfrm>
            <a:off x="4610100" y="2095500"/>
            <a:ext cx="165735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多层设计</a:t>
            </a:r>
            <a:endParaRPr lang="en-US" sz="1200" dirty="0"/>
          </a:p>
        </p:txBody>
      </p:sp>
      <p:sp>
        <p:nvSpPr>
          <p:cNvPr id="14" name="Shape 11"/>
          <p:cNvSpPr/>
          <p:nvPr/>
        </p:nvSpPr>
        <p:spPr>
          <a:xfrm>
            <a:off x="538400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323DA4"/>
          </a:solidFill>
          <a:ln/>
        </p:spPr>
      </p:sp>
      <p:sp>
        <p:nvSpPr>
          <p:cNvPr id="15" name="Text 12"/>
          <p:cNvSpPr/>
          <p:nvPr/>
        </p:nvSpPr>
        <p:spPr>
          <a:xfrm>
            <a:off x="4610100" y="2719388"/>
            <a:ext cx="165735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兼容单曝光交替PSM，需考虑不同层的特定要求，如damascene金属化层的本地互连。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6648450" y="2095500"/>
            <a:ext cx="165735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全芯片应用</a:t>
            </a:r>
            <a:endParaRPr lang="en-US" sz="1200" dirty="0"/>
          </a:p>
        </p:txBody>
      </p:sp>
      <p:sp>
        <p:nvSpPr>
          <p:cNvPr id="17" name="Shape 14"/>
          <p:cNvSpPr/>
          <p:nvPr/>
        </p:nvSpPr>
        <p:spPr>
          <a:xfrm rot="5400000">
            <a:off x="8524875" y="2452688"/>
            <a:ext cx="119063" cy="104775"/>
          </a:xfrm>
          <a:prstGeom prst="triangle">
            <a:avLst/>
          </a:prstGeom>
          <a:solidFill>
            <a:srgbClr val="323DA4"/>
          </a:solidFill>
          <a:ln/>
        </p:spPr>
      </p:sp>
      <p:sp>
        <p:nvSpPr>
          <p:cNvPr id="18" name="Shape 15"/>
          <p:cNvSpPr/>
          <p:nvPr/>
        </p:nvSpPr>
        <p:spPr>
          <a:xfrm>
            <a:off x="742235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323DA4"/>
          </a:solidFill>
          <a:ln/>
        </p:spPr>
      </p:sp>
      <p:sp>
        <p:nvSpPr>
          <p:cNvPr id="19" name="Text 16"/>
          <p:cNvSpPr/>
          <p:nvPr/>
        </p:nvSpPr>
        <p:spPr>
          <a:xfrm>
            <a:off x="6648450" y="2719388"/>
            <a:ext cx="165735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未来150nm及以下工艺节点，全芯片PSM成为可能，需扩展算法至大规模</a:t>
            </a:r>
            <a:r>
              <a:rPr lang="zh-CN" alt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10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</a:t>
            </a: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冲突图构建与计划嵌入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FFFFFF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4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22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冲突图构造方法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2095500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特征分割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2343150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每个特征（多边形）通过垂直切割成矩形，保持从每个矩形到其所属多边形的指针，简化冲突图构建及后续处理。</a:t>
            </a:r>
            <a:endParaRPr lang="en-US" sz="1000" dirty="0"/>
          </a:p>
        </p:txBody>
      </p:sp>
      <p:sp>
        <p:nvSpPr>
          <p:cNvPr id="8" name="Text 5"/>
          <p:cNvSpPr/>
          <p:nvPr/>
        </p:nvSpPr>
        <p:spPr>
          <a:xfrm>
            <a:off x="3365500" y="2095500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冲突检测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3365500" y="2343150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通过膨胀矩形并使用扫描线和区间树技术，检测重叠矩形对，识别不同多边形间的冲突，确保</a:t>
            </a:r>
            <a:r>
              <a:rPr lang="zh-CN" alt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10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规则遵循</a:t>
            </a: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1000" dirty="0"/>
          </a:p>
        </p:txBody>
      </p:sp>
      <p:sp>
        <p:nvSpPr>
          <p:cNvPr id="10" name="Text 7"/>
          <p:cNvSpPr/>
          <p:nvPr/>
        </p:nvSpPr>
        <p:spPr>
          <a:xfrm>
            <a:off x="6159500" y="2095500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冲突图构建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6159500" y="2343150"/>
            <a:ext cx="2413000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为每个特征创建节点，当两个特征处于相位冲突时，在它们对应的节点间引入边，形成冲突图，用于后续的两色着色问题求解。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计划嵌入策略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39875" y="2095500"/>
            <a:ext cx="476250" cy="4762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71500" y="2686050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冲突图的计划性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71500" y="2933700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通过精心设计的连接策略，确保冲突图的每个特征节点与其相邻节点之间的连接路径不会相交，从而维持图形的计划性。</a:t>
            </a:r>
            <a:endParaRPr lang="en-US" sz="10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333875" y="2095500"/>
            <a:ext cx="476250" cy="4762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365500" y="2686050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分组排序机制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3365500" y="2933700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将相邻特征按其相对位置分为四组，并对每组内的特征进行坐标排序，以建立一个兼容计划嵌入的循环顺序。</a:t>
            </a:r>
            <a:endParaRPr lang="en-US" sz="10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127875" y="2095500"/>
            <a:ext cx="476250" cy="4762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159500" y="2686050"/>
            <a:ext cx="2413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实例检测与修正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6159500" y="2933700"/>
            <a:ext cx="2413000" cy="628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在正确计划性嵌入确立后，检测并修正所有可能引起边交叉的实例，确保冲突图的最终形态符合计划性要求。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消除奇数环的方法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FFFFFF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4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2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Office PowerPoint</Application>
  <PresentationFormat>全屏显示(16:9)</PresentationFormat>
  <Paragraphs>151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Microsoft YaHei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Danny Luk</cp:lastModifiedBy>
  <cp:revision>2</cp:revision>
  <dcterms:created xsi:type="dcterms:W3CDTF">2024-09-26T05:03:43Z</dcterms:created>
  <dcterms:modified xsi:type="dcterms:W3CDTF">2024-09-26T07:42:04Z</dcterms:modified>
</cp:coreProperties>
</file>