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notesMasterIdLst>
    <p:notesMasterId r:id="rId23"/>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jpeg"/><Relationship Id="rId2" Type="http://schemas.openxmlformats.org/officeDocument/2006/relationships/image" Target="../media/image-10-2.png"/><Relationship Id="rId3" Type="http://schemas.openxmlformats.org/officeDocument/2006/relationships/image" Target="../media/image-10-3.png"/><Relationship Id="rId4" Type="http://schemas.openxmlformats.org/officeDocument/2006/relationships/image" Target="../media/image-10-4.png"/><Relationship Id="rId5" Type="http://schemas.openxmlformats.org/officeDocument/2006/relationships/image" Target="../media/image-10-5.png"/><Relationship Id="rId6" Type="http://schemas.openxmlformats.org/officeDocument/2006/relationships/image" Target="../media/image-10-6.png"/><Relationship Id="rId7" Type="http://schemas.openxmlformats.org/officeDocument/2006/relationships/slideLayout" Target="../slideLayouts/slideLayout1.xml"/><Relationship Id="rId8"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image" Target="../media/image-11-2.jpeg"/><Relationship Id="rId3" Type="http://schemas.openxmlformats.org/officeDocument/2006/relationships/image" Target="../media/image-11-3.png"/><Relationship Id="rId4" Type="http://schemas.openxmlformats.org/officeDocument/2006/relationships/image" Target="../media/image-11-4.png"/><Relationship Id="rId5" Type="http://schemas.openxmlformats.org/officeDocument/2006/relationships/image" Target="../media/image-11-5.png"/><Relationship Id="rId6" Type="http://schemas.openxmlformats.org/officeDocument/2006/relationships/slideLayout" Target="../slideLayouts/slideLayout1.xml"/><Relationship Id="rId7"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jpe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jpeg"/><Relationship Id="rId2" Type="http://schemas.openxmlformats.org/officeDocument/2006/relationships/image" Target="../media/image-13-2.png"/><Relationship Id="rId3" Type="http://schemas.openxmlformats.org/officeDocument/2006/relationships/image" Target="../media/image-13-3.png"/><Relationship Id="rId4" Type="http://schemas.openxmlformats.org/officeDocument/2006/relationships/image" Target="../media/image-13-4.png"/><Relationship Id="rId5" Type="http://schemas.openxmlformats.org/officeDocument/2006/relationships/image" Target="../media/image-13-5.png"/><Relationship Id="rId6" Type="http://schemas.openxmlformats.org/officeDocument/2006/relationships/image" Target="../media/image-13-6.png"/><Relationship Id="rId7" Type="http://schemas.openxmlformats.org/officeDocument/2006/relationships/slideLayout" Target="../slideLayouts/slideLayout1.xml"/><Relationship Id="rId8"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image" Target="../media/image-14-2.jpeg"/><Relationship Id="rId3" Type="http://schemas.openxmlformats.org/officeDocument/2006/relationships/image" Target="../media/image-14-3.png"/><Relationship Id="rId4" Type="http://schemas.openxmlformats.org/officeDocument/2006/relationships/image" Target="../media/image-14-4.png"/><Relationship Id="rId5" Type="http://schemas.openxmlformats.org/officeDocument/2006/relationships/image" Target="../media/image-14-5.png"/><Relationship Id="rId6" Type="http://schemas.openxmlformats.org/officeDocument/2006/relationships/slideLayout" Target="../slideLayouts/slideLayout1.xml"/><Relationship Id="rId7"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jpe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jpeg"/><Relationship Id="rId2" Type="http://schemas.openxmlformats.org/officeDocument/2006/relationships/image" Target="../media/image-16-2.png"/><Relationship Id="rId3" Type="http://schemas.openxmlformats.org/officeDocument/2006/relationships/image" Target="../media/image-16-3.png"/><Relationship Id="rId4" Type="http://schemas.openxmlformats.org/officeDocument/2006/relationships/image" Target="../media/image-16-4.png"/><Relationship Id="rId5" Type="http://schemas.openxmlformats.org/officeDocument/2006/relationships/image" Target="../media/image-16-5.png"/><Relationship Id="rId6" Type="http://schemas.openxmlformats.org/officeDocument/2006/relationships/image" Target="../media/image-16-6.png"/><Relationship Id="rId7" Type="http://schemas.openxmlformats.org/officeDocument/2006/relationships/slideLayout" Target="../slideLayouts/slideLayout1.xml"/><Relationship Id="rId8"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image" Target="../media/image-17-2.jpeg"/><Relationship Id="rId3" Type="http://schemas.openxmlformats.org/officeDocument/2006/relationships/image" Target="../media/image-17-3.png"/><Relationship Id="rId4" Type="http://schemas.openxmlformats.org/officeDocument/2006/relationships/image" Target="../media/image-17-4.png"/><Relationship Id="rId5" Type="http://schemas.openxmlformats.org/officeDocument/2006/relationships/image" Target="../media/image-17-5.png"/><Relationship Id="rId6" Type="http://schemas.openxmlformats.org/officeDocument/2006/relationships/slideLayout" Target="../slideLayouts/slideLayout1.xml"/><Relationship Id="rId7"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jpeg"/><Relationship Id="rId2" Type="http://schemas.openxmlformats.org/officeDocument/2006/relationships/slideLayout" Target="../slideLayouts/slideLayout1.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9-1.jpeg"/><Relationship Id="rId2" Type="http://schemas.openxmlformats.org/officeDocument/2006/relationships/image" Target="../media/image-19-2.png"/><Relationship Id="rId3" Type="http://schemas.openxmlformats.org/officeDocument/2006/relationships/image" Target="../media/image-19-3.png"/><Relationship Id="rId4" Type="http://schemas.openxmlformats.org/officeDocument/2006/relationships/image" Target="../media/image-19-4.png"/><Relationship Id="rId5" Type="http://schemas.openxmlformats.org/officeDocument/2006/relationships/image" Target="../media/image-19-5.png"/><Relationship Id="rId6" Type="http://schemas.openxmlformats.org/officeDocument/2006/relationships/slideLayout" Target="../slideLayouts/slideLayout1.xml"/><Relationship Id="rId7"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20-1.png"/><Relationship Id="rId2" Type="http://schemas.openxmlformats.org/officeDocument/2006/relationships/image" Target="../media/image-20-2.jpeg"/><Relationship Id="rId3" Type="http://schemas.openxmlformats.org/officeDocument/2006/relationships/image" Target="../media/image-20-3.png"/><Relationship Id="rId4" Type="http://schemas.openxmlformats.org/officeDocument/2006/relationships/image" Target="../media/image-20-4.png"/><Relationship Id="rId5" Type="http://schemas.openxmlformats.org/officeDocument/2006/relationships/image" Target="../media/image-20-5.png"/><Relationship Id="rId6" Type="http://schemas.openxmlformats.org/officeDocument/2006/relationships/slideLayout" Target="../slideLayouts/slideLayout1.xml"/><Relationship Id="rId7"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21-1.jpeg"/><Relationship Id="rId2" Type="http://schemas.openxmlformats.org/officeDocument/2006/relationships/slideLayout" Target="../slideLayouts/slideLayout1.xml"/><Relationship Id="rId3"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image" Target="../media/image-3-1.jpe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jpe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slideLayout" Target="../slideLayouts/slideLayout1.xml"/><Relationship Id="rId8"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jpe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image" Target="../media/image-5-6.png"/><Relationship Id="rId7" Type="http://schemas.openxmlformats.org/officeDocument/2006/relationships/slideLayout" Target="../slideLayouts/slideLayout1.xml"/><Relationship Id="rId8"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jpe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jpe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6" Type="http://schemas.openxmlformats.org/officeDocument/2006/relationships/slideLayout" Target="../slideLayouts/slideLayout1.xml"/><Relationship Id="rId7"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jpe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image" Target="../media/image-8-5.png"/><Relationship Id="rId6" Type="http://schemas.openxmlformats.org/officeDocument/2006/relationships/slideLayout" Target="../slideLayouts/slideLayout1.xml"/><Relationship Id="rId7"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jpe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rcRect l="0" r="0" t="0" b="0"/>
          <a:stretch/>
        </p:blipFill>
        <p:spPr>
          <a:xfrm>
            <a:off x="0" y="0"/>
            <a:ext cx="9144000" cy="5143500"/>
          </a:xfrm>
          <a:prstGeom prst="rect">
            <a:avLst/>
          </a:prstGeom>
        </p:spPr>
      </p:pic>
      <p:sp>
        <p:nvSpPr>
          <p:cNvPr id="3" name="Shape 0"/>
          <p:cNvSpPr/>
          <p:nvPr/>
        </p:nvSpPr>
        <p:spPr>
          <a:xfrm>
            <a:off x="571500" y="571500"/>
            <a:ext cx="366713" cy="57150"/>
          </a:xfrm>
          <a:prstGeom prst="rect">
            <a:avLst/>
          </a:prstGeom>
          <a:solidFill>
            <a:srgbClr val="FFFFFF"/>
          </a:solidFill>
          <a:ln/>
        </p:spPr>
      </p:sp>
      <p:sp>
        <p:nvSpPr>
          <p:cNvPr id="4" name="Text 1"/>
          <p:cNvSpPr/>
          <p:nvPr/>
        </p:nvSpPr>
        <p:spPr>
          <a:xfrm>
            <a:off x="571500" y="1552575"/>
            <a:ext cx="8001000" cy="733425"/>
          </a:xfrm>
          <a:prstGeom prst="rect">
            <a:avLst/>
          </a:prstGeom>
          <a:noFill/>
          <a:ln/>
        </p:spPr>
        <p:txBody>
          <a:bodyPr wrap="square" lIns="0" tIns="0" rIns="0" bIns="0" rtlCol="0" anchor="ctr" vert="horz"/>
          <a:lstStyle/>
          <a:p>
            <a:pPr algn="l" indent="0" marL="0">
              <a:lnSpc>
                <a:spcPts val="5700"/>
              </a:lnSpc>
              <a:buNone/>
            </a:pPr>
            <a:r>
              <a:rPr lang="en-US" sz="4100" b="1" dirty="0">
                <a:solidFill>
                  <a:srgbClr val="FFFFFF"/>
                </a:solidFill>
                <a:latin typeface="Microsoft YaHei" pitchFamily="34" charset="0"/>
                <a:ea typeface="Microsoft YaHei" pitchFamily="34" charset="-122"/>
                <a:cs typeface="Microsoft YaHei" pitchFamily="34" charset="-120"/>
              </a:rPr>
              <a:t>时序产量驱动的时钟偏斜调度方法</a:t>
            </a:r>
            <a:endParaRPr lang="en-US" sz="4100" dirty="0"/>
          </a:p>
        </p:txBody>
      </p:sp>
      <p:sp>
        <p:nvSpPr>
          <p:cNvPr id="5" name="Text 2"/>
          <p:cNvSpPr/>
          <p:nvPr/>
        </p:nvSpPr>
        <p:spPr>
          <a:xfrm>
            <a:off x="571500" y="4362450"/>
            <a:ext cx="8001000" cy="209550"/>
          </a:xfrm>
          <a:prstGeom prst="rect">
            <a:avLst/>
          </a:prstGeom>
          <a:noFill/>
          <a:ln/>
        </p:spPr>
        <p:txBody>
          <a:bodyPr wrap="square" lIns="0" tIns="0" rIns="0" bIns="0" rtlCol="0" anchor="ctr" vert="horz"/>
          <a:lstStyle/>
          <a:p>
            <a:pPr algn="l" indent="0" marL="0">
              <a:lnSpc>
                <a:spcPts val="1600"/>
              </a:lnSpc>
              <a:buNone/>
            </a:pPr>
            <a:r>
              <a:rPr lang="en-US" sz="1300" dirty="0">
                <a:solidFill>
                  <a:srgbClr val="FFFFFF"/>
                </a:solidFill>
                <a:latin typeface="Microsoft YaHei" pitchFamily="34" charset="0"/>
                <a:ea typeface="Microsoft YaHei" pitchFamily="34" charset="-122"/>
                <a:cs typeface="Microsoft YaHei" pitchFamily="34" charset="-120"/>
              </a:rPr>
              <a:t>通义智能PPT</a:t>
            </a:r>
            <a:endParaRPr lang="en-US" sz="13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a:ln/>
        </p:spPr>
      </p:sp>
      <p:pic>
        <p:nvPicPr>
          <p:cNvPr id="3" name="Image 0" descr="preencoded.png">    </p:cNvPr>
          <p:cNvPicPr>
            <a:picLocks noChangeAspect="1"/>
          </p:cNvPicPr>
          <p:nvPr/>
        </p:nvPicPr>
        <p:blipFill>
          <a:blip r:embed="rId1"/>
          <a:srcRect l="26" r="26" t="0" b="0"/>
          <a:stretch/>
        </p:blipFill>
        <p:spPr>
          <a:xfrm>
            <a:off x="0" y="0"/>
            <a:ext cx="9144000" cy="2190750"/>
          </a:xfrm>
          <a:prstGeom prst="rect">
            <a:avLst/>
          </a:prstGeom>
        </p:spPr>
      </p:pic>
      <p:pic>
        <p:nvPicPr>
          <p:cNvPr id="4" name="Image 1" descr="preencoded.png">    </p:cNvPr>
          <p:cNvPicPr>
            <a:picLocks noChangeAspect="1"/>
          </p:cNvPicPr>
          <p:nvPr/>
        </p:nvPicPr>
        <p:blipFill>
          <a:blip r:embed="rId2"/>
          <a:srcRect l="0" r="0" t="0" b="0"/>
          <a:stretch/>
        </p:blipFill>
        <p:spPr>
          <a:xfrm>
            <a:off x="285750" y="285750"/>
            <a:ext cx="619125" cy="619125"/>
          </a:xfrm>
          <a:prstGeom prst="rect">
            <a:avLst/>
          </a:prstGeom>
        </p:spPr>
      </p:pic>
      <p:sp>
        <p:nvSpPr>
          <p:cNvPr id="5" name="Text 1"/>
          <p:cNvSpPr/>
          <p:nvPr/>
        </p:nvSpPr>
        <p:spPr>
          <a:xfrm>
            <a:off x="571500" y="466725"/>
            <a:ext cx="8001000" cy="381000"/>
          </a:xfrm>
          <a:prstGeom prst="rect">
            <a:avLst/>
          </a:prstGeom>
          <a:noFill/>
          <a:ln/>
        </p:spPr>
        <p:txBody>
          <a:bodyPr wrap="square" lIns="0" tIns="0" rIns="0" bIns="0" rtlCol="0" anchor="ctr" vert="horz"/>
          <a:lstStyle/>
          <a:p>
            <a:pPr algn="l" indent="0" marL="0">
              <a:lnSpc>
                <a:spcPts val="3000"/>
              </a:lnSpc>
              <a:buNone/>
            </a:pPr>
            <a:r>
              <a:rPr lang="en-US" sz="2200" b="1" dirty="0">
                <a:solidFill>
                  <a:srgbClr val="000000"/>
                </a:solidFill>
                <a:latin typeface="Microsoft YaHei" pitchFamily="34" charset="0"/>
                <a:ea typeface="Microsoft YaHei" pitchFamily="34" charset="-122"/>
                <a:cs typeface="Microsoft YaHei" pitchFamily="34" charset="-120"/>
              </a:rPr>
              <a:t>最小化最大失败概率的通用公式</a:t>
            </a:r>
            <a:endParaRPr lang="en-US" sz="2200" dirty="0"/>
          </a:p>
        </p:txBody>
      </p:sp>
      <p:sp>
        <p:nvSpPr>
          <p:cNvPr id="6" name="Text 2"/>
          <p:cNvSpPr/>
          <p:nvPr/>
        </p:nvSpPr>
        <p:spPr>
          <a:xfrm>
            <a:off x="571500" y="895350"/>
            <a:ext cx="8001000" cy="185737"/>
          </a:xfrm>
          <a:prstGeom prst="rect">
            <a:avLst/>
          </a:prstGeom>
          <a:noFill/>
          <a:ln/>
        </p:spPr>
        <p:txBody>
          <a:bodyPr wrap="square" lIns="0" tIns="0" rIns="0" bIns="0" rtlCol="0" anchor="ctr" vert="horz"/>
          <a:lstStyle/>
          <a:p>
            <a:pPr algn="l" indent="0" marL="0">
              <a:lnSpc>
                <a:spcPts val="1400"/>
              </a:lnSpc>
              <a:buNone/>
            </a:pPr>
            <a:endParaRPr lang="en-US" sz="1000" dirty="0"/>
          </a:p>
        </p:txBody>
      </p:sp>
      <p:sp>
        <p:nvSpPr>
          <p:cNvPr id="7" name="Shape 3"/>
          <p:cNvSpPr/>
          <p:nvPr/>
        </p:nvSpPr>
        <p:spPr>
          <a:xfrm>
            <a:off x="857250" y="1676400"/>
            <a:ext cx="1143000" cy="1143000"/>
          </a:xfrm>
          <a:prstGeom prst="ellipse">
            <a:avLst/>
          </a:prstGeom>
          <a:solidFill>
            <a:srgbClr val="BB0000"/>
          </a:solidFill>
          <a:ln/>
        </p:spPr>
      </p:sp>
      <p:pic>
        <p:nvPicPr>
          <p:cNvPr id="8" name="Image 2" descr="preencoded.png">    </p:cNvPr>
          <p:cNvPicPr>
            <a:picLocks noChangeAspect="1"/>
          </p:cNvPicPr>
          <p:nvPr/>
        </p:nvPicPr>
        <p:blipFill>
          <a:blip r:embed="rId3"/>
          <a:srcRect l="0" r="0" t="0" b="0"/>
          <a:stretch/>
        </p:blipFill>
        <p:spPr>
          <a:xfrm>
            <a:off x="1143000" y="1962150"/>
            <a:ext cx="571500" cy="571500"/>
          </a:xfrm>
          <a:prstGeom prst="rect">
            <a:avLst/>
          </a:prstGeom>
        </p:spPr>
      </p:pic>
      <p:sp>
        <p:nvSpPr>
          <p:cNvPr id="9" name="Text 4"/>
          <p:cNvSpPr/>
          <p:nvPr/>
        </p:nvSpPr>
        <p:spPr>
          <a:xfrm>
            <a:off x="571500" y="3057525"/>
            <a:ext cx="1714500" cy="190500"/>
          </a:xfrm>
          <a:prstGeom prst="rect">
            <a:avLst/>
          </a:prstGeom>
          <a:noFill/>
          <a:ln/>
        </p:spPr>
        <p:txBody>
          <a:bodyPr wrap="square" lIns="0" tIns="0" rIns="0" bIns="0" rtlCol="0" anchor="ctr" vert="horz"/>
          <a:lstStyle/>
          <a:p>
            <a:pPr algn="ctr" indent="0" marL="0">
              <a:lnSpc>
                <a:spcPts val="1500"/>
              </a:lnSpc>
              <a:buNone/>
            </a:pPr>
            <a:r>
              <a:rPr lang="en-US" sz="1100" b="1" dirty="0">
                <a:solidFill>
                  <a:srgbClr val="000000"/>
                </a:solidFill>
                <a:latin typeface="Microsoft YaHei" pitchFamily="34" charset="0"/>
                <a:ea typeface="Microsoft YaHei" pitchFamily="34" charset="-122"/>
                <a:cs typeface="Microsoft YaHei" pitchFamily="34" charset="-120"/>
              </a:rPr>
              <a:t>目标概述</a:t>
            </a:r>
            <a:endParaRPr lang="en-US" sz="1100" dirty="0"/>
          </a:p>
        </p:txBody>
      </p:sp>
      <p:sp>
        <p:nvSpPr>
          <p:cNvPr id="10" name="Text 5"/>
          <p:cNvSpPr/>
          <p:nvPr/>
        </p:nvSpPr>
        <p:spPr>
          <a:xfrm>
            <a:off x="571500" y="3371850"/>
            <a:ext cx="1714500" cy="381000"/>
          </a:xfrm>
          <a:prstGeom prst="rect">
            <a:avLst/>
          </a:prstGeom>
          <a:noFill/>
          <a:ln/>
        </p:spPr>
        <p:txBody>
          <a:bodyPr wrap="square" lIns="0" tIns="0" rIns="0" bIns="0" rtlCol="0" anchor="ctr" vert="horz"/>
          <a:lstStyle/>
          <a:p>
            <a:pPr algn="ctr" indent="0" marL="0">
              <a:lnSpc>
                <a:spcPts val="1500"/>
              </a:lnSpc>
              <a:buNone/>
            </a:pPr>
            <a:r>
              <a:rPr lang="en-US" sz="900" dirty="0">
                <a:solidFill>
                  <a:srgbClr val="666666"/>
                </a:solidFill>
                <a:latin typeface="Microsoft YaHei" pitchFamily="34" charset="0"/>
                <a:ea typeface="Microsoft YaHei" pitchFamily="34" charset="-122"/>
                <a:cs typeface="Microsoft YaHei" pitchFamily="34" charset="-120"/>
              </a:rPr>
              <a:t>我们的目标是最小化由时钟偏斜分配引起的时序失败概率。</a:t>
            </a:r>
            <a:endParaRPr lang="en-US" sz="900" dirty="0"/>
          </a:p>
        </p:txBody>
      </p:sp>
      <p:sp>
        <p:nvSpPr>
          <p:cNvPr id="11" name="Shape 6"/>
          <p:cNvSpPr/>
          <p:nvPr/>
        </p:nvSpPr>
        <p:spPr>
          <a:xfrm>
            <a:off x="2952750" y="1676400"/>
            <a:ext cx="1143000" cy="1143000"/>
          </a:xfrm>
          <a:prstGeom prst="ellipse">
            <a:avLst/>
          </a:prstGeom>
          <a:solidFill>
            <a:srgbClr val="DFB57F"/>
          </a:solidFill>
          <a:ln/>
        </p:spPr>
      </p:sp>
      <p:pic>
        <p:nvPicPr>
          <p:cNvPr id="12" name="Image 3" descr="preencoded.png">    </p:cNvPr>
          <p:cNvPicPr>
            <a:picLocks noChangeAspect="1"/>
          </p:cNvPicPr>
          <p:nvPr/>
        </p:nvPicPr>
        <p:blipFill>
          <a:blip r:embed="rId4"/>
          <a:srcRect l="0" r="0" t="0" b="0"/>
          <a:stretch/>
        </p:blipFill>
        <p:spPr>
          <a:xfrm>
            <a:off x="3238500" y="1962150"/>
            <a:ext cx="571500" cy="571500"/>
          </a:xfrm>
          <a:prstGeom prst="rect">
            <a:avLst/>
          </a:prstGeom>
        </p:spPr>
      </p:pic>
      <p:sp>
        <p:nvSpPr>
          <p:cNvPr id="13" name="Text 7"/>
          <p:cNvSpPr/>
          <p:nvPr/>
        </p:nvSpPr>
        <p:spPr>
          <a:xfrm>
            <a:off x="2667000" y="3057525"/>
            <a:ext cx="1714500" cy="190500"/>
          </a:xfrm>
          <a:prstGeom prst="rect">
            <a:avLst/>
          </a:prstGeom>
          <a:noFill/>
          <a:ln/>
        </p:spPr>
        <p:txBody>
          <a:bodyPr wrap="square" lIns="0" tIns="0" rIns="0" bIns="0" rtlCol="0" anchor="ctr" vert="horz"/>
          <a:lstStyle/>
          <a:p>
            <a:pPr algn="ctr" indent="0" marL="0">
              <a:lnSpc>
                <a:spcPts val="1500"/>
              </a:lnSpc>
              <a:buNone/>
            </a:pPr>
            <a:r>
              <a:rPr lang="en-US" sz="1100" b="1" dirty="0">
                <a:solidFill>
                  <a:srgbClr val="000000"/>
                </a:solidFill>
                <a:latin typeface="Microsoft YaHei" pitchFamily="34" charset="0"/>
                <a:ea typeface="Microsoft YaHei" pitchFamily="34" charset="-122"/>
                <a:cs typeface="Microsoft YaHei" pitchFamily="34" charset="-120"/>
              </a:rPr>
              <a:t>数学表述</a:t>
            </a:r>
            <a:endParaRPr lang="en-US" sz="1100" dirty="0"/>
          </a:p>
        </p:txBody>
      </p:sp>
      <p:sp>
        <p:nvSpPr>
          <p:cNvPr id="14" name="Text 8"/>
          <p:cNvSpPr/>
          <p:nvPr/>
        </p:nvSpPr>
        <p:spPr>
          <a:xfrm>
            <a:off x="2667000" y="3371850"/>
            <a:ext cx="1714500" cy="381000"/>
          </a:xfrm>
          <a:prstGeom prst="rect">
            <a:avLst/>
          </a:prstGeom>
          <a:noFill/>
          <a:ln/>
        </p:spPr>
        <p:txBody>
          <a:bodyPr wrap="square" lIns="0" tIns="0" rIns="0" bIns="0" rtlCol="0" anchor="ctr" vert="horz"/>
          <a:lstStyle/>
          <a:p>
            <a:pPr algn="ctr" indent="0" marL="0">
              <a:lnSpc>
                <a:spcPts val="1500"/>
              </a:lnSpc>
              <a:buNone/>
            </a:pPr>
            <a:r>
              <a:rPr lang="en-US" sz="900" dirty="0">
                <a:solidFill>
                  <a:srgbClr val="666666"/>
                </a:solidFill>
                <a:latin typeface="Microsoft YaHei" pitchFamily="34" charset="0"/>
                <a:ea typeface="Microsoft YaHei" pitchFamily="34" charset="-122"/>
                <a:cs typeface="Microsoft YaHei" pitchFamily="34" charset="-120"/>
              </a:rPr>
              <a:t>通过最小化所有边中最大失败概率来优化时序。</a:t>
            </a:r>
            <a:endParaRPr lang="en-US" sz="900" dirty="0"/>
          </a:p>
        </p:txBody>
      </p:sp>
      <p:sp>
        <p:nvSpPr>
          <p:cNvPr id="15" name="Shape 9"/>
          <p:cNvSpPr/>
          <p:nvPr/>
        </p:nvSpPr>
        <p:spPr>
          <a:xfrm>
            <a:off x="5048250" y="1676400"/>
            <a:ext cx="1143000" cy="1143000"/>
          </a:xfrm>
          <a:prstGeom prst="ellipse">
            <a:avLst/>
          </a:prstGeom>
          <a:solidFill>
            <a:srgbClr val="BB0000"/>
          </a:solidFill>
          <a:ln/>
        </p:spPr>
      </p:sp>
      <p:pic>
        <p:nvPicPr>
          <p:cNvPr id="16" name="Image 4" descr="preencoded.png">    </p:cNvPr>
          <p:cNvPicPr>
            <a:picLocks noChangeAspect="1"/>
          </p:cNvPicPr>
          <p:nvPr/>
        </p:nvPicPr>
        <p:blipFill>
          <a:blip r:embed="rId5"/>
          <a:srcRect l="0" r="0" t="0" b="0"/>
          <a:stretch/>
        </p:blipFill>
        <p:spPr>
          <a:xfrm>
            <a:off x="5334000" y="1962150"/>
            <a:ext cx="571500" cy="571500"/>
          </a:xfrm>
          <a:prstGeom prst="rect">
            <a:avLst/>
          </a:prstGeom>
        </p:spPr>
      </p:pic>
      <p:sp>
        <p:nvSpPr>
          <p:cNvPr id="17" name="Text 10"/>
          <p:cNvSpPr/>
          <p:nvPr/>
        </p:nvSpPr>
        <p:spPr>
          <a:xfrm>
            <a:off x="4762500" y="3057525"/>
            <a:ext cx="1714500" cy="190500"/>
          </a:xfrm>
          <a:prstGeom prst="rect">
            <a:avLst/>
          </a:prstGeom>
          <a:noFill/>
          <a:ln/>
        </p:spPr>
        <p:txBody>
          <a:bodyPr wrap="square" lIns="0" tIns="0" rIns="0" bIns="0" rtlCol="0" anchor="ctr" vert="horz"/>
          <a:lstStyle/>
          <a:p>
            <a:pPr algn="ctr" indent="0" marL="0">
              <a:lnSpc>
                <a:spcPts val="1500"/>
              </a:lnSpc>
              <a:buNone/>
            </a:pPr>
            <a:r>
              <a:rPr lang="en-US" sz="1100" b="1" dirty="0">
                <a:solidFill>
                  <a:srgbClr val="000000"/>
                </a:solidFill>
                <a:latin typeface="Microsoft YaHei" pitchFamily="34" charset="0"/>
                <a:ea typeface="Microsoft YaHei" pitchFamily="34" charset="-122"/>
                <a:cs typeface="Microsoft YaHei" pitchFamily="34" charset="-120"/>
              </a:rPr>
              <a:t>关键方程</a:t>
            </a:r>
            <a:endParaRPr lang="en-US" sz="1100" dirty="0"/>
          </a:p>
        </p:txBody>
      </p:sp>
      <p:sp>
        <p:nvSpPr>
          <p:cNvPr id="18" name="Text 11"/>
          <p:cNvSpPr/>
          <p:nvPr/>
        </p:nvSpPr>
        <p:spPr>
          <a:xfrm>
            <a:off x="4762500" y="3371850"/>
            <a:ext cx="1714500" cy="381000"/>
          </a:xfrm>
          <a:prstGeom prst="rect">
            <a:avLst/>
          </a:prstGeom>
          <a:noFill/>
          <a:ln/>
        </p:spPr>
        <p:txBody>
          <a:bodyPr wrap="square" lIns="0" tIns="0" rIns="0" bIns="0" rtlCol="0" anchor="ctr" vert="horz"/>
          <a:lstStyle/>
          <a:p>
            <a:pPr algn="ctr" indent="0" marL="0">
              <a:lnSpc>
                <a:spcPts val="1500"/>
              </a:lnSpc>
              <a:buNone/>
            </a:pPr>
            <a:r>
              <a:rPr lang="en-US" sz="900" dirty="0">
                <a:solidFill>
                  <a:srgbClr val="666666"/>
                </a:solidFill>
                <a:latin typeface="Microsoft YaHei" pitchFamily="34" charset="0"/>
                <a:ea typeface="Microsoft YaHei" pitchFamily="34" charset="-122"/>
                <a:cs typeface="Microsoft YaHei" pitchFamily="34" charset="-120"/>
              </a:rPr>
              <a:t>采用公式(3)和(4)，将问题转化为求解最大最小问题。</a:t>
            </a:r>
            <a:endParaRPr lang="en-US" sz="900" dirty="0"/>
          </a:p>
        </p:txBody>
      </p:sp>
      <p:sp>
        <p:nvSpPr>
          <p:cNvPr id="19" name="Shape 12"/>
          <p:cNvSpPr/>
          <p:nvPr/>
        </p:nvSpPr>
        <p:spPr>
          <a:xfrm>
            <a:off x="7143750" y="1676400"/>
            <a:ext cx="1143000" cy="1143000"/>
          </a:xfrm>
          <a:prstGeom prst="ellipse">
            <a:avLst/>
          </a:prstGeom>
          <a:solidFill>
            <a:srgbClr val="DFB57F"/>
          </a:solidFill>
          <a:ln/>
        </p:spPr>
      </p:sp>
      <p:pic>
        <p:nvPicPr>
          <p:cNvPr id="20" name="Image 5" descr="preencoded.png">    </p:cNvPr>
          <p:cNvPicPr>
            <a:picLocks noChangeAspect="1"/>
          </p:cNvPicPr>
          <p:nvPr/>
        </p:nvPicPr>
        <p:blipFill>
          <a:blip r:embed="rId6"/>
          <a:srcRect l="0" r="0" t="0" b="0"/>
          <a:stretch/>
        </p:blipFill>
        <p:spPr>
          <a:xfrm>
            <a:off x="7429500" y="1962150"/>
            <a:ext cx="571500" cy="571500"/>
          </a:xfrm>
          <a:prstGeom prst="rect">
            <a:avLst/>
          </a:prstGeom>
        </p:spPr>
      </p:pic>
      <p:sp>
        <p:nvSpPr>
          <p:cNvPr id="21" name="Text 13"/>
          <p:cNvSpPr/>
          <p:nvPr/>
        </p:nvSpPr>
        <p:spPr>
          <a:xfrm>
            <a:off x="6858000" y="3057525"/>
            <a:ext cx="1714500" cy="190500"/>
          </a:xfrm>
          <a:prstGeom prst="rect">
            <a:avLst/>
          </a:prstGeom>
          <a:noFill/>
          <a:ln/>
        </p:spPr>
        <p:txBody>
          <a:bodyPr wrap="square" lIns="0" tIns="0" rIns="0" bIns="0" rtlCol="0" anchor="ctr" vert="horz"/>
          <a:lstStyle/>
          <a:p>
            <a:pPr algn="ctr" indent="0" marL="0">
              <a:lnSpc>
                <a:spcPts val="1500"/>
              </a:lnSpc>
              <a:buNone/>
            </a:pPr>
            <a:r>
              <a:rPr lang="en-US" sz="1100" b="1" dirty="0">
                <a:solidFill>
                  <a:srgbClr val="000000"/>
                </a:solidFill>
                <a:latin typeface="Microsoft YaHei" pitchFamily="34" charset="0"/>
                <a:ea typeface="Microsoft YaHei" pitchFamily="34" charset="-122"/>
                <a:cs typeface="Microsoft YaHei" pitchFamily="34" charset="-120"/>
              </a:rPr>
              <a:t>统计解释</a:t>
            </a:r>
            <a:endParaRPr lang="en-US" sz="1100" dirty="0"/>
          </a:p>
        </p:txBody>
      </p:sp>
      <p:sp>
        <p:nvSpPr>
          <p:cNvPr id="22" name="Text 14"/>
          <p:cNvSpPr/>
          <p:nvPr/>
        </p:nvSpPr>
        <p:spPr>
          <a:xfrm>
            <a:off x="6858000" y="3371850"/>
            <a:ext cx="1714500" cy="381000"/>
          </a:xfrm>
          <a:prstGeom prst="rect">
            <a:avLst/>
          </a:prstGeom>
          <a:noFill/>
          <a:ln/>
        </p:spPr>
        <p:txBody>
          <a:bodyPr wrap="square" lIns="0" tIns="0" rIns="0" bIns="0" rtlCol="0" anchor="ctr" vert="horz"/>
          <a:lstStyle/>
          <a:p>
            <a:pPr algn="ctr" indent="0" marL="0">
              <a:lnSpc>
                <a:spcPts val="1500"/>
              </a:lnSpc>
              <a:buNone/>
            </a:pPr>
            <a:r>
              <a:rPr lang="en-US" sz="900" dirty="0">
                <a:solidFill>
                  <a:srgbClr val="666666"/>
                </a:solidFill>
                <a:latin typeface="Microsoft YaHei" pitchFamily="34" charset="0"/>
                <a:ea typeface="Microsoft YaHei" pitchFamily="34" charset="-122"/>
                <a:cs typeface="Microsoft YaHei" pitchFamily="34" charset="-120"/>
              </a:rPr>
              <a:t>β代表最大的时序未失败概率，确保电路在各种条件下的可靠性。</a:t>
            </a:r>
            <a:endParaRPr lang="en-US" sz="9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a:ln/>
        </p:spPr>
      </p:sp>
      <p:pic>
        <p:nvPicPr>
          <p:cNvPr id="3" name="Image 0" descr="preencoded.png">    </p:cNvPr>
          <p:cNvPicPr>
            <a:picLocks noChangeAspect="1"/>
          </p:cNvPicPr>
          <p:nvPr/>
        </p:nvPicPr>
        <p:blipFill>
          <a:blip r:embed="rId1"/>
          <a:srcRect l="0" r="0" t="0" b="0"/>
          <a:stretch/>
        </p:blipFill>
        <p:spPr>
          <a:xfrm>
            <a:off x="285750" y="285750"/>
            <a:ext cx="619125" cy="619125"/>
          </a:xfrm>
          <a:prstGeom prst="rect">
            <a:avLst/>
          </a:prstGeom>
        </p:spPr>
      </p:pic>
      <p:sp>
        <p:nvSpPr>
          <p:cNvPr id="4" name="Text 1"/>
          <p:cNvSpPr/>
          <p:nvPr/>
        </p:nvSpPr>
        <p:spPr>
          <a:xfrm>
            <a:off x="571500" y="466725"/>
            <a:ext cx="2857500" cy="381000"/>
          </a:xfrm>
          <a:prstGeom prst="rect">
            <a:avLst/>
          </a:prstGeom>
          <a:noFill/>
          <a:ln/>
        </p:spPr>
        <p:txBody>
          <a:bodyPr wrap="square" lIns="0" tIns="0" rIns="0" bIns="0" rtlCol="0" anchor="ctr" vert="horz"/>
          <a:lstStyle/>
          <a:p>
            <a:pPr algn="l" indent="0" marL="0">
              <a:lnSpc>
                <a:spcPts val="3000"/>
              </a:lnSpc>
              <a:buNone/>
            </a:pPr>
            <a:r>
              <a:rPr lang="en-US" sz="2200" b="1" dirty="0">
                <a:solidFill>
                  <a:srgbClr val="000000"/>
                </a:solidFill>
                <a:latin typeface="Microsoft YaHei" pitchFamily="34" charset="0"/>
                <a:ea typeface="Microsoft YaHei" pitchFamily="34" charset="-122"/>
                <a:cs typeface="Microsoft YaHei" pitchFamily="34" charset="-120"/>
              </a:rPr>
              <a:t>先前工作的统计解释</a:t>
            </a:r>
            <a:endParaRPr lang="en-US" sz="2200" dirty="0"/>
          </a:p>
        </p:txBody>
      </p:sp>
      <p:sp>
        <p:nvSpPr>
          <p:cNvPr id="5" name="Text 2"/>
          <p:cNvSpPr/>
          <p:nvPr/>
        </p:nvSpPr>
        <p:spPr>
          <a:xfrm>
            <a:off x="571500" y="895350"/>
            <a:ext cx="2857500" cy="185737"/>
          </a:xfrm>
          <a:prstGeom prst="rect">
            <a:avLst/>
          </a:prstGeom>
          <a:noFill/>
          <a:ln/>
        </p:spPr>
        <p:txBody>
          <a:bodyPr wrap="square" lIns="0" tIns="0" rIns="0" bIns="0" rtlCol="0" anchor="ctr" vert="horz"/>
          <a:lstStyle/>
          <a:p>
            <a:pPr algn="l" indent="0" marL="0">
              <a:lnSpc>
                <a:spcPts val="1400"/>
              </a:lnSpc>
              <a:buNone/>
            </a:pPr>
            <a:endParaRPr lang="en-US" sz="1000" dirty="0"/>
          </a:p>
        </p:txBody>
      </p:sp>
      <p:pic>
        <p:nvPicPr>
          <p:cNvPr id="6" name="Image 1" descr="preencoded.png">    </p:cNvPr>
          <p:cNvPicPr>
            <a:picLocks noChangeAspect="1"/>
          </p:cNvPicPr>
          <p:nvPr/>
        </p:nvPicPr>
        <p:blipFill>
          <a:blip r:embed="rId2"/>
          <a:srcRect l="0" r="0" t="33333" b="33333"/>
          <a:stretch/>
        </p:blipFill>
        <p:spPr>
          <a:xfrm>
            <a:off x="571500" y="3905250"/>
            <a:ext cx="2857500" cy="952500"/>
          </a:xfrm>
          <a:prstGeom prst="roundRect">
            <a:avLst>
              <a:gd name="adj" fmla="val 5000"/>
            </a:avLst>
          </a:prstGeom>
        </p:spPr>
      </p:pic>
      <p:sp>
        <p:nvSpPr>
          <p:cNvPr id="7" name="Shape 3"/>
          <p:cNvSpPr/>
          <p:nvPr/>
        </p:nvSpPr>
        <p:spPr>
          <a:xfrm>
            <a:off x="4381500" y="933450"/>
            <a:ext cx="442913" cy="442913"/>
          </a:xfrm>
          <a:prstGeom prst="rect">
            <a:avLst/>
          </a:prstGeom>
          <a:solidFill>
            <a:srgbClr val="E17272"/>
          </a:solidFill>
          <a:ln/>
        </p:spPr>
      </p:sp>
      <p:pic>
        <p:nvPicPr>
          <p:cNvPr id="8" name="Image 2" descr="preencoded.png">    </p:cNvPr>
          <p:cNvPicPr>
            <a:picLocks noChangeAspect="1"/>
          </p:cNvPicPr>
          <p:nvPr/>
        </p:nvPicPr>
        <p:blipFill>
          <a:blip r:embed="rId3"/>
          <a:srcRect l="0" r="0" t="0" b="0"/>
          <a:stretch/>
        </p:blipFill>
        <p:spPr>
          <a:xfrm>
            <a:off x="4438650" y="990600"/>
            <a:ext cx="333375" cy="333375"/>
          </a:xfrm>
          <a:prstGeom prst="rect">
            <a:avLst/>
          </a:prstGeom>
        </p:spPr>
      </p:pic>
      <p:sp>
        <p:nvSpPr>
          <p:cNvPr id="9" name="Text 4"/>
          <p:cNvSpPr/>
          <p:nvPr/>
        </p:nvSpPr>
        <p:spPr>
          <a:xfrm>
            <a:off x="4381500" y="1566863"/>
            <a:ext cx="1905000" cy="190500"/>
          </a:xfrm>
          <a:prstGeom prst="rect">
            <a:avLst/>
          </a:prstGeom>
          <a:noFill/>
          <a:ln/>
        </p:spPr>
        <p:txBody>
          <a:bodyPr wrap="square" lIns="0" tIns="0" rIns="0" bIns="0" rtlCol="0" anchor="ctr" vert="horz"/>
          <a:lstStyle/>
          <a:p>
            <a:pPr algn="l" indent="0" marL="0">
              <a:lnSpc>
                <a:spcPts val="1500"/>
              </a:lnSpc>
              <a:buNone/>
            </a:pPr>
            <a:r>
              <a:rPr lang="en-US" sz="1100" b="1" dirty="0">
                <a:solidFill>
                  <a:srgbClr val="000000"/>
                </a:solidFill>
                <a:latin typeface="Microsoft YaHei" pitchFamily="34" charset="0"/>
                <a:ea typeface="Microsoft YaHei" pitchFamily="34" charset="-122"/>
                <a:cs typeface="Microsoft YaHei" pitchFamily="34" charset="-120"/>
              </a:rPr>
              <a:t>EVEN 方法解读</a:t>
            </a:r>
            <a:endParaRPr lang="en-US" sz="1100" dirty="0"/>
          </a:p>
        </p:txBody>
      </p:sp>
      <p:sp>
        <p:nvSpPr>
          <p:cNvPr id="10" name="Text 5"/>
          <p:cNvSpPr/>
          <p:nvPr/>
        </p:nvSpPr>
        <p:spPr>
          <a:xfrm>
            <a:off x="4381500" y="1871663"/>
            <a:ext cx="1905000" cy="762000"/>
          </a:xfrm>
          <a:prstGeom prst="rect">
            <a:avLst/>
          </a:prstGeom>
          <a:noFill/>
          <a:ln/>
        </p:spPr>
        <p:txBody>
          <a:bodyPr wrap="square" lIns="0" tIns="0" rIns="0" bIns="0" rtlCol="0" anchor="ctr" vert="horz"/>
          <a:lstStyle/>
          <a:p>
            <a:pPr algn="l" indent="0" marL="0">
              <a:lnSpc>
                <a:spcPts val="1500"/>
              </a:lnSpc>
              <a:buNone/>
            </a:pPr>
            <a:r>
              <a:rPr lang="en-US" sz="900" dirty="0">
                <a:solidFill>
                  <a:srgbClr val="000000"/>
                </a:solidFill>
                <a:latin typeface="Microsoft YaHei" pitchFamily="34" charset="0"/>
                <a:ea typeface="Microsoft YaHei" pitchFamily="34" charset="-122"/>
                <a:cs typeface="Microsoft YaHei" pitchFamily="34" charset="-120"/>
              </a:rPr>
              <a:t>假设所有关键路径延迟的方差相同，简化为单变量安全边际分配，有效处理线性边界条件下的最小平均周期问题。</a:t>
            </a:r>
            <a:endParaRPr lang="en-US" sz="900" dirty="0"/>
          </a:p>
        </p:txBody>
      </p:sp>
      <p:sp>
        <p:nvSpPr>
          <p:cNvPr id="11" name="Shape 6"/>
          <p:cNvSpPr/>
          <p:nvPr/>
        </p:nvSpPr>
        <p:spPr>
          <a:xfrm>
            <a:off x="6667500" y="933450"/>
            <a:ext cx="442913" cy="442913"/>
          </a:xfrm>
          <a:prstGeom prst="rect">
            <a:avLst/>
          </a:prstGeom>
          <a:solidFill>
            <a:srgbClr val="DC3633"/>
          </a:solidFill>
          <a:ln/>
        </p:spPr>
      </p:sp>
      <p:pic>
        <p:nvPicPr>
          <p:cNvPr id="12" name="Image 3" descr="preencoded.png">    </p:cNvPr>
          <p:cNvPicPr>
            <a:picLocks noChangeAspect="1"/>
          </p:cNvPicPr>
          <p:nvPr/>
        </p:nvPicPr>
        <p:blipFill>
          <a:blip r:embed="rId4"/>
          <a:srcRect l="0" r="0" t="0" b="0"/>
          <a:stretch/>
        </p:blipFill>
        <p:spPr>
          <a:xfrm>
            <a:off x="6724650" y="990600"/>
            <a:ext cx="333375" cy="333375"/>
          </a:xfrm>
          <a:prstGeom prst="rect">
            <a:avLst/>
          </a:prstGeom>
        </p:spPr>
      </p:pic>
      <p:sp>
        <p:nvSpPr>
          <p:cNvPr id="13" name="Text 7"/>
          <p:cNvSpPr/>
          <p:nvPr/>
        </p:nvSpPr>
        <p:spPr>
          <a:xfrm>
            <a:off x="6667500" y="1566863"/>
            <a:ext cx="1905000" cy="190500"/>
          </a:xfrm>
          <a:prstGeom prst="rect">
            <a:avLst/>
          </a:prstGeom>
          <a:noFill/>
          <a:ln/>
        </p:spPr>
        <p:txBody>
          <a:bodyPr wrap="square" lIns="0" tIns="0" rIns="0" bIns="0" rtlCol="0" anchor="ctr" vert="horz"/>
          <a:lstStyle/>
          <a:p>
            <a:pPr algn="l" indent="0" marL="0">
              <a:lnSpc>
                <a:spcPts val="1500"/>
              </a:lnSpc>
              <a:buNone/>
            </a:pPr>
            <a:r>
              <a:rPr lang="en-US" sz="1100" b="1" dirty="0">
                <a:solidFill>
                  <a:srgbClr val="000000"/>
                </a:solidFill>
                <a:latin typeface="Microsoft YaHei" pitchFamily="34" charset="0"/>
                <a:ea typeface="Microsoft YaHei" pitchFamily="34" charset="-122"/>
                <a:cs typeface="Microsoft YaHei" pitchFamily="34" charset="-120"/>
              </a:rPr>
              <a:t>PROP 方法解析</a:t>
            </a:r>
            <a:endParaRPr lang="en-US" sz="1100" dirty="0"/>
          </a:p>
        </p:txBody>
      </p:sp>
      <p:sp>
        <p:nvSpPr>
          <p:cNvPr id="14" name="Text 8"/>
          <p:cNvSpPr/>
          <p:nvPr/>
        </p:nvSpPr>
        <p:spPr>
          <a:xfrm>
            <a:off x="6667500" y="1871663"/>
            <a:ext cx="1905000" cy="762000"/>
          </a:xfrm>
          <a:prstGeom prst="rect">
            <a:avLst/>
          </a:prstGeom>
          <a:noFill/>
          <a:ln/>
        </p:spPr>
        <p:txBody>
          <a:bodyPr wrap="square" lIns="0" tIns="0" rIns="0" bIns="0" rtlCol="0" anchor="ctr" vert="horz"/>
          <a:lstStyle/>
          <a:p>
            <a:pPr algn="l" indent="0" marL="0">
              <a:lnSpc>
                <a:spcPts val="1500"/>
              </a:lnSpc>
              <a:buNone/>
            </a:pPr>
            <a:r>
              <a:rPr lang="en-US" sz="900" dirty="0">
                <a:solidFill>
                  <a:srgbClr val="000000"/>
                </a:solidFill>
                <a:latin typeface="Microsoft YaHei" pitchFamily="34" charset="0"/>
                <a:ea typeface="Microsoft YaHei" pitchFamily="34" charset="-122"/>
                <a:cs typeface="Microsoft YaHei" pitchFamily="34" charset="-120"/>
              </a:rPr>
              <a:t>引入路径延迟分布的方差，转化为最小成本时间比问题，适用于相同分布的关键路径，但受限于高斯假设的有效性。</a:t>
            </a:r>
            <a:endParaRPr lang="en-US" sz="900" dirty="0"/>
          </a:p>
        </p:txBody>
      </p:sp>
      <p:sp>
        <p:nvSpPr>
          <p:cNvPr id="15" name="Shape 9"/>
          <p:cNvSpPr/>
          <p:nvPr/>
        </p:nvSpPr>
        <p:spPr>
          <a:xfrm>
            <a:off x="4381500" y="3014663"/>
            <a:ext cx="442913" cy="442913"/>
          </a:xfrm>
          <a:prstGeom prst="rect">
            <a:avLst/>
          </a:prstGeom>
          <a:solidFill>
            <a:srgbClr val="DFB57F"/>
          </a:solidFill>
          <a:ln/>
        </p:spPr>
      </p:sp>
      <p:pic>
        <p:nvPicPr>
          <p:cNvPr id="16" name="Image 4" descr="preencoded.png">    </p:cNvPr>
          <p:cNvPicPr>
            <a:picLocks noChangeAspect="1"/>
          </p:cNvPicPr>
          <p:nvPr/>
        </p:nvPicPr>
        <p:blipFill>
          <a:blip r:embed="rId5"/>
          <a:srcRect l="0" r="0" t="0" b="0"/>
          <a:stretch/>
        </p:blipFill>
        <p:spPr>
          <a:xfrm>
            <a:off x="4438650" y="3071813"/>
            <a:ext cx="333375" cy="333375"/>
          </a:xfrm>
          <a:prstGeom prst="rect">
            <a:avLst/>
          </a:prstGeom>
        </p:spPr>
      </p:pic>
      <p:sp>
        <p:nvSpPr>
          <p:cNvPr id="17" name="Text 10"/>
          <p:cNvSpPr/>
          <p:nvPr/>
        </p:nvSpPr>
        <p:spPr>
          <a:xfrm>
            <a:off x="4381500" y="3648075"/>
            <a:ext cx="1905000" cy="190500"/>
          </a:xfrm>
          <a:prstGeom prst="rect">
            <a:avLst/>
          </a:prstGeom>
          <a:noFill/>
          <a:ln/>
        </p:spPr>
        <p:txBody>
          <a:bodyPr wrap="square" lIns="0" tIns="0" rIns="0" bIns="0" rtlCol="0" anchor="ctr" vert="horz"/>
          <a:lstStyle/>
          <a:p>
            <a:pPr algn="l" indent="0" marL="0">
              <a:lnSpc>
                <a:spcPts val="1500"/>
              </a:lnSpc>
              <a:buNone/>
            </a:pPr>
            <a:r>
              <a:rPr lang="en-US" sz="1100" b="1" dirty="0">
                <a:solidFill>
                  <a:srgbClr val="000000"/>
                </a:solidFill>
                <a:latin typeface="Microsoft YaHei" pitchFamily="34" charset="0"/>
                <a:ea typeface="Microsoft YaHei" pitchFamily="34" charset="-122"/>
                <a:cs typeface="Microsoft YaHei" pitchFamily="34" charset="-120"/>
              </a:rPr>
              <a:t>局限性揭示</a:t>
            </a:r>
            <a:endParaRPr lang="en-US" sz="1100" dirty="0"/>
          </a:p>
        </p:txBody>
      </p:sp>
      <p:sp>
        <p:nvSpPr>
          <p:cNvPr id="18" name="Text 11"/>
          <p:cNvSpPr/>
          <p:nvPr/>
        </p:nvSpPr>
        <p:spPr>
          <a:xfrm>
            <a:off x="4381500" y="3952875"/>
            <a:ext cx="1905000" cy="571500"/>
          </a:xfrm>
          <a:prstGeom prst="rect">
            <a:avLst/>
          </a:prstGeom>
          <a:noFill/>
          <a:ln/>
        </p:spPr>
        <p:txBody>
          <a:bodyPr wrap="square" lIns="0" tIns="0" rIns="0" bIns="0" rtlCol="0" anchor="ctr" vert="horz"/>
          <a:lstStyle/>
          <a:p>
            <a:pPr algn="l" indent="0" marL="0">
              <a:lnSpc>
                <a:spcPts val="1500"/>
              </a:lnSpc>
              <a:buNone/>
            </a:pPr>
            <a:r>
              <a:rPr lang="en-US" sz="900" dirty="0">
                <a:solidFill>
                  <a:srgbClr val="000000"/>
                </a:solidFill>
                <a:latin typeface="Microsoft YaHei" pitchFamily="34" charset="0"/>
                <a:ea typeface="Microsoft YaHei" pitchFamily="34" charset="-122"/>
                <a:cs typeface="Microsoft YaHei" pitchFamily="34" charset="-120"/>
              </a:rPr>
              <a:t>当关键路径遵循非高斯分布且差异显著时，EVEN 和 PROP 的解决方案合理性下降，无法准确反映统计行为。</a:t>
            </a:r>
            <a:endParaRPr lang="en-US" sz="9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rcRect l="0" r="0" t="0" b="0"/>
          <a:stretch/>
        </p:blipFill>
        <p:spPr>
          <a:xfrm>
            <a:off x="0" y="0"/>
            <a:ext cx="9144000" cy="5143500"/>
          </a:xfrm>
          <a:prstGeom prst="rect">
            <a:avLst/>
          </a:prstGeom>
        </p:spPr>
      </p:pic>
      <p:sp>
        <p:nvSpPr>
          <p:cNvPr id="3" name="Shape 0"/>
          <p:cNvSpPr/>
          <p:nvPr/>
        </p:nvSpPr>
        <p:spPr>
          <a:xfrm>
            <a:off x="571500" y="571500"/>
            <a:ext cx="366713" cy="57150"/>
          </a:xfrm>
          <a:prstGeom prst="rect">
            <a:avLst/>
          </a:prstGeom>
          <a:solidFill>
            <a:srgbClr val="FFFFFF"/>
          </a:solidFill>
          <a:ln/>
        </p:spPr>
      </p:sp>
      <p:sp>
        <p:nvSpPr>
          <p:cNvPr id="4" name="Text 1"/>
          <p:cNvSpPr/>
          <p:nvPr/>
        </p:nvSpPr>
        <p:spPr>
          <a:xfrm>
            <a:off x="5334000" y="1095375"/>
            <a:ext cx="3810000" cy="4467225"/>
          </a:xfrm>
          <a:prstGeom prst="rect">
            <a:avLst/>
          </a:prstGeom>
          <a:noFill/>
          <a:ln/>
        </p:spPr>
        <p:txBody>
          <a:bodyPr wrap="square" lIns="0" tIns="0" rIns="0" bIns="0" rtlCol="0" anchor="ctr" vert="horz"/>
          <a:lstStyle/>
          <a:p>
            <a:pPr algn="l" indent="0" marL="0">
              <a:lnSpc>
                <a:spcPts val="35100"/>
              </a:lnSpc>
              <a:buNone/>
            </a:pPr>
            <a:r>
              <a:rPr lang="en-US" sz="24300" b="1" dirty="0">
                <a:solidFill>
                  <a:srgbClr val="E2C9AB">
                    <a:alpha val="70000"/>
                  </a:srgbClr>
                </a:solidFill>
                <a:latin typeface="Microsoft YaHei" pitchFamily="34" charset="0"/>
                <a:ea typeface="Microsoft YaHei" pitchFamily="34" charset="-122"/>
                <a:cs typeface="Microsoft YaHei" pitchFamily="34" charset="-120"/>
              </a:rPr>
              <a:t>04</a:t>
            </a:r>
            <a:endParaRPr lang="en-US" sz="24300" dirty="0"/>
          </a:p>
        </p:txBody>
      </p:sp>
      <p:sp>
        <p:nvSpPr>
          <p:cNvPr id="5" name="Text 2"/>
          <p:cNvSpPr/>
          <p:nvPr/>
        </p:nvSpPr>
        <p:spPr>
          <a:xfrm>
            <a:off x="571500" y="3676650"/>
            <a:ext cx="4667250" cy="533400"/>
          </a:xfrm>
          <a:prstGeom prst="rect">
            <a:avLst/>
          </a:prstGeom>
          <a:noFill/>
          <a:ln/>
        </p:spPr>
        <p:txBody>
          <a:bodyPr wrap="square" lIns="0" tIns="0" rIns="0" bIns="0" rtlCol="0" anchor="ctr" vert="horz"/>
          <a:lstStyle/>
          <a:p>
            <a:pPr algn="l" indent="0" marL="0">
              <a:lnSpc>
                <a:spcPts val="4200"/>
              </a:lnSpc>
              <a:buNone/>
            </a:pPr>
            <a:r>
              <a:rPr lang="en-US" sz="3000" b="1" dirty="0">
                <a:solidFill>
                  <a:srgbClr val="FFFFFF"/>
                </a:solidFill>
                <a:latin typeface="Microsoft YaHei" pitchFamily="34" charset="0"/>
                <a:ea typeface="Microsoft YaHei" pitchFamily="34" charset="-122"/>
                <a:cs typeface="Microsoft YaHei" pitchFamily="34" charset="-120"/>
              </a:rPr>
              <a:t>广义最小平衡算法</a:t>
            </a:r>
            <a:endParaRPr lang="en-US" sz="3000" dirty="0"/>
          </a:p>
        </p:txBody>
      </p:sp>
      <p:sp>
        <p:nvSpPr>
          <p:cNvPr id="6" name="Text 3"/>
          <p:cNvSpPr/>
          <p:nvPr/>
        </p:nvSpPr>
        <p:spPr>
          <a:xfrm>
            <a:off x="571500" y="4305300"/>
            <a:ext cx="4667250" cy="266700"/>
          </a:xfrm>
          <a:prstGeom prst="rect">
            <a:avLst/>
          </a:prstGeom>
          <a:noFill/>
          <a:ln/>
        </p:spPr>
        <p:txBody>
          <a:bodyPr wrap="square" lIns="0" tIns="0" rIns="0" bIns="0" rtlCol="0" anchor="ctr" vert="horz"/>
          <a:lstStyle/>
          <a:p>
            <a:pPr algn="l" indent="0" marL="0">
              <a:lnSpc>
                <a:spcPts val="2100"/>
              </a:lnSpc>
              <a:buNone/>
            </a:pPr>
            <a:endParaRPr lang="en-US" sz="15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a:ln/>
        </p:spPr>
      </p:sp>
      <p:pic>
        <p:nvPicPr>
          <p:cNvPr id="3" name="Image 0" descr="preencoded.png">    </p:cNvPr>
          <p:cNvPicPr>
            <a:picLocks noChangeAspect="1"/>
          </p:cNvPicPr>
          <p:nvPr/>
        </p:nvPicPr>
        <p:blipFill>
          <a:blip r:embed="rId1"/>
          <a:srcRect l="26" r="26" t="0" b="0"/>
          <a:stretch/>
        </p:blipFill>
        <p:spPr>
          <a:xfrm>
            <a:off x="0" y="0"/>
            <a:ext cx="9144000" cy="2190750"/>
          </a:xfrm>
          <a:prstGeom prst="rect">
            <a:avLst/>
          </a:prstGeom>
        </p:spPr>
      </p:pic>
      <p:pic>
        <p:nvPicPr>
          <p:cNvPr id="4" name="Image 1" descr="preencoded.png">    </p:cNvPr>
          <p:cNvPicPr>
            <a:picLocks noChangeAspect="1"/>
          </p:cNvPicPr>
          <p:nvPr/>
        </p:nvPicPr>
        <p:blipFill>
          <a:blip r:embed="rId2"/>
          <a:srcRect l="0" r="0" t="0" b="0"/>
          <a:stretch/>
        </p:blipFill>
        <p:spPr>
          <a:xfrm>
            <a:off x="285750" y="285750"/>
            <a:ext cx="619125" cy="619125"/>
          </a:xfrm>
          <a:prstGeom prst="rect">
            <a:avLst/>
          </a:prstGeom>
        </p:spPr>
      </p:pic>
      <p:sp>
        <p:nvSpPr>
          <p:cNvPr id="5" name="Text 1"/>
          <p:cNvSpPr/>
          <p:nvPr/>
        </p:nvSpPr>
        <p:spPr>
          <a:xfrm>
            <a:off x="571500" y="466725"/>
            <a:ext cx="8001000" cy="381000"/>
          </a:xfrm>
          <a:prstGeom prst="rect">
            <a:avLst/>
          </a:prstGeom>
          <a:noFill/>
          <a:ln/>
        </p:spPr>
        <p:txBody>
          <a:bodyPr wrap="square" lIns="0" tIns="0" rIns="0" bIns="0" rtlCol="0" anchor="ctr" vert="horz"/>
          <a:lstStyle/>
          <a:p>
            <a:pPr algn="l" indent="0" marL="0">
              <a:lnSpc>
                <a:spcPts val="3000"/>
              </a:lnSpc>
              <a:buNone/>
            </a:pPr>
            <a:r>
              <a:rPr lang="en-US" sz="2200" b="1" dirty="0">
                <a:solidFill>
                  <a:srgbClr val="000000"/>
                </a:solidFill>
                <a:latin typeface="Microsoft YaHei" pitchFamily="34" charset="0"/>
                <a:ea typeface="Microsoft YaHei" pitchFamily="34" charset="-122"/>
                <a:cs typeface="Microsoft YaHei" pitchFamily="34" charset="-120"/>
              </a:rPr>
              <a:t>算法原理</a:t>
            </a:r>
            <a:endParaRPr lang="en-US" sz="2200" dirty="0"/>
          </a:p>
        </p:txBody>
      </p:sp>
      <p:sp>
        <p:nvSpPr>
          <p:cNvPr id="6" name="Text 2"/>
          <p:cNvSpPr/>
          <p:nvPr/>
        </p:nvSpPr>
        <p:spPr>
          <a:xfrm>
            <a:off x="571500" y="895350"/>
            <a:ext cx="8001000" cy="185737"/>
          </a:xfrm>
          <a:prstGeom prst="rect">
            <a:avLst/>
          </a:prstGeom>
          <a:noFill/>
          <a:ln/>
        </p:spPr>
        <p:txBody>
          <a:bodyPr wrap="square" lIns="0" tIns="0" rIns="0" bIns="0" rtlCol="0" anchor="ctr" vert="horz"/>
          <a:lstStyle/>
          <a:p>
            <a:pPr algn="l" indent="0" marL="0">
              <a:lnSpc>
                <a:spcPts val="1400"/>
              </a:lnSpc>
              <a:buNone/>
            </a:pPr>
            <a:endParaRPr lang="en-US" sz="1000" dirty="0"/>
          </a:p>
        </p:txBody>
      </p:sp>
      <p:sp>
        <p:nvSpPr>
          <p:cNvPr id="7" name="Shape 3"/>
          <p:cNvSpPr/>
          <p:nvPr/>
        </p:nvSpPr>
        <p:spPr>
          <a:xfrm>
            <a:off x="857250" y="1676400"/>
            <a:ext cx="1143000" cy="1143000"/>
          </a:xfrm>
          <a:prstGeom prst="ellipse">
            <a:avLst/>
          </a:prstGeom>
          <a:solidFill>
            <a:srgbClr val="BB0000"/>
          </a:solidFill>
          <a:ln/>
        </p:spPr>
      </p:sp>
      <p:pic>
        <p:nvPicPr>
          <p:cNvPr id="8" name="Image 2" descr="preencoded.png">    </p:cNvPr>
          <p:cNvPicPr>
            <a:picLocks noChangeAspect="1"/>
          </p:cNvPicPr>
          <p:nvPr/>
        </p:nvPicPr>
        <p:blipFill>
          <a:blip r:embed="rId3"/>
          <a:srcRect l="0" r="0" t="0" b="0"/>
          <a:stretch/>
        </p:blipFill>
        <p:spPr>
          <a:xfrm>
            <a:off x="1143000" y="1962150"/>
            <a:ext cx="571500" cy="571500"/>
          </a:xfrm>
          <a:prstGeom prst="rect">
            <a:avLst/>
          </a:prstGeom>
        </p:spPr>
      </p:pic>
      <p:sp>
        <p:nvSpPr>
          <p:cNvPr id="9" name="Text 4"/>
          <p:cNvSpPr/>
          <p:nvPr/>
        </p:nvSpPr>
        <p:spPr>
          <a:xfrm>
            <a:off x="571500" y="3057525"/>
            <a:ext cx="1714500" cy="190500"/>
          </a:xfrm>
          <a:prstGeom prst="rect">
            <a:avLst/>
          </a:prstGeom>
          <a:noFill/>
          <a:ln/>
        </p:spPr>
        <p:txBody>
          <a:bodyPr wrap="square" lIns="0" tIns="0" rIns="0" bIns="0" rtlCol="0" anchor="ctr" vert="horz"/>
          <a:lstStyle/>
          <a:p>
            <a:pPr algn="ctr" indent="0" marL="0">
              <a:lnSpc>
                <a:spcPts val="1500"/>
              </a:lnSpc>
              <a:buNone/>
            </a:pPr>
            <a:r>
              <a:rPr lang="en-US" sz="1100" b="1" dirty="0">
                <a:solidFill>
                  <a:srgbClr val="000000"/>
                </a:solidFill>
                <a:latin typeface="Microsoft YaHei" pitchFamily="34" charset="0"/>
                <a:ea typeface="Microsoft YaHei" pitchFamily="34" charset="-122"/>
                <a:cs typeface="Microsoft YaHei" pitchFamily="34" charset="-120"/>
              </a:rPr>
              <a:t>传统MB算法局限</a:t>
            </a:r>
            <a:endParaRPr lang="en-US" sz="1100" dirty="0"/>
          </a:p>
        </p:txBody>
      </p:sp>
      <p:sp>
        <p:nvSpPr>
          <p:cNvPr id="10" name="Text 5"/>
          <p:cNvSpPr/>
          <p:nvPr/>
        </p:nvSpPr>
        <p:spPr>
          <a:xfrm>
            <a:off x="571500" y="3371850"/>
            <a:ext cx="1714500" cy="571500"/>
          </a:xfrm>
          <a:prstGeom prst="rect">
            <a:avLst/>
          </a:prstGeom>
          <a:noFill/>
          <a:ln/>
        </p:spPr>
        <p:txBody>
          <a:bodyPr wrap="square" lIns="0" tIns="0" rIns="0" bIns="0" rtlCol="0" anchor="ctr" vert="horz"/>
          <a:lstStyle/>
          <a:p>
            <a:pPr algn="ctr" indent="0" marL="0">
              <a:lnSpc>
                <a:spcPts val="1500"/>
              </a:lnSpc>
              <a:buNone/>
            </a:pPr>
            <a:r>
              <a:rPr lang="en-US" sz="900" dirty="0">
                <a:solidFill>
                  <a:srgbClr val="666666"/>
                </a:solidFill>
                <a:latin typeface="Microsoft YaHei" pitchFamily="34" charset="0"/>
                <a:ea typeface="Microsoft YaHei" pitchFamily="34" charset="-122"/>
                <a:cs typeface="Microsoft YaHei" pitchFamily="34" charset="-120"/>
              </a:rPr>
              <a:t>原MB算法基于线性权重，适用于特定问题，如最小均值周期或成本时间比问题。</a:t>
            </a:r>
            <a:endParaRPr lang="en-US" sz="900" dirty="0"/>
          </a:p>
        </p:txBody>
      </p:sp>
      <p:sp>
        <p:nvSpPr>
          <p:cNvPr id="11" name="Shape 6"/>
          <p:cNvSpPr/>
          <p:nvPr/>
        </p:nvSpPr>
        <p:spPr>
          <a:xfrm>
            <a:off x="2952750" y="1676400"/>
            <a:ext cx="1143000" cy="1143000"/>
          </a:xfrm>
          <a:prstGeom prst="ellipse">
            <a:avLst/>
          </a:prstGeom>
          <a:solidFill>
            <a:srgbClr val="DFB57F"/>
          </a:solidFill>
          <a:ln/>
        </p:spPr>
      </p:sp>
      <p:pic>
        <p:nvPicPr>
          <p:cNvPr id="12" name="Image 3" descr="preencoded.png">    </p:cNvPr>
          <p:cNvPicPr>
            <a:picLocks noChangeAspect="1"/>
          </p:cNvPicPr>
          <p:nvPr/>
        </p:nvPicPr>
        <p:blipFill>
          <a:blip r:embed="rId4"/>
          <a:srcRect l="0" r="0" t="0" b="0"/>
          <a:stretch/>
        </p:blipFill>
        <p:spPr>
          <a:xfrm>
            <a:off x="3238500" y="1962150"/>
            <a:ext cx="571500" cy="571500"/>
          </a:xfrm>
          <a:prstGeom prst="rect">
            <a:avLst/>
          </a:prstGeom>
        </p:spPr>
      </p:pic>
      <p:sp>
        <p:nvSpPr>
          <p:cNvPr id="13" name="Text 7"/>
          <p:cNvSpPr/>
          <p:nvPr/>
        </p:nvSpPr>
        <p:spPr>
          <a:xfrm>
            <a:off x="2667000" y="3057525"/>
            <a:ext cx="1714500" cy="190500"/>
          </a:xfrm>
          <a:prstGeom prst="rect">
            <a:avLst/>
          </a:prstGeom>
          <a:noFill/>
          <a:ln/>
        </p:spPr>
        <p:txBody>
          <a:bodyPr wrap="square" lIns="0" tIns="0" rIns="0" bIns="0" rtlCol="0" anchor="ctr" vert="horz"/>
          <a:lstStyle/>
          <a:p>
            <a:pPr algn="ctr" indent="0" marL="0">
              <a:lnSpc>
                <a:spcPts val="1500"/>
              </a:lnSpc>
              <a:buNone/>
            </a:pPr>
            <a:r>
              <a:rPr lang="en-US" sz="1100" b="1" dirty="0">
                <a:solidFill>
                  <a:srgbClr val="000000"/>
                </a:solidFill>
                <a:latin typeface="Microsoft YaHei" pitchFamily="34" charset="0"/>
                <a:ea typeface="Microsoft YaHei" pitchFamily="34" charset="-122"/>
                <a:cs typeface="Microsoft YaHei" pitchFamily="34" charset="-120"/>
              </a:rPr>
              <a:t>GMB算法创新</a:t>
            </a:r>
            <a:endParaRPr lang="en-US" sz="1100" dirty="0"/>
          </a:p>
        </p:txBody>
      </p:sp>
      <p:sp>
        <p:nvSpPr>
          <p:cNvPr id="14" name="Text 8"/>
          <p:cNvSpPr/>
          <p:nvPr/>
        </p:nvSpPr>
        <p:spPr>
          <a:xfrm>
            <a:off x="2667000" y="3371850"/>
            <a:ext cx="1714500" cy="571500"/>
          </a:xfrm>
          <a:prstGeom prst="rect">
            <a:avLst/>
          </a:prstGeom>
          <a:noFill/>
          <a:ln/>
        </p:spPr>
        <p:txBody>
          <a:bodyPr wrap="square" lIns="0" tIns="0" rIns="0" bIns="0" rtlCol="0" anchor="ctr" vert="horz"/>
          <a:lstStyle/>
          <a:p>
            <a:pPr algn="ctr" indent="0" marL="0">
              <a:lnSpc>
                <a:spcPts val="1500"/>
              </a:lnSpc>
              <a:buNone/>
            </a:pPr>
            <a:r>
              <a:rPr lang="en-US" sz="900" dirty="0">
                <a:solidFill>
                  <a:srgbClr val="666666"/>
                </a:solidFill>
                <a:latin typeface="Microsoft YaHei" pitchFamily="34" charset="0"/>
                <a:ea typeface="Microsoft YaHei" pitchFamily="34" charset="-122"/>
                <a:cs typeface="Microsoft YaHei" pitchFamily="34" charset="-120"/>
              </a:rPr>
              <a:t>GMB引入非线性权重，通过CDF函数考虑非高斯分布，解决更广泛问题。</a:t>
            </a:r>
            <a:endParaRPr lang="en-US" sz="900" dirty="0"/>
          </a:p>
        </p:txBody>
      </p:sp>
      <p:sp>
        <p:nvSpPr>
          <p:cNvPr id="15" name="Shape 9"/>
          <p:cNvSpPr/>
          <p:nvPr/>
        </p:nvSpPr>
        <p:spPr>
          <a:xfrm>
            <a:off x="5048250" y="1676400"/>
            <a:ext cx="1143000" cy="1143000"/>
          </a:xfrm>
          <a:prstGeom prst="ellipse">
            <a:avLst/>
          </a:prstGeom>
          <a:solidFill>
            <a:srgbClr val="BB0000"/>
          </a:solidFill>
          <a:ln/>
        </p:spPr>
      </p:sp>
      <p:pic>
        <p:nvPicPr>
          <p:cNvPr id="16" name="Image 4" descr="preencoded.png">    </p:cNvPr>
          <p:cNvPicPr>
            <a:picLocks noChangeAspect="1"/>
          </p:cNvPicPr>
          <p:nvPr/>
        </p:nvPicPr>
        <p:blipFill>
          <a:blip r:embed="rId5"/>
          <a:srcRect l="0" r="0" t="0" b="0"/>
          <a:stretch/>
        </p:blipFill>
        <p:spPr>
          <a:xfrm>
            <a:off x="5334000" y="1962150"/>
            <a:ext cx="571500" cy="571500"/>
          </a:xfrm>
          <a:prstGeom prst="rect">
            <a:avLst/>
          </a:prstGeom>
        </p:spPr>
      </p:pic>
      <p:sp>
        <p:nvSpPr>
          <p:cNvPr id="17" name="Text 10"/>
          <p:cNvSpPr/>
          <p:nvPr/>
        </p:nvSpPr>
        <p:spPr>
          <a:xfrm>
            <a:off x="4762500" y="3057525"/>
            <a:ext cx="1714500" cy="190500"/>
          </a:xfrm>
          <a:prstGeom prst="rect">
            <a:avLst/>
          </a:prstGeom>
          <a:noFill/>
          <a:ln/>
        </p:spPr>
        <p:txBody>
          <a:bodyPr wrap="square" lIns="0" tIns="0" rIns="0" bIns="0" rtlCol="0" anchor="ctr" vert="horz"/>
          <a:lstStyle/>
          <a:p>
            <a:pPr algn="ctr" indent="0" marL="0">
              <a:lnSpc>
                <a:spcPts val="1500"/>
              </a:lnSpc>
              <a:buNone/>
            </a:pPr>
            <a:r>
              <a:rPr lang="en-US" sz="1100" b="1" dirty="0">
                <a:solidFill>
                  <a:srgbClr val="000000"/>
                </a:solidFill>
                <a:latin typeface="Microsoft YaHei" pitchFamily="34" charset="0"/>
                <a:ea typeface="Microsoft YaHei" pitchFamily="34" charset="-122"/>
                <a:cs typeface="Microsoft YaHei" pitchFamily="34" charset="-120"/>
              </a:rPr>
              <a:t>PSP算法升级</a:t>
            </a:r>
            <a:endParaRPr lang="en-US" sz="1100" dirty="0"/>
          </a:p>
        </p:txBody>
      </p:sp>
      <p:sp>
        <p:nvSpPr>
          <p:cNvPr id="18" name="Text 11"/>
          <p:cNvSpPr/>
          <p:nvPr/>
        </p:nvSpPr>
        <p:spPr>
          <a:xfrm>
            <a:off x="4762500" y="3371850"/>
            <a:ext cx="1714500" cy="571500"/>
          </a:xfrm>
          <a:prstGeom prst="rect">
            <a:avLst/>
          </a:prstGeom>
          <a:noFill/>
          <a:ln/>
        </p:spPr>
        <p:txBody>
          <a:bodyPr wrap="square" lIns="0" tIns="0" rIns="0" bIns="0" rtlCol="0" anchor="ctr" vert="horz"/>
          <a:lstStyle/>
          <a:p>
            <a:pPr algn="ctr" indent="0" marL="0">
              <a:lnSpc>
                <a:spcPts val="1500"/>
              </a:lnSpc>
              <a:buNone/>
            </a:pPr>
            <a:r>
              <a:rPr lang="en-US" sz="900" dirty="0">
                <a:solidFill>
                  <a:srgbClr val="666666"/>
                </a:solidFill>
                <a:latin typeface="Microsoft YaHei" pitchFamily="34" charset="0"/>
                <a:ea typeface="Microsoft YaHei" pitchFamily="34" charset="-122"/>
                <a:cs typeface="Microsoft YaHei" pitchFamily="34" charset="-120"/>
              </a:rPr>
              <a:t>采用Bellman-Ford算法与二分法搜索，高效检测负循环，确定最优β值。</a:t>
            </a:r>
            <a:endParaRPr lang="en-US" sz="900" dirty="0"/>
          </a:p>
        </p:txBody>
      </p:sp>
      <p:sp>
        <p:nvSpPr>
          <p:cNvPr id="19" name="Shape 12"/>
          <p:cNvSpPr/>
          <p:nvPr/>
        </p:nvSpPr>
        <p:spPr>
          <a:xfrm>
            <a:off x="7143750" y="1676400"/>
            <a:ext cx="1143000" cy="1143000"/>
          </a:xfrm>
          <a:prstGeom prst="ellipse">
            <a:avLst/>
          </a:prstGeom>
          <a:solidFill>
            <a:srgbClr val="DFB57F"/>
          </a:solidFill>
          <a:ln/>
        </p:spPr>
      </p:sp>
      <p:pic>
        <p:nvPicPr>
          <p:cNvPr id="20" name="Image 5" descr="preencoded.png">    </p:cNvPr>
          <p:cNvPicPr>
            <a:picLocks noChangeAspect="1"/>
          </p:cNvPicPr>
          <p:nvPr/>
        </p:nvPicPr>
        <p:blipFill>
          <a:blip r:embed="rId6"/>
          <a:srcRect l="0" r="0" t="0" b="0"/>
          <a:stretch/>
        </p:blipFill>
        <p:spPr>
          <a:xfrm>
            <a:off x="7429500" y="1962150"/>
            <a:ext cx="571500" cy="571500"/>
          </a:xfrm>
          <a:prstGeom prst="rect">
            <a:avLst/>
          </a:prstGeom>
        </p:spPr>
      </p:pic>
      <p:sp>
        <p:nvSpPr>
          <p:cNvPr id="21" name="Text 13"/>
          <p:cNvSpPr/>
          <p:nvPr/>
        </p:nvSpPr>
        <p:spPr>
          <a:xfrm>
            <a:off x="6858000" y="3057525"/>
            <a:ext cx="1714500" cy="190500"/>
          </a:xfrm>
          <a:prstGeom prst="rect">
            <a:avLst/>
          </a:prstGeom>
          <a:noFill/>
          <a:ln/>
        </p:spPr>
        <p:txBody>
          <a:bodyPr wrap="square" lIns="0" tIns="0" rIns="0" bIns="0" rtlCol="0" anchor="ctr" vert="horz"/>
          <a:lstStyle/>
          <a:p>
            <a:pPr algn="ctr" indent="0" marL="0">
              <a:lnSpc>
                <a:spcPts val="1500"/>
              </a:lnSpc>
              <a:buNone/>
            </a:pPr>
            <a:r>
              <a:rPr lang="en-US" sz="1100" b="1" dirty="0">
                <a:solidFill>
                  <a:srgbClr val="000000"/>
                </a:solidFill>
                <a:latin typeface="Microsoft YaHei" pitchFamily="34" charset="0"/>
                <a:ea typeface="Microsoft YaHei" pitchFamily="34" charset="-122"/>
                <a:cs typeface="Microsoft YaHei" pitchFamily="34" charset="-120"/>
              </a:rPr>
              <a:t>LUT加速计算</a:t>
            </a:r>
            <a:endParaRPr lang="en-US" sz="1100" dirty="0"/>
          </a:p>
        </p:txBody>
      </p:sp>
      <p:sp>
        <p:nvSpPr>
          <p:cNvPr id="22" name="Text 14"/>
          <p:cNvSpPr/>
          <p:nvPr/>
        </p:nvSpPr>
        <p:spPr>
          <a:xfrm>
            <a:off x="6858000" y="3371850"/>
            <a:ext cx="1714500" cy="381000"/>
          </a:xfrm>
          <a:prstGeom prst="rect">
            <a:avLst/>
          </a:prstGeom>
          <a:noFill/>
          <a:ln/>
        </p:spPr>
        <p:txBody>
          <a:bodyPr wrap="square" lIns="0" tIns="0" rIns="0" bIns="0" rtlCol="0" anchor="ctr" vert="horz"/>
          <a:lstStyle/>
          <a:p>
            <a:pPr algn="ctr" indent="0" marL="0">
              <a:lnSpc>
                <a:spcPts val="1500"/>
              </a:lnSpc>
              <a:buNone/>
            </a:pPr>
            <a:r>
              <a:rPr lang="en-US" sz="900" dirty="0">
                <a:solidFill>
                  <a:srgbClr val="666666"/>
                </a:solidFill>
                <a:latin typeface="Microsoft YaHei" pitchFamily="34" charset="0"/>
                <a:ea typeface="Microsoft YaHei" pitchFamily="34" charset="-122"/>
                <a:cs typeface="Microsoft YaHei" pitchFamily="34" charset="-120"/>
              </a:rPr>
              <a:t>构建CDF查找表，实现快速逆CDF评估，提升GMB效率。</a:t>
            </a:r>
            <a:endParaRPr lang="en-US" sz="9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a:ln/>
        </p:spPr>
      </p:sp>
      <p:pic>
        <p:nvPicPr>
          <p:cNvPr id="3" name="Image 0" descr="preencoded.png">    </p:cNvPr>
          <p:cNvPicPr>
            <a:picLocks noChangeAspect="1"/>
          </p:cNvPicPr>
          <p:nvPr/>
        </p:nvPicPr>
        <p:blipFill>
          <a:blip r:embed="rId1"/>
          <a:srcRect l="0" r="0" t="0" b="0"/>
          <a:stretch/>
        </p:blipFill>
        <p:spPr>
          <a:xfrm>
            <a:off x="285750" y="285750"/>
            <a:ext cx="619125" cy="619125"/>
          </a:xfrm>
          <a:prstGeom prst="rect">
            <a:avLst/>
          </a:prstGeom>
        </p:spPr>
      </p:pic>
      <p:sp>
        <p:nvSpPr>
          <p:cNvPr id="4" name="Text 1"/>
          <p:cNvSpPr/>
          <p:nvPr/>
        </p:nvSpPr>
        <p:spPr>
          <a:xfrm>
            <a:off x="571500" y="466725"/>
            <a:ext cx="2857500" cy="381000"/>
          </a:xfrm>
          <a:prstGeom prst="rect">
            <a:avLst/>
          </a:prstGeom>
          <a:noFill/>
          <a:ln/>
        </p:spPr>
        <p:txBody>
          <a:bodyPr wrap="square" lIns="0" tIns="0" rIns="0" bIns="0" rtlCol="0" anchor="ctr" vert="horz"/>
          <a:lstStyle/>
          <a:p>
            <a:pPr algn="l" indent="0" marL="0">
              <a:lnSpc>
                <a:spcPts val="3000"/>
              </a:lnSpc>
              <a:buNone/>
            </a:pPr>
            <a:r>
              <a:rPr lang="en-US" sz="2200" b="1" dirty="0">
                <a:solidFill>
                  <a:srgbClr val="000000"/>
                </a:solidFill>
                <a:latin typeface="Microsoft YaHei" pitchFamily="34" charset="0"/>
                <a:ea typeface="Microsoft YaHei" pitchFamily="34" charset="-122"/>
                <a:cs typeface="Microsoft YaHei" pitchFamily="34" charset="-120"/>
              </a:rPr>
              <a:t>参数最短路径检测</a:t>
            </a:r>
            <a:endParaRPr lang="en-US" sz="2200" dirty="0"/>
          </a:p>
        </p:txBody>
      </p:sp>
      <p:sp>
        <p:nvSpPr>
          <p:cNvPr id="5" name="Text 2"/>
          <p:cNvSpPr/>
          <p:nvPr/>
        </p:nvSpPr>
        <p:spPr>
          <a:xfrm>
            <a:off x="571500" y="895350"/>
            <a:ext cx="2857500" cy="185737"/>
          </a:xfrm>
          <a:prstGeom prst="rect">
            <a:avLst/>
          </a:prstGeom>
          <a:noFill/>
          <a:ln/>
        </p:spPr>
        <p:txBody>
          <a:bodyPr wrap="square" lIns="0" tIns="0" rIns="0" bIns="0" rtlCol="0" anchor="ctr" vert="horz"/>
          <a:lstStyle/>
          <a:p>
            <a:pPr algn="l" indent="0" marL="0">
              <a:lnSpc>
                <a:spcPts val="1400"/>
              </a:lnSpc>
              <a:buNone/>
            </a:pPr>
            <a:endParaRPr lang="en-US" sz="1000" dirty="0"/>
          </a:p>
        </p:txBody>
      </p:sp>
      <p:pic>
        <p:nvPicPr>
          <p:cNvPr id="6" name="Image 1" descr="preencoded.png">    </p:cNvPr>
          <p:cNvPicPr>
            <a:picLocks noChangeAspect="1"/>
          </p:cNvPicPr>
          <p:nvPr/>
        </p:nvPicPr>
        <p:blipFill>
          <a:blip r:embed="rId2"/>
          <a:srcRect l="0" r="0" t="33333" b="33333"/>
          <a:stretch/>
        </p:blipFill>
        <p:spPr>
          <a:xfrm>
            <a:off x="571500" y="3905250"/>
            <a:ext cx="2857500" cy="952500"/>
          </a:xfrm>
          <a:prstGeom prst="roundRect">
            <a:avLst>
              <a:gd name="adj" fmla="val 5000"/>
            </a:avLst>
          </a:prstGeom>
        </p:spPr>
      </p:pic>
      <p:sp>
        <p:nvSpPr>
          <p:cNvPr id="7" name="Shape 3"/>
          <p:cNvSpPr/>
          <p:nvPr/>
        </p:nvSpPr>
        <p:spPr>
          <a:xfrm>
            <a:off x="4381500" y="933450"/>
            <a:ext cx="442913" cy="442913"/>
          </a:xfrm>
          <a:prstGeom prst="rect">
            <a:avLst/>
          </a:prstGeom>
          <a:solidFill>
            <a:srgbClr val="E17272"/>
          </a:solidFill>
          <a:ln/>
        </p:spPr>
      </p:sp>
      <p:pic>
        <p:nvPicPr>
          <p:cNvPr id="8" name="Image 2" descr="preencoded.png">    </p:cNvPr>
          <p:cNvPicPr>
            <a:picLocks noChangeAspect="1"/>
          </p:cNvPicPr>
          <p:nvPr/>
        </p:nvPicPr>
        <p:blipFill>
          <a:blip r:embed="rId3"/>
          <a:srcRect l="0" r="0" t="0" b="0"/>
          <a:stretch/>
        </p:blipFill>
        <p:spPr>
          <a:xfrm>
            <a:off x="4438650" y="990600"/>
            <a:ext cx="333375" cy="333375"/>
          </a:xfrm>
          <a:prstGeom prst="rect">
            <a:avLst/>
          </a:prstGeom>
        </p:spPr>
      </p:pic>
      <p:sp>
        <p:nvSpPr>
          <p:cNvPr id="9" name="Text 4"/>
          <p:cNvSpPr/>
          <p:nvPr/>
        </p:nvSpPr>
        <p:spPr>
          <a:xfrm>
            <a:off x="4381500" y="1566863"/>
            <a:ext cx="1905000" cy="190500"/>
          </a:xfrm>
          <a:prstGeom prst="rect">
            <a:avLst/>
          </a:prstGeom>
          <a:noFill/>
          <a:ln/>
        </p:spPr>
        <p:txBody>
          <a:bodyPr wrap="square" lIns="0" tIns="0" rIns="0" bIns="0" rtlCol="0" anchor="ctr" vert="horz"/>
          <a:lstStyle/>
          <a:p>
            <a:pPr algn="l" indent="0" marL="0">
              <a:lnSpc>
                <a:spcPts val="1500"/>
              </a:lnSpc>
              <a:buNone/>
            </a:pPr>
            <a:r>
              <a:rPr lang="en-US" sz="1100" b="1" dirty="0">
                <a:solidFill>
                  <a:srgbClr val="000000"/>
                </a:solidFill>
                <a:latin typeface="Microsoft YaHei" pitchFamily="34" charset="0"/>
                <a:ea typeface="Microsoft YaHei" pitchFamily="34" charset="-122"/>
                <a:cs typeface="Microsoft YaHei" pitchFamily="34" charset="-120"/>
              </a:rPr>
              <a:t>关键概念</a:t>
            </a:r>
            <a:endParaRPr lang="en-US" sz="1100" dirty="0"/>
          </a:p>
        </p:txBody>
      </p:sp>
      <p:sp>
        <p:nvSpPr>
          <p:cNvPr id="10" name="Text 5"/>
          <p:cNvSpPr/>
          <p:nvPr/>
        </p:nvSpPr>
        <p:spPr>
          <a:xfrm>
            <a:off x="4381500" y="1871663"/>
            <a:ext cx="1905000" cy="571500"/>
          </a:xfrm>
          <a:prstGeom prst="rect">
            <a:avLst/>
          </a:prstGeom>
          <a:noFill/>
          <a:ln/>
        </p:spPr>
        <p:txBody>
          <a:bodyPr wrap="square" lIns="0" tIns="0" rIns="0" bIns="0" rtlCol="0" anchor="ctr" vert="horz"/>
          <a:lstStyle/>
          <a:p>
            <a:pPr algn="l" indent="0" marL="0">
              <a:lnSpc>
                <a:spcPts val="1500"/>
              </a:lnSpc>
              <a:buNone/>
            </a:pPr>
            <a:r>
              <a:rPr lang="en-US" sz="900" dirty="0">
                <a:solidFill>
                  <a:srgbClr val="000000"/>
                </a:solidFill>
                <a:latin typeface="Microsoft YaHei" pitchFamily="34" charset="0"/>
                <a:ea typeface="Microsoft YaHei" pitchFamily="34" charset="-122"/>
                <a:cs typeface="Microsoft YaHei" pitchFamily="34" charset="-120"/>
              </a:rPr>
              <a:t>参数最短路径检测是GMB算法的核心，用于识别时序约束图中的MTCC（最时序关键循环）。</a:t>
            </a:r>
            <a:endParaRPr lang="en-US" sz="900" dirty="0"/>
          </a:p>
        </p:txBody>
      </p:sp>
      <p:sp>
        <p:nvSpPr>
          <p:cNvPr id="11" name="Shape 6"/>
          <p:cNvSpPr/>
          <p:nvPr/>
        </p:nvSpPr>
        <p:spPr>
          <a:xfrm>
            <a:off x="6667500" y="933450"/>
            <a:ext cx="442913" cy="442913"/>
          </a:xfrm>
          <a:prstGeom prst="rect">
            <a:avLst/>
          </a:prstGeom>
          <a:solidFill>
            <a:srgbClr val="DC3633"/>
          </a:solidFill>
          <a:ln/>
        </p:spPr>
      </p:sp>
      <p:pic>
        <p:nvPicPr>
          <p:cNvPr id="12" name="Image 3" descr="preencoded.png">    </p:cNvPr>
          <p:cNvPicPr>
            <a:picLocks noChangeAspect="1"/>
          </p:cNvPicPr>
          <p:nvPr/>
        </p:nvPicPr>
        <p:blipFill>
          <a:blip r:embed="rId4"/>
          <a:srcRect l="0" r="0" t="0" b="0"/>
          <a:stretch/>
        </p:blipFill>
        <p:spPr>
          <a:xfrm>
            <a:off x="6724650" y="990600"/>
            <a:ext cx="333375" cy="333375"/>
          </a:xfrm>
          <a:prstGeom prst="rect">
            <a:avLst/>
          </a:prstGeom>
        </p:spPr>
      </p:pic>
      <p:sp>
        <p:nvSpPr>
          <p:cNvPr id="13" name="Text 7"/>
          <p:cNvSpPr/>
          <p:nvPr/>
        </p:nvSpPr>
        <p:spPr>
          <a:xfrm>
            <a:off x="6667500" y="1566863"/>
            <a:ext cx="1905000" cy="190500"/>
          </a:xfrm>
          <a:prstGeom prst="rect">
            <a:avLst/>
          </a:prstGeom>
          <a:noFill/>
          <a:ln/>
        </p:spPr>
        <p:txBody>
          <a:bodyPr wrap="square" lIns="0" tIns="0" rIns="0" bIns="0" rtlCol="0" anchor="ctr" vert="horz"/>
          <a:lstStyle/>
          <a:p>
            <a:pPr algn="l" indent="0" marL="0">
              <a:lnSpc>
                <a:spcPts val="1500"/>
              </a:lnSpc>
              <a:buNone/>
            </a:pPr>
            <a:r>
              <a:rPr lang="en-US" sz="1100" b="1" dirty="0">
                <a:solidFill>
                  <a:srgbClr val="000000"/>
                </a:solidFill>
                <a:latin typeface="Microsoft YaHei" pitchFamily="34" charset="0"/>
                <a:ea typeface="Microsoft YaHei" pitchFamily="34" charset="-122"/>
                <a:cs typeface="Microsoft YaHei" pitchFamily="34" charset="-120"/>
              </a:rPr>
              <a:t>Bellman-Ford算法应用</a:t>
            </a:r>
            <a:endParaRPr lang="en-US" sz="1100" dirty="0"/>
          </a:p>
        </p:txBody>
      </p:sp>
      <p:sp>
        <p:nvSpPr>
          <p:cNvPr id="14" name="Text 8"/>
          <p:cNvSpPr/>
          <p:nvPr/>
        </p:nvSpPr>
        <p:spPr>
          <a:xfrm>
            <a:off x="6667500" y="1871663"/>
            <a:ext cx="1905000" cy="571500"/>
          </a:xfrm>
          <a:prstGeom prst="rect">
            <a:avLst/>
          </a:prstGeom>
          <a:noFill/>
          <a:ln/>
        </p:spPr>
        <p:txBody>
          <a:bodyPr wrap="square" lIns="0" tIns="0" rIns="0" bIns="0" rtlCol="0" anchor="ctr" vert="horz"/>
          <a:lstStyle/>
          <a:p>
            <a:pPr algn="l" indent="0" marL="0">
              <a:lnSpc>
                <a:spcPts val="1500"/>
              </a:lnSpc>
              <a:buNone/>
            </a:pPr>
            <a:r>
              <a:rPr lang="en-US" sz="900" dirty="0">
                <a:solidFill>
                  <a:srgbClr val="000000"/>
                </a:solidFill>
                <a:latin typeface="Microsoft YaHei" pitchFamily="34" charset="0"/>
                <a:ea typeface="Microsoft YaHei" pitchFamily="34" charset="-122"/>
                <a:cs typeface="Microsoft YaHei" pitchFamily="34" charset="-120"/>
              </a:rPr>
              <a:t>采用Bellman-Ford算法检测负权循环，适用于非线性权重的时序约束图。</a:t>
            </a:r>
            <a:endParaRPr lang="en-US" sz="900" dirty="0"/>
          </a:p>
        </p:txBody>
      </p:sp>
      <p:sp>
        <p:nvSpPr>
          <p:cNvPr id="15" name="Shape 9"/>
          <p:cNvSpPr/>
          <p:nvPr/>
        </p:nvSpPr>
        <p:spPr>
          <a:xfrm>
            <a:off x="4381500" y="2824163"/>
            <a:ext cx="442913" cy="442913"/>
          </a:xfrm>
          <a:prstGeom prst="rect">
            <a:avLst/>
          </a:prstGeom>
          <a:solidFill>
            <a:srgbClr val="DFB57F"/>
          </a:solidFill>
          <a:ln/>
        </p:spPr>
      </p:sp>
      <p:pic>
        <p:nvPicPr>
          <p:cNvPr id="16" name="Image 4" descr="preencoded.png">    </p:cNvPr>
          <p:cNvPicPr>
            <a:picLocks noChangeAspect="1"/>
          </p:cNvPicPr>
          <p:nvPr/>
        </p:nvPicPr>
        <p:blipFill>
          <a:blip r:embed="rId5"/>
          <a:srcRect l="0" r="0" t="0" b="0"/>
          <a:stretch/>
        </p:blipFill>
        <p:spPr>
          <a:xfrm>
            <a:off x="4438650" y="2881313"/>
            <a:ext cx="333375" cy="333375"/>
          </a:xfrm>
          <a:prstGeom prst="rect">
            <a:avLst/>
          </a:prstGeom>
        </p:spPr>
      </p:pic>
      <p:sp>
        <p:nvSpPr>
          <p:cNvPr id="17" name="Text 10"/>
          <p:cNvSpPr/>
          <p:nvPr/>
        </p:nvSpPr>
        <p:spPr>
          <a:xfrm>
            <a:off x="4381500" y="3457575"/>
            <a:ext cx="1905000" cy="190500"/>
          </a:xfrm>
          <a:prstGeom prst="rect">
            <a:avLst/>
          </a:prstGeom>
          <a:noFill/>
          <a:ln/>
        </p:spPr>
        <p:txBody>
          <a:bodyPr wrap="square" lIns="0" tIns="0" rIns="0" bIns="0" rtlCol="0" anchor="ctr" vert="horz"/>
          <a:lstStyle/>
          <a:p>
            <a:pPr algn="l" indent="0" marL="0">
              <a:lnSpc>
                <a:spcPts val="1500"/>
              </a:lnSpc>
              <a:buNone/>
            </a:pPr>
            <a:r>
              <a:rPr lang="en-US" sz="1100" b="1" dirty="0">
                <a:solidFill>
                  <a:srgbClr val="000000"/>
                </a:solidFill>
                <a:latin typeface="Microsoft YaHei" pitchFamily="34" charset="0"/>
                <a:ea typeface="Microsoft YaHei" pitchFamily="34" charset="-122"/>
                <a:cs typeface="Microsoft YaHei" pitchFamily="34" charset="-120"/>
              </a:rPr>
              <a:t>Bisection搜索</a:t>
            </a:r>
            <a:endParaRPr lang="en-US" sz="1100" dirty="0"/>
          </a:p>
        </p:txBody>
      </p:sp>
      <p:sp>
        <p:nvSpPr>
          <p:cNvPr id="18" name="Text 11"/>
          <p:cNvSpPr/>
          <p:nvPr/>
        </p:nvSpPr>
        <p:spPr>
          <a:xfrm>
            <a:off x="4381500" y="3762375"/>
            <a:ext cx="1905000" cy="381000"/>
          </a:xfrm>
          <a:prstGeom prst="rect">
            <a:avLst/>
          </a:prstGeom>
          <a:noFill/>
          <a:ln/>
        </p:spPr>
        <p:txBody>
          <a:bodyPr wrap="square" lIns="0" tIns="0" rIns="0" bIns="0" rtlCol="0" anchor="ctr" vert="horz"/>
          <a:lstStyle/>
          <a:p>
            <a:pPr algn="l" indent="0" marL="0">
              <a:lnSpc>
                <a:spcPts val="1500"/>
              </a:lnSpc>
              <a:buNone/>
            </a:pPr>
            <a:r>
              <a:rPr lang="en-US" sz="900" dirty="0">
                <a:solidFill>
                  <a:srgbClr val="000000"/>
                </a:solidFill>
                <a:latin typeface="Microsoft YaHei" pitchFamily="34" charset="0"/>
                <a:ea typeface="Microsoft YaHei" pitchFamily="34" charset="-122"/>
                <a:cs typeface="Microsoft YaHei" pitchFamily="34" charset="-120"/>
              </a:rPr>
              <a:t>结合二分法搜索最优β值，确保高效计算与精确度。</a:t>
            </a:r>
            <a:endParaRPr lang="en-US" sz="9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rcRect l="0" r="0" t="0" b="0"/>
          <a:stretch/>
        </p:blipFill>
        <p:spPr>
          <a:xfrm>
            <a:off x="0" y="0"/>
            <a:ext cx="9144000" cy="5143500"/>
          </a:xfrm>
          <a:prstGeom prst="rect">
            <a:avLst/>
          </a:prstGeom>
        </p:spPr>
      </p:pic>
      <p:sp>
        <p:nvSpPr>
          <p:cNvPr id="3" name="Shape 0"/>
          <p:cNvSpPr/>
          <p:nvPr/>
        </p:nvSpPr>
        <p:spPr>
          <a:xfrm>
            <a:off x="571500" y="571500"/>
            <a:ext cx="366713" cy="57150"/>
          </a:xfrm>
          <a:prstGeom prst="rect">
            <a:avLst/>
          </a:prstGeom>
          <a:solidFill>
            <a:srgbClr val="FFFFFF"/>
          </a:solidFill>
          <a:ln/>
        </p:spPr>
      </p:sp>
      <p:sp>
        <p:nvSpPr>
          <p:cNvPr id="4" name="Text 1"/>
          <p:cNvSpPr/>
          <p:nvPr/>
        </p:nvSpPr>
        <p:spPr>
          <a:xfrm>
            <a:off x="5334000" y="1095375"/>
            <a:ext cx="3810000" cy="4467225"/>
          </a:xfrm>
          <a:prstGeom prst="rect">
            <a:avLst/>
          </a:prstGeom>
          <a:noFill/>
          <a:ln/>
        </p:spPr>
        <p:txBody>
          <a:bodyPr wrap="square" lIns="0" tIns="0" rIns="0" bIns="0" rtlCol="0" anchor="ctr" vert="horz"/>
          <a:lstStyle/>
          <a:p>
            <a:pPr algn="l" indent="0" marL="0">
              <a:lnSpc>
                <a:spcPts val="35100"/>
              </a:lnSpc>
              <a:buNone/>
            </a:pPr>
            <a:r>
              <a:rPr lang="en-US" sz="24300" b="1" dirty="0">
                <a:solidFill>
                  <a:srgbClr val="E2C9AB">
                    <a:alpha val="70000"/>
                  </a:srgbClr>
                </a:solidFill>
                <a:latin typeface="Microsoft YaHei" pitchFamily="34" charset="0"/>
                <a:ea typeface="Microsoft YaHei" pitchFamily="34" charset="-122"/>
                <a:cs typeface="Microsoft YaHei" pitchFamily="34" charset="-120"/>
              </a:rPr>
              <a:t>05</a:t>
            </a:r>
            <a:endParaRPr lang="en-US" sz="24300" dirty="0"/>
          </a:p>
        </p:txBody>
      </p:sp>
      <p:sp>
        <p:nvSpPr>
          <p:cNvPr id="5" name="Text 2"/>
          <p:cNvSpPr/>
          <p:nvPr/>
        </p:nvSpPr>
        <p:spPr>
          <a:xfrm>
            <a:off x="571500" y="3676650"/>
            <a:ext cx="4667250" cy="533400"/>
          </a:xfrm>
          <a:prstGeom prst="rect">
            <a:avLst/>
          </a:prstGeom>
          <a:noFill/>
          <a:ln/>
        </p:spPr>
        <p:txBody>
          <a:bodyPr wrap="square" lIns="0" tIns="0" rIns="0" bIns="0" rtlCol="0" anchor="ctr" vert="horz"/>
          <a:lstStyle/>
          <a:p>
            <a:pPr algn="l" indent="0" marL="0">
              <a:lnSpc>
                <a:spcPts val="4200"/>
              </a:lnSpc>
              <a:buNone/>
            </a:pPr>
            <a:r>
              <a:rPr lang="en-US" sz="3000" b="1" dirty="0">
                <a:solidFill>
                  <a:srgbClr val="FFFFFF"/>
                </a:solidFill>
                <a:latin typeface="Microsoft YaHei" pitchFamily="34" charset="0"/>
                <a:ea typeface="Microsoft YaHei" pitchFamily="34" charset="-122"/>
                <a:cs typeface="Microsoft YaHei" pitchFamily="34" charset="-120"/>
              </a:rPr>
              <a:t>实验结果与分析</a:t>
            </a:r>
            <a:endParaRPr lang="en-US" sz="3000" dirty="0"/>
          </a:p>
        </p:txBody>
      </p:sp>
      <p:sp>
        <p:nvSpPr>
          <p:cNvPr id="6" name="Text 3"/>
          <p:cNvSpPr/>
          <p:nvPr/>
        </p:nvSpPr>
        <p:spPr>
          <a:xfrm>
            <a:off x="571500" y="4305300"/>
            <a:ext cx="4667250" cy="266700"/>
          </a:xfrm>
          <a:prstGeom prst="rect">
            <a:avLst/>
          </a:prstGeom>
          <a:noFill/>
          <a:ln/>
        </p:spPr>
        <p:txBody>
          <a:bodyPr wrap="square" lIns="0" tIns="0" rIns="0" bIns="0" rtlCol="0" anchor="ctr" vert="horz"/>
          <a:lstStyle/>
          <a:p>
            <a:pPr algn="l" indent="0" marL="0">
              <a:lnSpc>
                <a:spcPts val="2100"/>
              </a:lnSpc>
              <a:buNone/>
            </a:pPr>
            <a:endParaRPr lang="en-US" sz="15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a:ln/>
        </p:spPr>
      </p:sp>
      <p:pic>
        <p:nvPicPr>
          <p:cNvPr id="3" name="Image 0" descr="preencoded.png">    </p:cNvPr>
          <p:cNvPicPr>
            <a:picLocks noChangeAspect="1"/>
          </p:cNvPicPr>
          <p:nvPr/>
        </p:nvPicPr>
        <p:blipFill>
          <a:blip r:embed="rId1"/>
          <a:srcRect l="26" r="26" t="0" b="0"/>
          <a:stretch/>
        </p:blipFill>
        <p:spPr>
          <a:xfrm>
            <a:off x="0" y="0"/>
            <a:ext cx="9144000" cy="2190750"/>
          </a:xfrm>
          <a:prstGeom prst="rect">
            <a:avLst/>
          </a:prstGeom>
        </p:spPr>
      </p:pic>
      <p:pic>
        <p:nvPicPr>
          <p:cNvPr id="4" name="Image 1" descr="preencoded.png">    </p:cNvPr>
          <p:cNvPicPr>
            <a:picLocks noChangeAspect="1"/>
          </p:cNvPicPr>
          <p:nvPr/>
        </p:nvPicPr>
        <p:blipFill>
          <a:blip r:embed="rId2"/>
          <a:srcRect l="0" r="0" t="0" b="0"/>
          <a:stretch/>
        </p:blipFill>
        <p:spPr>
          <a:xfrm>
            <a:off x="285750" y="285750"/>
            <a:ext cx="619125" cy="619125"/>
          </a:xfrm>
          <a:prstGeom prst="rect">
            <a:avLst/>
          </a:prstGeom>
        </p:spPr>
      </p:pic>
      <p:sp>
        <p:nvSpPr>
          <p:cNvPr id="5" name="Text 1"/>
          <p:cNvSpPr/>
          <p:nvPr/>
        </p:nvSpPr>
        <p:spPr>
          <a:xfrm>
            <a:off x="571500" y="466725"/>
            <a:ext cx="8001000" cy="381000"/>
          </a:xfrm>
          <a:prstGeom prst="rect">
            <a:avLst/>
          </a:prstGeom>
          <a:noFill/>
          <a:ln/>
        </p:spPr>
        <p:txBody>
          <a:bodyPr wrap="square" lIns="0" tIns="0" rIns="0" bIns="0" rtlCol="0" anchor="ctr" vert="horz"/>
          <a:lstStyle/>
          <a:p>
            <a:pPr algn="l" indent="0" marL="0">
              <a:lnSpc>
                <a:spcPts val="3000"/>
              </a:lnSpc>
              <a:buNone/>
            </a:pPr>
            <a:r>
              <a:rPr lang="en-US" sz="2200" b="1" dirty="0">
                <a:solidFill>
                  <a:srgbClr val="000000"/>
                </a:solidFill>
                <a:latin typeface="Microsoft YaHei" pitchFamily="34" charset="0"/>
                <a:ea typeface="Microsoft YaHei" pitchFamily="34" charset="-122"/>
                <a:cs typeface="Microsoft YaHei" pitchFamily="34" charset="-120"/>
              </a:rPr>
              <a:t>实验设置</a:t>
            </a:r>
            <a:endParaRPr lang="en-US" sz="2200" dirty="0"/>
          </a:p>
        </p:txBody>
      </p:sp>
      <p:sp>
        <p:nvSpPr>
          <p:cNvPr id="6" name="Text 2"/>
          <p:cNvSpPr/>
          <p:nvPr/>
        </p:nvSpPr>
        <p:spPr>
          <a:xfrm>
            <a:off x="571500" y="895350"/>
            <a:ext cx="8001000" cy="185737"/>
          </a:xfrm>
          <a:prstGeom prst="rect">
            <a:avLst/>
          </a:prstGeom>
          <a:noFill/>
          <a:ln/>
        </p:spPr>
        <p:txBody>
          <a:bodyPr wrap="square" lIns="0" tIns="0" rIns="0" bIns="0" rtlCol="0" anchor="ctr" vert="horz"/>
          <a:lstStyle/>
          <a:p>
            <a:pPr algn="l" indent="0" marL="0">
              <a:lnSpc>
                <a:spcPts val="1400"/>
              </a:lnSpc>
              <a:buNone/>
            </a:pPr>
            <a:endParaRPr lang="en-US" sz="1000" dirty="0"/>
          </a:p>
        </p:txBody>
      </p:sp>
      <p:sp>
        <p:nvSpPr>
          <p:cNvPr id="7" name="Shape 3"/>
          <p:cNvSpPr/>
          <p:nvPr/>
        </p:nvSpPr>
        <p:spPr>
          <a:xfrm>
            <a:off x="857250" y="1676400"/>
            <a:ext cx="1143000" cy="1143000"/>
          </a:xfrm>
          <a:prstGeom prst="ellipse">
            <a:avLst/>
          </a:prstGeom>
          <a:solidFill>
            <a:srgbClr val="BB0000"/>
          </a:solidFill>
          <a:ln/>
        </p:spPr>
      </p:sp>
      <p:pic>
        <p:nvPicPr>
          <p:cNvPr id="8" name="Image 2" descr="preencoded.png">    </p:cNvPr>
          <p:cNvPicPr>
            <a:picLocks noChangeAspect="1"/>
          </p:cNvPicPr>
          <p:nvPr/>
        </p:nvPicPr>
        <p:blipFill>
          <a:blip r:embed="rId3"/>
          <a:srcRect l="0" r="0" t="0" b="0"/>
          <a:stretch/>
        </p:blipFill>
        <p:spPr>
          <a:xfrm>
            <a:off x="1143000" y="1962150"/>
            <a:ext cx="571500" cy="571500"/>
          </a:xfrm>
          <a:prstGeom prst="rect">
            <a:avLst/>
          </a:prstGeom>
        </p:spPr>
      </p:pic>
      <p:sp>
        <p:nvSpPr>
          <p:cNvPr id="9" name="Text 4"/>
          <p:cNvSpPr/>
          <p:nvPr/>
        </p:nvSpPr>
        <p:spPr>
          <a:xfrm>
            <a:off x="571500" y="3057525"/>
            <a:ext cx="1714500" cy="190500"/>
          </a:xfrm>
          <a:prstGeom prst="rect">
            <a:avLst/>
          </a:prstGeom>
          <a:noFill/>
          <a:ln/>
        </p:spPr>
        <p:txBody>
          <a:bodyPr wrap="square" lIns="0" tIns="0" rIns="0" bIns="0" rtlCol="0" anchor="ctr" vert="horz"/>
          <a:lstStyle/>
          <a:p>
            <a:pPr algn="ctr" indent="0" marL="0">
              <a:lnSpc>
                <a:spcPts val="1500"/>
              </a:lnSpc>
              <a:buNone/>
            </a:pPr>
            <a:r>
              <a:rPr lang="en-US" sz="1100" b="1" dirty="0">
                <a:solidFill>
                  <a:srgbClr val="000000"/>
                </a:solidFill>
                <a:latin typeface="Microsoft YaHei" pitchFamily="34" charset="0"/>
                <a:ea typeface="Microsoft YaHei" pitchFamily="34" charset="-122"/>
                <a:cs typeface="Microsoft YaHei" pitchFamily="34" charset="-120"/>
              </a:rPr>
              <a:t>软件环境</a:t>
            </a:r>
            <a:endParaRPr lang="en-US" sz="1100" dirty="0"/>
          </a:p>
        </p:txBody>
      </p:sp>
      <p:sp>
        <p:nvSpPr>
          <p:cNvPr id="10" name="Text 5"/>
          <p:cNvSpPr/>
          <p:nvPr/>
        </p:nvSpPr>
        <p:spPr>
          <a:xfrm>
            <a:off x="571500" y="3371850"/>
            <a:ext cx="1714500" cy="571500"/>
          </a:xfrm>
          <a:prstGeom prst="rect">
            <a:avLst/>
          </a:prstGeom>
          <a:noFill/>
          <a:ln/>
        </p:spPr>
        <p:txBody>
          <a:bodyPr wrap="square" lIns="0" tIns="0" rIns="0" bIns="0" rtlCol="0" anchor="ctr" vert="horz"/>
          <a:lstStyle/>
          <a:p>
            <a:pPr algn="ctr" indent="0" marL="0">
              <a:lnSpc>
                <a:spcPts val="1500"/>
              </a:lnSpc>
              <a:buNone/>
            </a:pPr>
            <a:r>
              <a:rPr lang="en-US" sz="900" dirty="0">
                <a:solidFill>
                  <a:srgbClr val="666666"/>
                </a:solidFill>
                <a:latin typeface="Microsoft YaHei" pitchFamily="34" charset="0"/>
                <a:ea typeface="Microsoft YaHei" pitchFamily="34" charset="-122"/>
                <a:cs typeface="Microsoft YaHei" pitchFamily="34" charset="-120"/>
              </a:rPr>
              <a:t>采用C++实现GMB算法，整合LEDA 4.2包用于基本图数据结构与算法。</a:t>
            </a:r>
            <a:endParaRPr lang="en-US" sz="900" dirty="0"/>
          </a:p>
        </p:txBody>
      </p:sp>
      <p:sp>
        <p:nvSpPr>
          <p:cNvPr id="11" name="Shape 6"/>
          <p:cNvSpPr/>
          <p:nvPr/>
        </p:nvSpPr>
        <p:spPr>
          <a:xfrm>
            <a:off x="2952750" y="1676400"/>
            <a:ext cx="1143000" cy="1143000"/>
          </a:xfrm>
          <a:prstGeom prst="ellipse">
            <a:avLst/>
          </a:prstGeom>
          <a:solidFill>
            <a:srgbClr val="DFB57F"/>
          </a:solidFill>
          <a:ln/>
        </p:spPr>
      </p:sp>
      <p:pic>
        <p:nvPicPr>
          <p:cNvPr id="12" name="Image 3" descr="preencoded.png">    </p:cNvPr>
          <p:cNvPicPr>
            <a:picLocks noChangeAspect="1"/>
          </p:cNvPicPr>
          <p:nvPr/>
        </p:nvPicPr>
        <p:blipFill>
          <a:blip r:embed="rId4"/>
          <a:srcRect l="0" r="0" t="0" b="0"/>
          <a:stretch/>
        </p:blipFill>
        <p:spPr>
          <a:xfrm>
            <a:off x="3238500" y="1962150"/>
            <a:ext cx="571500" cy="571500"/>
          </a:xfrm>
          <a:prstGeom prst="rect">
            <a:avLst/>
          </a:prstGeom>
        </p:spPr>
      </p:pic>
      <p:sp>
        <p:nvSpPr>
          <p:cNvPr id="13" name="Text 7"/>
          <p:cNvSpPr/>
          <p:nvPr/>
        </p:nvSpPr>
        <p:spPr>
          <a:xfrm>
            <a:off x="2667000" y="3057525"/>
            <a:ext cx="1714500" cy="190500"/>
          </a:xfrm>
          <a:prstGeom prst="rect">
            <a:avLst/>
          </a:prstGeom>
          <a:noFill/>
          <a:ln/>
        </p:spPr>
        <p:txBody>
          <a:bodyPr wrap="square" lIns="0" tIns="0" rIns="0" bIns="0" rtlCol="0" anchor="ctr" vert="horz"/>
          <a:lstStyle/>
          <a:p>
            <a:pPr algn="ctr" indent="0" marL="0">
              <a:lnSpc>
                <a:spcPts val="1500"/>
              </a:lnSpc>
              <a:buNone/>
            </a:pPr>
            <a:r>
              <a:rPr lang="en-US" sz="1100" b="1" dirty="0">
                <a:solidFill>
                  <a:srgbClr val="000000"/>
                </a:solidFill>
                <a:latin typeface="Microsoft YaHei" pitchFamily="34" charset="0"/>
                <a:ea typeface="Microsoft YaHei" pitchFamily="34" charset="-122"/>
                <a:cs typeface="Microsoft YaHei" pitchFamily="34" charset="-120"/>
              </a:rPr>
              <a:t>硬件基准</a:t>
            </a:r>
            <a:endParaRPr lang="en-US" sz="1100" dirty="0"/>
          </a:p>
        </p:txBody>
      </p:sp>
      <p:sp>
        <p:nvSpPr>
          <p:cNvPr id="14" name="Text 8"/>
          <p:cNvSpPr/>
          <p:nvPr/>
        </p:nvSpPr>
        <p:spPr>
          <a:xfrm>
            <a:off x="2667000" y="3371850"/>
            <a:ext cx="1714500" cy="381000"/>
          </a:xfrm>
          <a:prstGeom prst="rect">
            <a:avLst/>
          </a:prstGeom>
          <a:noFill/>
          <a:ln/>
        </p:spPr>
        <p:txBody>
          <a:bodyPr wrap="square" lIns="0" tIns="0" rIns="0" bIns="0" rtlCol="0" anchor="ctr" vert="horz"/>
          <a:lstStyle/>
          <a:p>
            <a:pPr algn="ctr" indent="0" marL="0">
              <a:lnSpc>
                <a:spcPts val="1500"/>
              </a:lnSpc>
              <a:buNone/>
            </a:pPr>
            <a:r>
              <a:rPr lang="en-US" sz="900" dirty="0">
                <a:solidFill>
                  <a:srgbClr val="666666"/>
                </a:solidFill>
                <a:latin typeface="Microsoft YaHei" pitchFamily="34" charset="0"/>
                <a:ea typeface="Microsoft YaHei" pitchFamily="34" charset="-122"/>
                <a:cs typeface="Microsoft YaHei" pitchFamily="34" charset="-120"/>
              </a:rPr>
              <a:t>基于标准ISCAS’89基准电路进行测试。</a:t>
            </a:r>
            <a:endParaRPr lang="en-US" sz="900" dirty="0"/>
          </a:p>
        </p:txBody>
      </p:sp>
      <p:sp>
        <p:nvSpPr>
          <p:cNvPr id="15" name="Shape 9"/>
          <p:cNvSpPr/>
          <p:nvPr/>
        </p:nvSpPr>
        <p:spPr>
          <a:xfrm>
            <a:off x="5048250" y="1676400"/>
            <a:ext cx="1143000" cy="1143000"/>
          </a:xfrm>
          <a:prstGeom prst="ellipse">
            <a:avLst/>
          </a:prstGeom>
          <a:solidFill>
            <a:srgbClr val="BB0000"/>
          </a:solidFill>
          <a:ln/>
        </p:spPr>
      </p:sp>
      <p:pic>
        <p:nvPicPr>
          <p:cNvPr id="16" name="Image 4" descr="preencoded.png">    </p:cNvPr>
          <p:cNvPicPr>
            <a:picLocks noChangeAspect="1"/>
          </p:cNvPicPr>
          <p:nvPr/>
        </p:nvPicPr>
        <p:blipFill>
          <a:blip r:embed="rId5"/>
          <a:srcRect l="0" r="0" t="0" b="0"/>
          <a:stretch/>
        </p:blipFill>
        <p:spPr>
          <a:xfrm>
            <a:off x="5334000" y="1962150"/>
            <a:ext cx="571500" cy="571500"/>
          </a:xfrm>
          <a:prstGeom prst="rect">
            <a:avLst/>
          </a:prstGeom>
        </p:spPr>
      </p:pic>
      <p:sp>
        <p:nvSpPr>
          <p:cNvPr id="17" name="Text 10"/>
          <p:cNvSpPr/>
          <p:nvPr/>
        </p:nvSpPr>
        <p:spPr>
          <a:xfrm>
            <a:off x="4762500" y="3057525"/>
            <a:ext cx="1714500" cy="190500"/>
          </a:xfrm>
          <a:prstGeom prst="rect">
            <a:avLst/>
          </a:prstGeom>
          <a:noFill/>
          <a:ln/>
        </p:spPr>
        <p:txBody>
          <a:bodyPr wrap="square" lIns="0" tIns="0" rIns="0" bIns="0" rtlCol="0" anchor="ctr" vert="horz"/>
          <a:lstStyle/>
          <a:p>
            <a:pPr algn="ctr" indent="0" marL="0">
              <a:lnSpc>
                <a:spcPts val="1500"/>
              </a:lnSpc>
              <a:buNone/>
            </a:pPr>
            <a:r>
              <a:rPr lang="en-US" sz="1100" b="1" dirty="0">
                <a:solidFill>
                  <a:srgbClr val="000000"/>
                </a:solidFill>
                <a:latin typeface="Microsoft YaHei" pitchFamily="34" charset="0"/>
                <a:ea typeface="Microsoft YaHei" pitchFamily="34" charset="-122"/>
                <a:cs typeface="Microsoft YaHei" pitchFamily="34" charset="-120"/>
              </a:rPr>
              <a:t>统计分析</a:t>
            </a:r>
            <a:endParaRPr lang="en-US" sz="1100" dirty="0"/>
          </a:p>
        </p:txBody>
      </p:sp>
      <p:sp>
        <p:nvSpPr>
          <p:cNvPr id="18" name="Text 11"/>
          <p:cNvSpPr/>
          <p:nvPr/>
        </p:nvSpPr>
        <p:spPr>
          <a:xfrm>
            <a:off x="4762500" y="3371850"/>
            <a:ext cx="1714500" cy="381000"/>
          </a:xfrm>
          <a:prstGeom prst="rect">
            <a:avLst/>
          </a:prstGeom>
          <a:noFill/>
          <a:ln/>
        </p:spPr>
        <p:txBody>
          <a:bodyPr wrap="square" lIns="0" tIns="0" rIns="0" bIns="0" rtlCol="0" anchor="ctr" vert="horz"/>
          <a:lstStyle/>
          <a:p>
            <a:pPr algn="ctr" indent="0" marL="0">
              <a:lnSpc>
                <a:spcPts val="1500"/>
              </a:lnSpc>
              <a:buNone/>
            </a:pPr>
            <a:r>
              <a:rPr lang="en-US" sz="900" dirty="0">
                <a:solidFill>
                  <a:srgbClr val="666666"/>
                </a:solidFill>
                <a:latin typeface="Microsoft YaHei" pitchFamily="34" charset="0"/>
                <a:ea typeface="Microsoft YaHei" pitchFamily="34" charset="-122"/>
                <a:cs typeface="Microsoft YaHei" pitchFamily="34" charset="-120"/>
              </a:rPr>
              <a:t>实施10,000次蒙特卡洛SSTA，使用非线性统计门延迟模型。</a:t>
            </a:r>
            <a:endParaRPr lang="en-US" sz="900" dirty="0"/>
          </a:p>
        </p:txBody>
      </p:sp>
      <p:sp>
        <p:nvSpPr>
          <p:cNvPr id="19" name="Shape 12"/>
          <p:cNvSpPr/>
          <p:nvPr/>
        </p:nvSpPr>
        <p:spPr>
          <a:xfrm>
            <a:off x="7143750" y="1676400"/>
            <a:ext cx="1143000" cy="1143000"/>
          </a:xfrm>
          <a:prstGeom prst="ellipse">
            <a:avLst/>
          </a:prstGeom>
          <a:solidFill>
            <a:srgbClr val="DFB57F"/>
          </a:solidFill>
          <a:ln/>
        </p:spPr>
      </p:sp>
      <p:pic>
        <p:nvPicPr>
          <p:cNvPr id="20" name="Image 5" descr="preencoded.png">    </p:cNvPr>
          <p:cNvPicPr>
            <a:picLocks noChangeAspect="1"/>
          </p:cNvPicPr>
          <p:nvPr/>
        </p:nvPicPr>
        <p:blipFill>
          <a:blip r:embed="rId6"/>
          <a:srcRect l="0" r="0" t="0" b="0"/>
          <a:stretch/>
        </p:blipFill>
        <p:spPr>
          <a:xfrm>
            <a:off x="7429500" y="1962150"/>
            <a:ext cx="571500" cy="571500"/>
          </a:xfrm>
          <a:prstGeom prst="rect">
            <a:avLst/>
          </a:prstGeom>
        </p:spPr>
      </p:pic>
      <p:sp>
        <p:nvSpPr>
          <p:cNvPr id="21" name="Text 13"/>
          <p:cNvSpPr/>
          <p:nvPr/>
        </p:nvSpPr>
        <p:spPr>
          <a:xfrm>
            <a:off x="6858000" y="3057525"/>
            <a:ext cx="1714500" cy="190500"/>
          </a:xfrm>
          <a:prstGeom prst="rect">
            <a:avLst/>
          </a:prstGeom>
          <a:noFill/>
          <a:ln/>
        </p:spPr>
        <p:txBody>
          <a:bodyPr wrap="square" lIns="0" tIns="0" rIns="0" bIns="0" rtlCol="0" anchor="ctr" vert="horz"/>
          <a:lstStyle/>
          <a:p>
            <a:pPr algn="ctr" indent="0" marL="0">
              <a:lnSpc>
                <a:spcPts val="1500"/>
              </a:lnSpc>
              <a:buNone/>
            </a:pPr>
            <a:r>
              <a:rPr lang="en-US" sz="1100" b="1" dirty="0">
                <a:solidFill>
                  <a:srgbClr val="000000"/>
                </a:solidFill>
                <a:latin typeface="Microsoft YaHei" pitchFamily="34" charset="0"/>
                <a:ea typeface="Microsoft YaHei" pitchFamily="34" charset="-122"/>
                <a:cs typeface="Microsoft YaHei" pitchFamily="34" charset="-120"/>
              </a:rPr>
              <a:t>参数配置</a:t>
            </a:r>
            <a:endParaRPr lang="en-US" sz="1100" dirty="0"/>
          </a:p>
        </p:txBody>
      </p:sp>
      <p:sp>
        <p:nvSpPr>
          <p:cNvPr id="22" name="Text 14"/>
          <p:cNvSpPr/>
          <p:nvPr/>
        </p:nvSpPr>
        <p:spPr>
          <a:xfrm>
            <a:off x="6858000" y="3371850"/>
            <a:ext cx="1714500" cy="381000"/>
          </a:xfrm>
          <a:prstGeom prst="rect">
            <a:avLst/>
          </a:prstGeom>
          <a:noFill/>
          <a:ln/>
        </p:spPr>
        <p:txBody>
          <a:bodyPr wrap="square" lIns="0" tIns="0" rIns="0" bIns="0" rtlCol="0" anchor="ctr" vert="horz"/>
          <a:lstStyle/>
          <a:p>
            <a:pPr algn="ctr" indent="0" marL="0">
              <a:lnSpc>
                <a:spcPts val="1500"/>
              </a:lnSpc>
              <a:buNone/>
            </a:pPr>
            <a:r>
              <a:rPr lang="en-US" sz="900" dirty="0">
                <a:solidFill>
                  <a:srgbClr val="666666"/>
                </a:solidFill>
                <a:latin typeface="Microsoft YaHei" pitchFamily="34" charset="0"/>
                <a:ea typeface="Microsoft YaHei" pitchFamily="34" charset="-122"/>
                <a:cs typeface="Microsoft YaHei" pitchFamily="34" charset="-120"/>
              </a:rPr>
              <a:t>设置Tsetup和Thold为零，利用1,000样本构建LUT加速GMB。</a:t>
            </a:r>
            <a:endParaRPr lang="en-US" sz="9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Shape 0"/>
          <p:cNvSpPr/>
          <p:nvPr/>
        </p:nvSpPr>
        <p:spPr>
          <a:xfrm>
            <a:off x="0" y="0"/>
            <a:ext cx="9144000" cy="5191125"/>
          </a:xfrm>
          <a:prstGeom prst="rect">
            <a:avLst/>
          </a:prstGeom>
          <a:solidFill>
            <a:srgbClr val="FFFFFF"/>
          </a:solidFill>
          <a:ln/>
        </p:spPr>
      </p:sp>
      <p:pic>
        <p:nvPicPr>
          <p:cNvPr id="3" name="Image 0" descr="preencoded.png">    </p:cNvPr>
          <p:cNvPicPr>
            <a:picLocks noChangeAspect="1"/>
          </p:cNvPicPr>
          <p:nvPr/>
        </p:nvPicPr>
        <p:blipFill>
          <a:blip r:embed="rId1"/>
          <a:srcRect l="0" r="0" t="0" b="0"/>
          <a:stretch/>
        </p:blipFill>
        <p:spPr>
          <a:xfrm>
            <a:off x="285750" y="285750"/>
            <a:ext cx="619125" cy="619125"/>
          </a:xfrm>
          <a:prstGeom prst="rect">
            <a:avLst/>
          </a:prstGeom>
        </p:spPr>
      </p:pic>
      <p:sp>
        <p:nvSpPr>
          <p:cNvPr id="4" name="Text 1"/>
          <p:cNvSpPr/>
          <p:nvPr/>
        </p:nvSpPr>
        <p:spPr>
          <a:xfrm>
            <a:off x="571500" y="466725"/>
            <a:ext cx="2857500" cy="381000"/>
          </a:xfrm>
          <a:prstGeom prst="rect">
            <a:avLst/>
          </a:prstGeom>
          <a:noFill/>
          <a:ln/>
        </p:spPr>
        <p:txBody>
          <a:bodyPr wrap="square" lIns="0" tIns="0" rIns="0" bIns="0" rtlCol="0" anchor="ctr" vert="horz"/>
          <a:lstStyle/>
          <a:p>
            <a:pPr algn="l" indent="0" marL="0">
              <a:lnSpc>
                <a:spcPts val="3000"/>
              </a:lnSpc>
              <a:buNone/>
            </a:pPr>
            <a:r>
              <a:rPr lang="en-US" sz="2200" b="1" dirty="0">
                <a:solidFill>
                  <a:srgbClr val="000000"/>
                </a:solidFill>
                <a:latin typeface="Microsoft YaHei" pitchFamily="34" charset="0"/>
                <a:ea typeface="Microsoft YaHei" pitchFamily="34" charset="-122"/>
                <a:cs typeface="Microsoft YaHei" pitchFamily="34" charset="-120"/>
              </a:rPr>
              <a:t>结果比较与讨论</a:t>
            </a:r>
            <a:endParaRPr lang="en-US" sz="2200" dirty="0"/>
          </a:p>
        </p:txBody>
      </p:sp>
      <p:sp>
        <p:nvSpPr>
          <p:cNvPr id="5" name="Text 2"/>
          <p:cNvSpPr/>
          <p:nvPr/>
        </p:nvSpPr>
        <p:spPr>
          <a:xfrm>
            <a:off x="571500" y="895350"/>
            <a:ext cx="2857500" cy="185737"/>
          </a:xfrm>
          <a:prstGeom prst="rect">
            <a:avLst/>
          </a:prstGeom>
          <a:noFill/>
          <a:ln/>
        </p:spPr>
        <p:txBody>
          <a:bodyPr wrap="square" lIns="0" tIns="0" rIns="0" bIns="0" rtlCol="0" anchor="ctr" vert="horz"/>
          <a:lstStyle/>
          <a:p>
            <a:pPr algn="l" indent="0" marL="0">
              <a:lnSpc>
                <a:spcPts val="1400"/>
              </a:lnSpc>
              <a:buNone/>
            </a:pPr>
            <a:endParaRPr lang="en-US" sz="1000" dirty="0"/>
          </a:p>
        </p:txBody>
      </p:sp>
      <p:pic>
        <p:nvPicPr>
          <p:cNvPr id="6" name="Image 1" descr="preencoded.png">    </p:cNvPr>
          <p:cNvPicPr>
            <a:picLocks noChangeAspect="1"/>
          </p:cNvPicPr>
          <p:nvPr/>
        </p:nvPicPr>
        <p:blipFill>
          <a:blip r:embed="rId2"/>
          <a:srcRect l="0" r="0" t="33333" b="33333"/>
          <a:stretch/>
        </p:blipFill>
        <p:spPr>
          <a:xfrm>
            <a:off x="571500" y="3952875"/>
            <a:ext cx="2857500" cy="952500"/>
          </a:xfrm>
          <a:prstGeom prst="roundRect">
            <a:avLst>
              <a:gd name="adj" fmla="val 5000"/>
            </a:avLst>
          </a:prstGeom>
        </p:spPr>
      </p:pic>
      <p:sp>
        <p:nvSpPr>
          <p:cNvPr id="7" name="Shape 3"/>
          <p:cNvSpPr/>
          <p:nvPr/>
        </p:nvSpPr>
        <p:spPr>
          <a:xfrm>
            <a:off x="4381500" y="933450"/>
            <a:ext cx="442913" cy="442913"/>
          </a:xfrm>
          <a:prstGeom prst="rect">
            <a:avLst/>
          </a:prstGeom>
          <a:solidFill>
            <a:srgbClr val="E17272"/>
          </a:solidFill>
          <a:ln/>
        </p:spPr>
      </p:sp>
      <p:pic>
        <p:nvPicPr>
          <p:cNvPr id="8" name="Image 2" descr="preencoded.png">    </p:cNvPr>
          <p:cNvPicPr>
            <a:picLocks noChangeAspect="1"/>
          </p:cNvPicPr>
          <p:nvPr/>
        </p:nvPicPr>
        <p:blipFill>
          <a:blip r:embed="rId3"/>
          <a:srcRect l="0" r="0" t="0" b="0"/>
          <a:stretch/>
        </p:blipFill>
        <p:spPr>
          <a:xfrm>
            <a:off x="4438650" y="990600"/>
            <a:ext cx="333375" cy="333375"/>
          </a:xfrm>
          <a:prstGeom prst="rect">
            <a:avLst/>
          </a:prstGeom>
        </p:spPr>
      </p:pic>
      <p:sp>
        <p:nvSpPr>
          <p:cNvPr id="9" name="Text 4"/>
          <p:cNvSpPr/>
          <p:nvPr/>
        </p:nvSpPr>
        <p:spPr>
          <a:xfrm>
            <a:off x="4381500" y="1566863"/>
            <a:ext cx="1905000" cy="190500"/>
          </a:xfrm>
          <a:prstGeom prst="rect">
            <a:avLst/>
          </a:prstGeom>
          <a:noFill/>
          <a:ln/>
        </p:spPr>
        <p:txBody>
          <a:bodyPr wrap="square" lIns="0" tIns="0" rIns="0" bIns="0" rtlCol="0" anchor="ctr" vert="horz"/>
          <a:lstStyle/>
          <a:p>
            <a:pPr algn="l" indent="0" marL="0">
              <a:lnSpc>
                <a:spcPts val="1500"/>
              </a:lnSpc>
              <a:buNone/>
            </a:pPr>
            <a:r>
              <a:rPr lang="en-US" sz="1100" b="1" dirty="0">
                <a:solidFill>
                  <a:srgbClr val="000000"/>
                </a:solidFill>
                <a:latin typeface="Microsoft YaHei" pitchFamily="34" charset="0"/>
                <a:ea typeface="Microsoft YaHei" pitchFamily="34" charset="-122"/>
                <a:cs typeface="Microsoft YaHei" pitchFamily="34" charset="-120"/>
              </a:rPr>
              <a:t>GMB vs. PROP &amp; EVEN</a:t>
            </a:r>
            <a:endParaRPr lang="en-US" sz="1100" dirty="0"/>
          </a:p>
        </p:txBody>
      </p:sp>
      <p:sp>
        <p:nvSpPr>
          <p:cNvPr id="10" name="Text 5"/>
          <p:cNvSpPr/>
          <p:nvPr/>
        </p:nvSpPr>
        <p:spPr>
          <a:xfrm>
            <a:off x="4381500" y="1871663"/>
            <a:ext cx="1905000" cy="952500"/>
          </a:xfrm>
          <a:prstGeom prst="rect">
            <a:avLst/>
          </a:prstGeom>
          <a:noFill/>
          <a:ln/>
        </p:spPr>
        <p:txBody>
          <a:bodyPr wrap="square" lIns="0" tIns="0" rIns="0" bIns="0" rtlCol="0" anchor="ctr" vert="horz"/>
          <a:lstStyle/>
          <a:p>
            <a:pPr algn="l" indent="0" marL="0">
              <a:lnSpc>
                <a:spcPts val="1500"/>
              </a:lnSpc>
              <a:buNone/>
            </a:pPr>
            <a:r>
              <a:rPr lang="en-US" sz="900" dirty="0">
                <a:solidFill>
                  <a:srgbClr val="000000"/>
                </a:solidFill>
                <a:latin typeface="Microsoft YaHei" pitchFamily="34" charset="0"/>
                <a:ea typeface="Microsoft YaHei" pitchFamily="34" charset="-122"/>
                <a:cs typeface="Microsoft YaHei" pitchFamily="34" charset="-120"/>
              </a:rPr>
              <a:t>GMB方法在所有测试电路中展现出显著优势，平均提升17.7%的时序产量，最高可达33.6%，特别是在大规模电路如s35932和s38584中表现更佳。</a:t>
            </a:r>
            <a:endParaRPr lang="en-US" sz="900" dirty="0"/>
          </a:p>
        </p:txBody>
      </p:sp>
      <p:sp>
        <p:nvSpPr>
          <p:cNvPr id="11" name="Shape 6"/>
          <p:cNvSpPr/>
          <p:nvPr/>
        </p:nvSpPr>
        <p:spPr>
          <a:xfrm>
            <a:off x="6667500" y="933450"/>
            <a:ext cx="442913" cy="442913"/>
          </a:xfrm>
          <a:prstGeom prst="rect">
            <a:avLst/>
          </a:prstGeom>
          <a:solidFill>
            <a:srgbClr val="DC3633"/>
          </a:solidFill>
          <a:ln/>
        </p:spPr>
      </p:sp>
      <p:pic>
        <p:nvPicPr>
          <p:cNvPr id="12" name="Image 3" descr="preencoded.png">    </p:cNvPr>
          <p:cNvPicPr>
            <a:picLocks noChangeAspect="1"/>
          </p:cNvPicPr>
          <p:nvPr/>
        </p:nvPicPr>
        <p:blipFill>
          <a:blip r:embed="rId4"/>
          <a:srcRect l="0" r="0" t="0" b="0"/>
          <a:stretch/>
        </p:blipFill>
        <p:spPr>
          <a:xfrm>
            <a:off x="6724650" y="990600"/>
            <a:ext cx="333375" cy="333375"/>
          </a:xfrm>
          <a:prstGeom prst="rect">
            <a:avLst/>
          </a:prstGeom>
        </p:spPr>
      </p:pic>
      <p:sp>
        <p:nvSpPr>
          <p:cNvPr id="13" name="Text 7"/>
          <p:cNvSpPr/>
          <p:nvPr/>
        </p:nvSpPr>
        <p:spPr>
          <a:xfrm>
            <a:off x="6667500" y="1566863"/>
            <a:ext cx="1905000" cy="190500"/>
          </a:xfrm>
          <a:prstGeom prst="rect">
            <a:avLst/>
          </a:prstGeom>
          <a:noFill/>
          <a:ln/>
        </p:spPr>
        <p:txBody>
          <a:bodyPr wrap="square" lIns="0" tIns="0" rIns="0" bIns="0" rtlCol="0" anchor="ctr" vert="horz"/>
          <a:lstStyle/>
          <a:p>
            <a:pPr algn="l" indent="0" marL="0">
              <a:lnSpc>
                <a:spcPts val="1500"/>
              </a:lnSpc>
              <a:buNone/>
            </a:pPr>
            <a:r>
              <a:rPr lang="en-US" sz="1100" b="1" dirty="0">
                <a:solidFill>
                  <a:srgbClr val="000000"/>
                </a:solidFill>
                <a:latin typeface="Microsoft YaHei" pitchFamily="34" charset="0"/>
                <a:ea typeface="Microsoft YaHei" pitchFamily="34" charset="-122"/>
                <a:cs typeface="Microsoft YaHei" pitchFamily="34" charset="-120"/>
              </a:rPr>
              <a:t>Monte Carlo验证</a:t>
            </a:r>
            <a:endParaRPr lang="en-US" sz="1100" dirty="0"/>
          </a:p>
        </p:txBody>
      </p:sp>
      <p:sp>
        <p:nvSpPr>
          <p:cNvPr id="14" name="Text 8"/>
          <p:cNvSpPr/>
          <p:nvPr/>
        </p:nvSpPr>
        <p:spPr>
          <a:xfrm>
            <a:off x="6667500" y="1871663"/>
            <a:ext cx="1905000" cy="762000"/>
          </a:xfrm>
          <a:prstGeom prst="rect">
            <a:avLst/>
          </a:prstGeom>
          <a:noFill/>
          <a:ln/>
        </p:spPr>
        <p:txBody>
          <a:bodyPr wrap="square" lIns="0" tIns="0" rIns="0" bIns="0" rtlCol="0" anchor="ctr" vert="horz"/>
          <a:lstStyle/>
          <a:p>
            <a:pPr algn="l" indent="0" marL="0">
              <a:lnSpc>
                <a:spcPts val="1500"/>
              </a:lnSpc>
              <a:buNone/>
            </a:pPr>
            <a:r>
              <a:rPr lang="en-US" sz="900" dirty="0">
                <a:solidFill>
                  <a:srgbClr val="000000"/>
                </a:solidFill>
                <a:latin typeface="Microsoft YaHei" pitchFamily="34" charset="0"/>
                <a:ea typeface="Microsoft YaHei" pitchFamily="34" charset="-122"/>
                <a:cs typeface="Microsoft YaHei" pitchFamily="34" charset="-120"/>
              </a:rPr>
              <a:t>通过10,000次Monte Carlo模拟验证，GMB在不同时钟周期下的时序产量均优于PROP和EVEN，特别是在时序产量50%-90%的关键区间。</a:t>
            </a:r>
            <a:endParaRPr lang="en-US" sz="900" dirty="0"/>
          </a:p>
        </p:txBody>
      </p:sp>
      <p:sp>
        <p:nvSpPr>
          <p:cNvPr id="15" name="Shape 9"/>
          <p:cNvSpPr/>
          <p:nvPr/>
        </p:nvSpPr>
        <p:spPr>
          <a:xfrm>
            <a:off x="4381500" y="3205163"/>
            <a:ext cx="442913" cy="442913"/>
          </a:xfrm>
          <a:prstGeom prst="rect">
            <a:avLst/>
          </a:prstGeom>
          <a:solidFill>
            <a:srgbClr val="DFB57F"/>
          </a:solidFill>
          <a:ln/>
        </p:spPr>
      </p:sp>
      <p:pic>
        <p:nvPicPr>
          <p:cNvPr id="16" name="Image 4" descr="preencoded.png">    </p:cNvPr>
          <p:cNvPicPr>
            <a:picLocks noChangeAspect="1"/>
          </p:cNvPicPr>
          <p:nvPr/>
        </p:nvPicPr>
        <p:blipFill>
          <a:blip r:embed="rId5"/>
          <a:srcRect l="0" r="0" t="0" b="0"/>
          <a:stretch/>
        </p:blipFill>
        <p:spPr>
          <a:xfrm>
            <a:off x="4438650" y="3262313"/>
            <a:ext cx="333375" cy="333375"/>
          </a:xfrm>
          <a:prstGeom prst="rect">
            <a:avLst/>
          </a:prstGeom>
        </p:spPr>
      </p:pic>
      <p:sp>
        <p:nvSpPr>
          <p:cNvPr id="17" name="Text 10"/>
          <p:cNvSpPr/>
          <p:nvPr/>
        </p:nvSpPr>
        <p:spPr>
          <a:xfrm>
            <a:off x="4381500" y="3838575"/>
            <a:ext cx="1905000" cy="190500"/>
          </a:xfrm>
          <a:prstGeom prst="rect">
            <a:avLst/>
          </a:prstGeom>
          <a:noFill/>
          <a:ln/>
        </p:spPr>
        <p:txBody>
          <a:bodyPr wrap="square" lIns="0" tIns="0" rIns="0" bIns="0" rtlCol="0" anchor="ctr" vert="horz"/>
          <a:lstStyle/>
          <a:p>
            <a:pPr algn="l" indent="0" marL="0">
              <a:lnSpc>
                <a:spcPts val="1500"/>
              </a:lnSpc>
              <a:buNone/>
            </a:pPr>
            <a:r>
              <a:rPr lang="en-US" sz="1100" b="1" dirty="0">
                <a:solidFill>
                  <a:srgbClr val="000000"/>
                </a:solidFill>
                <a:latin typeface="Microsoft YaHei" pitchFamily="34" charset="0"/>
                <a:ea typeface="Microsoft YaHei" pitchFamily="34" charset="-122"/>
                <a:cs typeface="Microsoft YaHei" pitchFamily="34" charset="-120"/>
              </a:rPr>
              <a:t>改进趋势</a:t>
            </a:r>
            <a:endParaRPr lang="en-US" sz="1100" dirty="0"/>
          </a:p>
        </p:txBody>
      </p:sp>
      <p:sp>
        <p:nvSpPr>
          <p:cNvPr id="18" name="Text 11"/>
          <p:cNvSpPr/>
          <p:nvPr/>
        </p:nvSpPr>
        <p:spPr>
          <a:xfrm>
            <a:off x="4381500" y="4143375"/>
            <a:ext cx="1905000" cy="762000"/>
          </a:xfrm>
          <a:prstGeom prst="rect">
            <a:avLst/>
          </a:prstGeom>
          <a:noFill/>
          <a:ln/>
        </p:spPr>
        <p:txBody>
          <a:bodyPr wrap="square" lIns="0" tIns="0" rIns="0" bIns="0" rtlCol="0" anchor="ctr" vert="horz"/>
          <a:lstStyle/>
          <a:p>
            <a:pPr algn="l" indent="0" marL="0">
              <a:lnSpc>
                <a:spcPts val="1500"/>
              </a:lnSpc>
              <a:buNone/>
            </a:pPr>
            <a:r>
              <a:rPr lang="en-US" sz="900" dirty="0">
                <a:solidFill>
                  <a:srgbClr val="000000"/>
                </a:solidFill>
                <a:latin typeface="Microsoft YaHei" pitchFamily="34" charset="0"/>
                <a:ea typeface="Microsoft YaHei" pitchFamily="34" charset="-122"/>
                <a:cs typeface="Microsoft YaHei" pitchFamily="34" charset="-120"/>
              </a:rPr>
              <a:t>随着电路规模增大，GMB相对于PROP和EVEN的改进幅度也相应增加，证明了其在处理复杂电路时的优越性。</a:t>
            </a:r>
            <a:endParaRPr lang="en-US" sz="9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rcRect l="0" r="0" t="0" b="0"/>
          <a:stretch/>
        </p:blipFill>
        <p:spPr>
          <a:xfrm>
            <a:off x="0" y="0"/>
            <a:ext cx="9144000" cy="5143500"/>
          </a:xfrm>
          <a:prstGeom prst="rect">
            <a:avLst/>
          </a:prstGeom>
        </p:spPr>
      </p:pic>
      <p:sp>
        <p:nvSpPr>
          <p:cNvPr id="3" name="Shape 0"/>
          <p:cNvSpPr/>
          <p:nvPr/>
        </p:nvSpPr>
        <p:spPr>
          <a:xfrm>
            <a:off x="571500" y="571500"/>
            <a:ext cx="366713" cy="57150"/>
          </a:xfrm>
          <a:prstGeom prst="rect">
            <a:avLst/>
          </a:prstGeom>
          <a:solidFill>
            <a:srgbClr val="FFFFFF"/>
          </a:solidFill>
          <a:ln/>
        </p:spPr>
      </p:sp>
      <p:sp>
        <p:nvSpPr>
          <p:cNvPr id="4" name="Text 1"/>
          <p:cNvSpPr/>
          <p:nvPr/>
        </p:nvSpPr>
        <p:spPr>
          <a:xfrm>
            <a:off x="5334000" y="1095375"/>
            <a:ext cx="3810000" cy="4467225"/>
          </a:xfrm>
          <a:prstGeom prst="rect">
            <a:avLst/>
          </a:prstGeom>
          <a:noFill/>
          <a:ln/>
        </p:spPr>
        <p:txBody>
          <a:bodyPr wrap="square" lIns="0" tIns="0" rIns="0" bIns="0" rtlCol="0" anchor="ctr" vert="horz"/>
          <a:lstStyle/>
          <a:p>
            <a:pPr algn="l" indent="0" marL="0">
              <a:lnSpc>
                <a:spcPts val="35100"/>
              </a:lnSpc>
              <a:buNone/>
            </a:pPr>
            <a:r>
              <a:rPr lang="en-US" sz="24300" b="1" dirty="0">
                <a:solidFill>
                  <a:srgbClr val="E2C9AB">
                    <a:alpha val="70000"/>
                  </a:srgbClr>
                </a:solidFill>
                <a:latin typeface="Microsoft YaHei" pitchFamily="34" charset="0"/>
                <a:ea typeface="Microsoft YaHei" pitchFamily="34" charset="-122"/>
                <a:cs typeface="Microsoft YaHei" pitchFamily="34" charset="-120"/>
              </a:rPr>
              <a:t>06</a:t>
            </a:r>
            <a:endParaRPr lang="en-US" sz="24300" dirty="0"/>
          </a:p>
        </p:txBody>
      </p:sp>
      <p:sp>
        <p:nvSpPr>
          <p:cNvPr id="5" name="Text 2"/>
          <p:cNvSpPr/>
          <p:nvPr/>
        </p:nvSpPr>
        <p:spPr>
          <a:xfrm>
            <a:off x="571500" y="3676650"/>
            <a:ext cx="4667250" cy="533400"/>
          </a:xfrm>
          <a:prstGeom prst="rect">
            <a:avLst/>
          </a:prstGeom>
          <a:noFill/>
          <a:ln/>
        </p:spPr>
        <p:txBody>
          <a:bodyPr wrap="square" lIns="0" tIns="0" rIns="0" bIns="0" rtlCol="0" anchor="ctr" vert="horz"/>
          <a:lstStyle/>
          <a:p>
            <a:pPr algn="l" indent="0" marL="0">
              <a:lnSpc>
                <a:spcPts val="4200"/>
              </a:lnSpc>
              <a:buNone/>
            </a:pPr>
            <a:r>
              <a:rPr lang="en-US" sz="3000" b="1" dirty="0">
                <a:solidFill>
                  <a:srgbClr val="FFFFFF"/>
                </a:solidFill>
                <a:latin typeface="Microsoft YaHei" pitchFamily="34" charset="0"/>
                <a:ea typeface="Microsoft YaHei" pitchFamily="34" charset="-122"/>
                <a:cs typeface="Microsoft YaHei" pitchFamily="34" charset="-120"/>
              </a:rPr>
              <a:t>结论与未来工作</a:t>
            </a:r>
            <a:endParaRPr lang="en-US" sz="3000" dirty="0"/>
          </a:p>
        </p:txBody>
      </p:sp>
      <p:sp>
        <p:nvSpPr>
          <p:cNvPr id="6" name="Text 3"/>
          <p:cNvSpPr/>
          <p:nvPr/>
        </p:nvSpPr>
        <p:spPr>
          <a:xfrm>
            <a:off x="571500" y="4305300"/>
            <a:ext cx="4667250" cy="266700"/>
          </a:xfrm>
          <a:prstGeom prst="rect">
            <a:avLst/>
          </a:prstGeom>
          <a:noFill/>
          <a:ln/>
        </p:spPr>
        <p:txBody>
          <a:bodyPr wrap="square" lIns="0" tIns="0" rIns="0" bIns="0" rtlCol="0" anchor="ctr" vert="horz"/>
          <a:lstStyle/>
          <a:p>
            <a:pPr algn="l" indent="0" marL="0">
              <a:lnSpc>
                <a:spcPts val="2100"/>
              </a:lnSpc>
              <a:buNone/>
            </a:pPr>
            <a:endParaRPr lang="en-US" sz="15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a:ln/>
        </p:spPr>
      </p:sp>
      <p:pic>
        <p:nvPicPr>
          <p:cNvPr id="3" name="Image 0" descr="preencoded.png">    </p:cNvPr>
          <p:cNvPicPr>
            <a:picLocks noChangeAspect="1"/>
          </p:cNvPicPr>
          <p:nvPr/>
        </p:nvPicPr>
        <p:blipFill>
          <a:blip r:embed="rId1"/>
          <a:srcRect l="26" r="26" t="0" b="0"/>
          <a:stretch/>
        </p:blipFill>
        <p:spPr>
          <a:xfrm>
            <a:off x="0" y="0"/>
            <a:ext cx="9144000" cy="2190750"/>
          </a:xfrm>
          <a:prstGeom prst="rect">
            <a:avLst/>
          </a:prstGeom>
        </p:spPr>
      </p:pic>
      <p:pic>
        <p:nvPicPr>
          <p:cNvPr id="4" name="Image 1" descr="preencoded.png">    </p:cNvPr>
          <p:cNvPicPr>
            <a:picLocks noChangeAspect="1"/>
          </p:cNvPicPr>
          <p:nvPr/>
        </p:nvPicPr>
        <p:blipFill>
          <a:blip r:embed="rId2"/>
          <a:srcRect l="0" r="0" t="0" b="0"/>
          <a:stretch/>
        </p:blipFill>
        <p:spPr>
          <a:xfrm>
            <a:off x="285750" y="285750"/>
            <a:ext cx="619125" cy="619125"/>
          </a:xfrm>
          <a:prstGeom prst="rect">
            <a:avLst/>
          </a:prstGeom>
        </p:spPr>
      </p:pic>
      <p:sp>
        <p:nvSpPr>
          <p:cNvPr id="5" name="Text 1"/>
          <p:cNvSpPr/>
          <p:nvPr/>
        </p:nvSpPr>
        <p:spPr>
          <a:xfrm>
            <a:off x="571500" y="466725"/>
            <a:ext cx="8001000" cy="381000"/>
          </a:xfrm>
          <a:prstGeom prst="rect">
            <a:avLst/>
          </a:prstGeom>
          <a:noFill/>
          <a:ln/>
        </p:spPr>
        <p:txBody>
          <a:bodyPr wrap="square" lIns="0" tIns="0" rIns="0" bIns="0" rtlCol="0" anchor="ctr" vert="horz"/>
          <a:lstStyle/>
          <a:p>
            <a:pPr algn="l" indent="0" marL="0">
              <a:lnSpc>
                <a:spcPts val="3000"/>
              </a:lnSpc>
              <a:buNone/>
            </a:pPr>
            <a:r>
              <a:rPr lang="en-US" sz="2200" b="1" dirty="0">
                <a:solidFill>
                  <a:srgbClr val="000000"/>
                </a:solidFill>
                <a:latin typeface="Microsoft YaHei" pitchFamily="34" charset="0"/>
                <a:ea typeface="Microsoft YaHei" pitchFamily="34" charset="-122"/>
                <a:cs typeface="Microsoft YaHei" pitchFamily="34" charset="-120"/>
              </a:rPr>
              <a:t>研究贡献总结</a:t>
            </a:r>
            <a:endParaRPr lang="en-US" sz="2200" dirty="0"/>
          </a:p>
        </p:txBody>
      </p:sp>
      <p:sp>
        <p:nvSpPr>
          <p:cNvPr id="6" name="Text 2"/>
          <p:cNvSpPr/>
          <p:nvPr/>
        </p:nvSpPr>
        <p:spPr>
          <a:xfrm>
            <a:off x="571500" y="895350"/>
            <a:ext cx="8001000" cy="185737"/>
          </a:xfrm>
          <a:prstGeom prst="rect">
            <a:avLst/>
          </a:prstGeom>
          <a:noFill/>
          <a:ln/>
        </p:spPr>
        <p:txBody>
          <a:bodyPr wrap="square" lIns="0" tIns="0" rIns="0" bIns="0" rtlCol="0" anchor="ctr" vert="horz"/>
          <a:lstStyle/>
          <a:p>
            <a:pPr algn="l" indent="0" marL="0">
              <a:lnSpc>
                <a:spcPts val="1400"/>
              </a:lnSpc>
              <a:buNone/>
            </a:pPr>
            <a:endParaRPr lang="en-US" sz="1000" dirty="0"/>
          </a:p>
        </p:txBody>
      </p:sp>
      <p:sp>
        <p:nvSpPr>
          <p:cNvPr id="7" name="Shape 3"/>
          <p:cNvSpPr/>
          <p:nvPr/>
        </p:nvSpPr>
        <p:spPr>
          <a:xfrm>
            <a:off x="1206500" y="1676400"/>
            <a:ext cx="1143000" cy="1143000"/>
          </a:xfrm>
          <a:prstGeom prst="ellipse">
            <a:avLst/>
          </a:prstGeom>
          <a:solidFill>
            <a:srgbClr val="BB0000"/>
          </a:solidFill>
          <a:ln/>
        </p:spPr>
      </p:sp>
      <p:pic>
        <p:nvPicPr>
          <p:cNvPr id="8" name="Image 2" descr="preencoded.png">    </p:cNvPr>
          <p:cNvPicPr>
            <a:picLocks noChangeAspect="1"/>
          </p:cNvPicPr>
          <p:nvPr/>
        </p:nvPicPr>
        <p:blipFill>
          <a:blip r:embed="rId3"/>
          <a:srcRect l="0" r="0" t="0" b="0"/>
          <a:stretch/>
        </p:blipFill>
        <p:spPr>
          <a:xfrm>
            <a:off x="1492250" y="1962150"/>
            <a:ext cx="571500" cy="571500"/>
          </a:xfrm>
          <a:prstGeom prst="rect">
            <a:avLst/>
          </a:prstGeom>
        </p:spPr>
      </p:pic>
      <p:sp>
        <p:nvSpPr>
          <p:cNvPr id="9" name="Text 4"/>
          <p:cNvSpPr/>
          <p:nvPr/>
        </p:nvSpPr>
        <p:spPr>
          <a:xfrm>
            <a:off x="571500" y="3057525"/>
            <a:ext cx="2413000" cy="190500"/>
          </a:xfrm>
          <a:prstGeom prst="rect">
            <a:avLst/>
          </a:prstGeom>
          <a:noFill/>
          <a:ln/>
        </p:spPr>
        <p:txBody>
          <a:bodyPr wrap="square" lIns="0" tIns="0" rIns="0" bIns="0" rtlCol="0" anchor="ctr" vert="horz"/>
          <a:lstStyle/>
          <a:p>
            <a:pPr algn="ctr" indent="0" marL="0">
              <a:lnSpc>
                <a:spcPts val="1500"/>
              </a:lnSpc>
              <a:buNone/>
            </a:pPr>
            <a:r>
              <a:rPr lang="en-US" sz="1100" b="1" dirty="0">
                <a:solidFill>
                  <a:srgbClr val="000000"/>
                </a:solidFill>
                <a:latin typeface="Microsoft YaHei" pitchFamily="34" charset="0"/>
                <a:ea typeface="Microsoft YaHei" pitchFamily="34" charset="-122"/>
                <a:cs typeface="Microsoft YaHei" pitchFamily="34" charset="-120"/>
              </a:rPr>
              <a:t>创新方法</a:t>
            </a:r>
            <a:endParaRPr lang="en-US" sz="1100" dirty="0"/>
          </a:p>
        </p:txBody>
      </p:sp>
      <p:sp>
        <p:nvSpPr>
          <p:cNvPr id="10" name="Text 5"/>
          <p:cNvSpPr/>
          <p:nvPr/>
        </p:nvSpPr>
        <p:spPr>
          <a:xfrm>
            <a:off x="571500" y="3371850"/>
            <a:ext cx="2413000" cy="381000"/>
          </a:xfrm>
          <a:prstGeom prst="rect">
            <a:avLst/>
          </a:prstGeom>
          <a:noFill/>
          <a:ln/>
        </p:spPr>
        <p:txBody>
          <a:bodyPr wrap="square" lIns="0" tIns="0" rIns="0" bIns="0" rtlCol="0" anchor="ctr" vert="horz"/>
          <a:lstStyle/>
          <a:p>
            <a:pPr algn="ctr" indent="0" marL="0">
              <a:lnSpc>
                <a:spcPts val="1500"/>
              </a:lnSpc>
              <a:buNone/>
            </a:pPr>
            <a:r>
              <a:rPr lang="en-US" sz="900" dirty="0">
                <a:solidFill>
                  <a:srgbClr val="666666"/>
                </a:solidFill>
                <a:latin typeface="Microsoft YaHei" pitchFamily="34" charset="0"/>
                <a:ea typeface="Microsoft YaHei" pitchFamily="34" charset="-122"/>
                <a:cs typeface="Microsoft YaHei" pitchFamily="34" charset="-120"/>
              </a:rPr>
              <a:t>提出了一种新颖的时钟偏斜调度方法，有效提升时序产量，考虑了非高斯分布的关键路径延迟。</a:t>
            </a:r>
            <a:endParaRPr lang="en-US" sz="900" dirty="0"/>
          </a:p>
        </p:txBody>
      </p:sp>
      <p:sp>
        <p:nvSpPr>
          <p:cNvPr id="11" name="Shape 6"/>
          <p:cNvSpPr/>
          <p:nvPr/>
        </p:nvSpPr>
        <p:spPr>
          <a:xfrm>
            <a:off x="4000500" y="1676400"/>
            <a:ext cx="1143000" cy="1143000"/>
          </a:xfrm>
          <a:prstGeom prst="ellipse">
            <a:avLst/>
          </a:prstGeom>
          <a:solidFill>
            <a:srgbClr val="DFB57F"/>
          </a:solidFill>
          <a:ln/>
        </p:spPr>
      </p:sp>
      <p:pic>
        <p:nvPicPr>
          <p:cNvPr id="12" name="Image 3" descr="preencoded.png">    </p:cNvPr>
          <p:cNvPicPr>
            <a:picLocks noChangeAspect="1"/>
          </p:cNvPicPr>
          <p:nvPr/>
        </p:nvPicPr>
        <p:blipFill>
          <a:blip r:embed="rId4"/>
          <a:srcRect l="0" r="0" t="0" b="0"/>
          <a:stretch/>
        </p:blipFill>
        <p:spPr>
          <a:xfrm>
            <a:off x="4286250" y="1962150"/>
            <a:ext cx="571500" cy="571500"/>
          </a:xfrm>
          <a:prstGeom prst="rect">
            <a:avLst/>
          </a:prstGeom>
        </p:spPr>
      </p:pic>
      <p:sp>
        <p:nvSpPr>
          <p:cNvPr id="13" name="Text 7"/>
          <p:cNvSpPr/>
          <p:nvPr/>
        </p:nvSpPr>
        <p:spPr>
          <a:xfrm>
            <a:off x="3365500" y="3057525"/>
            <a:ext cx="2413000" cy="190500"/>
          </a:xfrm>
          <a:prstGeom prst="rect">
            <a:avLst/>
          </a:prstGeom>
          <a:noFill/>
          <a:ln/>
        </p:spPr>
        <p:txBody>
          <a:bodyPr wrap="square" lIns="0" tIns="0" rIns="0" bIns="0" rtlCol="0" anchor="ctr" vert="horz"/>
          <a:lstStyle/>
          <a:p>
            <a:pPr algn="ctr" indent="0" marL="0">
              <a:lnSpc>
                <a:spcPts val="1500"/>
              </a:lnSpc>
              <a:buNone/>
            </a:pPr>
            <a:r>
              <a:rPr lang="en-US" sz="1100" b="1" dirty="0">
                <a:solidFill>
                  <a:srgbClr val="000000"/>
                </a:solidFill>
                <a:latin typeface="Microsoft YaHei" pitchFamily="34" charset="0"/>
                <a:ea typeface="Microsoft YaHei" pitchFamily="34" charset="-122"/>
                <a:cs typeface="Microsoft YaHei" pitchFamily="34" charset="-120"/>
              </a:rPr>
              <a:t>通用公式</a:t>
            </a:r>
            <a:endParaRPr lang="en-US" sz="1100" dirty="0"/>
          </a:p>
        </p:txBody>
      </p:sp>
      <p:sp>
        <p:nvSpPr>
          <p:cNvPr id="14" name="Text 8"/>
          <p:cNvSpPr/>
          <p:nvPr/>
        </p:nvSpPr>
        <p:spPr>
          <a:xfrm>
            <a:off x="3365500" y="3371850"/>
            <a:ext cx="2413000" cy="381000"/>
          </a:xfrm>
          <a:prstGeom prst="rect">
            <a:avLst/>
          </a:prstGeom>
          <a:noFill/>
          <a:ln/>
        </p:spPr>
        <p:txBody>
          <a:bodyPr wrap="square" lIns="0" tIns="0" rIns="0" bIns="0" rtlCol="0" anchor="ctr" vert="horz"/>
          <a:lstStyle/>
          <a:p>
            <a:pPr algn="ctr" indent="0" marL="0">
              <a:lnSpc>
                <a:spcPts val="1500"/>
              </a:lnSpc>
              <a:buNone/>
            </a:pPr>
            <a:r>
              <a:rPr lang="en-US" sz="900" dirty="0">
                <a:solidFill>
                  <a:srgbClr val="666666"/>
                </a:solidFill>
                <a:latin typeface="Microsoft YaHei" pitchFamily="34" charset="0"/>
                <a:ea typeface="Microsoft YaHei" pitchFamily="34" charset="-122"/>
                <a:cs typeface="Microsoft YaHei" pitchFamily="34" charset="-120"/>
              </a:rPr>
              <a:t>开发了通用的优化问题公式，覆盖并解释了先前工作，准确处理关键路径的统计行为。</a:t>
            </a:r>
            <a:endParaRPr lang="en-US" sz="900" dirty="0"/>
          </a:p>
        </p:txBody>
      </p:sp>
      <p:sp>
        <p:nvSpPr>
          <p:cNvPr id="15" name="Shape 9"/>
          <p:cNvSpPr/>
          <p:nvPr/>
        </p:nvSpPr>
        <p:spPr>
          <a:xfrm>
            <a:off x="6794500" y="1676400"/>
            <a:ext cx="1143000" cy="1143000"/>
          </a:xfrm>
          <a:prstGeom prst="ellipse">
            <a:avLst/>
          </a:prstGeom>
          <a:solidFill>
            <a:srgbClr val="BB0000"/>
          </a:solidFill>
          <a:ln/>
        </p:spPr>
      </p:sp>
      <p:pic>
        <p:nvPicPr>
          <p:cNvPr id="16" name="Image 4" descr="preencoded.png">    </p:cNvPr>
          <p:cNvPicPr>
            <a:picLocks noChangeAspect="1"/>
          </p:cNvPicPr>
          <p:nvPr/>
        </p:nvPicPr>
        <p:blipFill>
          <a:blip r:embed="rId5"/>
          <a:srcRect l="0" r="0" t="0" b="0"/>
          <a:stretch/>
        </p:blipFill>
        <p:spPr>
          <a:xfrm>
            <a:off x="7080250" y="1962150"/>
            <a:ext cx="571500" cy="571500"/>
          </a:xfrm>
          <a:prstGeom prst="rect">
            <a:avLst/>
          </a:prstGeom>
        </p:spPr>
      </p:pic>
      <p:sp>
        <p:nvSpPr>
          <p:cNvPr id="17" name="Text 10"/>
          <p:cNvSpPr/>
          <p:nvPr/>
        </p:nvSpPr>
        <p:spPr>
          <a:xfrm>
            <a:off x="6159500" y="3057525"/>
            <a:ext cx="2413000" cy="190500"/>
          </a:xfrm>
          <a:prstGeom prst="rect">
            <a:avLst/>
          </a:prstGeom>
          <a:noFill/>
          <a:ln/>
        </p:spPr>
        <p:txBody>
          <a:bodyPr wrap="square" lIns="0" tIns="0" rIns="0" bIns="0" rtlCol="0" anchor="ctr" vert="horz"/>
          <a:lstStyle/>
          <a:p>
            <a:pPr algn="ctr" indent="0" marL="0">
              <a:lnSpc>
                <a:spcPts val="1500"/>
              </a:lnSpc>
              <a:buNone/>
            </a:pPr>
            <a:r>
              <a:rPr lang="en-US" sz="1100" b="1" dirty="0">
                <a:solidFill>
                  <a:srgbClr val="000000"/>
                </a:solidFill>
                <a:latin typeface="Microsoft YaHei" pitchFamily="34" charset="0"/>
                <a:ea typeface="Microsoft YaHei" pitchFamily="34" charset="-122"/>
                <a:cs typeface="Microsoft YaHei" pitchFamily="34" charset="-120"/>
              </a:rPr>
              <a:t>显著改进</a:t>
            </a:r>
            <a:endParaRPr lang="en-US" sz="1100" dirty="0"/>
          </a:p>
        </p:txBody>
      </p:sp>
      <p:sp>
        <p:nvSpPr>
          <p:cNvPr id="18" name="Text 11"/>
          <p:cNvSpPr/>
          <p:nvPr/>
        </p:nvSpPr>
        <p:spPr>
          <a:xfrm>
            <a:off x="6159500" y="3371850"/>
            <a:ext cx="2413000" cy="381000"/>
          </a:xfrm>
          <a:prstGeom prst="rect">
            <a:avLst/>
          </a:prstGeom>
          <a:noFill/>
          <a:ln/>
        </p:spPr>
        <p:txBody>
          <a:bodyPr wrap="square" lIns="0" tIns="0" rIns="0" bIns="0" rtlCol="0" anchor="ctr" vert="horz"/>
          <a:lstStyle/>
          <a:p>
            <a:pPr algn="ctr" indent="0" marL="0">
              <a:lnSpc>
                <a:spcPts val="1500"/>
              </a:lnSpc>
              <a:buNone/>
            </a:pPr>
            <a:r>
              <a:rPr lang="en-US" sz="900" dirty="0">
                <a:solidFill>
                  <a:srgbClr val="666666"/>
                </a:solidFill>
                <a:latin typeface="Microsoft YaHei" pitchFamily="34" charset="0"/>
                <a:ea typeface="Microsoft YaHei" pitchFamily="34" charset="-122"/>
                <a:cs typeface="Microsoft YaHei" pitchFamily="34" charset="-120"/>
              </a:rPr>
              <a:t>实验表明，与现有方法相比，平均提高了17.7%的时序产量，最大提升达33.6%。</a:t>
            </a:r>
            <a:endParaRPr lang="en-US" sz="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a:ln/>
        </p:spPr>
      </p:sp>
      <p:pic>
        <p:nvPicPr>
          <p:cNvPr id="3" name="Image 0" descr="preencoded.png">    </p:cNvPr>
          <p:cNvPicPr>
            <a:picLocks noChangeAspect="1"/>
          </p:cNvPicPr>
          <p:nvPr/>
        </p:nvPicPr>
        <p:blipFill>
          <a:blip r:embed="rId1"/>
          <a:srcRect l="0" r="0" t="0" b="0"/>
          <a:stretch/>
        </p:blipFill>
        <p:spPr>
          <a:xfrm>
            <a:off x="0" y="0"/>
            <a:ext cx="2952750" cy="5143500"/>
          </a:xfrm>
          <a:prstGeom prst="rect">
            <a:avLst/>
          </a:prstGeom>
        </p:spPr>
      </p:pic>
      <p:sp>
        <p:nvSpPr>
          <p:cNvPr id="4" name="Text 1"/>
          <p:cNvSpPr/>
          <p:nvPr/>
        </p:nvSpPr>
        <p:spPr>
          <a:xfrm>
            <a:off x="571500" y="3433763"/>
            <a:ext cx="1857375" cy="666750"/>
          </a:xfrm>
          <a:prstGeom prst="rect">
            <a:avLst/>
          </a:prstGeom>
          <a:noFill/>
          <a:ln/>
        </p:spPr>
        <p:txBody>
          <a:bodyPr wrap="square" lIns="0" tIns="0" rIns="0" bIns="0" rtlCol="0" anchor="ctr" vert="horz"/>
          <a:lstStyle/>
          <a:p>
            <a:pPr algn="l" indent="0" marL="0">
              <a:lnSpc>
                <a:spcPts val="5200"/>
              </a:lnSpc>
              <a:buNone/>
            </a:pPr>
            <a:r>
              <a:rPr lang="en-US" sz="3700" b="1" dirty="0">
                <a:solidFill>
                  <a:srgbClr val="FFFFFF"/>
                </a:solidFill>
                <a:latin typeface="Microsoft YaHei" pitchFamily="34" charset="0"/>
                <a:ea typeface="Microsoft YaHei" pitchFamily="34" charset="-122"/>
                <a:cs typeface="Microsoft YaHei" pitchFamily="34" charset="-120"/>
              </a:rPr>
              <a:t>content</a:t>
            </a:r>
            <a:endParaRPr lang="en-US" sz="3700" dirty="0"/>
          </a:p>
        </p:txBody>
      </p:sp>
      <p:sp>
        <p:nvSpPr>
          <p:cNvPr id="5" name="Text 2"/>
          <p:cNvSpPr/>
          <p:nvPr/>
        </p:nvSpPr>
        <p:spPr>
          <a:xfrm>
            <a:off x="571500" y="4176713"/>
            <a:ext cx="1809750" cy="400050"/>
          </a:xfrm>
          <a:prstGeom prst="rect">
            <a:avLst/>
          </a:prstGeom>
          <a:noFill/>
          <a:ln/>
        </p:spPr>
        <p:txBody>
          <a:bodyPr wrap="square" lIns="0" tIns="0" rIns="0" bIns="0" rtlCol="0" anchor="ctr" vert="horz"/>
          <a:lstStyle/>
          <a:p>
            <a:pPr algn="l" indent="0" marL="0">
              <a:lnSpc>
                <a:spcPts val="3100"/>
              </a:lnSpc>
              <a:buNone/>
            </a:pPr>
            <a:r>
              <a:rPr lang="en-US" sz="2200" dirty="0">
                <a:solidFill>
                  <a:srgbClr val="FFFFFF"/>
                </a:solidFill>
                <a:latin typeface="Microsoft YaHei" pitchFamily="34" charset="0"/>
                <a:ea typeface="Microsoft YaHei" pitchFamily="34" charset="-122"/>
                <a:cs typeface="Microsoft YaHei" pitchFamily="34" charset="-120"/>
              </a:rPr>
              <a:t>目录</a:t>
            </a:r>
            <a:endParaRPr lang="en-US" sz="2200" dirty="0"/>
          </a:p>
        </p:txBody>
      </p:sp>
      <p:sp>
        <p:nvSpPr>
          <p:cNvPr id="6" name="Text 3"/>
          <p:cNvSpPr/>
          <p:nvPr/>
        </p:nvSpPr>
        <p:spPr>
          <a:xfrm>
            <a:off x="4286250" y="688181"/>
            <a:ext cx="352425" cy="333375"/>
          </a:xfrm>
          <a:prstGeom prst="rect">
            <a:avLst/>
          </a:prstGeom>
          <a:noFill/>
          <a:ln/>
        </p:spPr>
        <p:txBody>
          <a:bodyPr wrap="square" lIns="0" tIns="0" rIns="0" bIns="0" rtlCol="0" anchor="ctr" vert="horz"/>
          <a:lstStyle/>
          <a:p>
            <a:pPr algn="l" indent="0" marL="0">
              <a:lnSpc>
                <a:spcPts val="3000"/>
              </a:lnSpc>
              <a:buNone/>
            </a:pPr>
            <a:r>
              <a:rPr lang="en-US" sz="1800" b="1" dirty="0">
                <a:solidFill>
                  <a:srgbClr val="002973"/>
                </a:solidFill>
                <a:latin typeface="Microsoft YaHei" pitchFamily="34" charset="0"/>
                <a:ea typeface="Microsoft YaHei" pitchFamily="34" charset="-122"/>
                <a:cs typeface="Microsoft YaHei" pitchFamily="34" charset="-120"/>
              </a:rPr>
              <a:t>01</a:t>
            </a:r>
            <a:endParaRPr lang="en-US" sz="1800" dirty="0"/>
          </a:p>
        </p:txBody>
      </p:sp>
      <p:sp>
        <p:nvSpPr>
          <p:cNvPr id="7" name="Text 4"/>
          <p:cNvSpPr/>
          <p:nvPr/>
        </p:nvSpPr>
        <p:spPr>
          <a:xfrm>
            <a:off x="4752975" y="745331"/>
            <a:ext cx="3057525" cy="209550"/>
          </a:xfrm>
          <a:prstGeom prst="rect">
            <a:avLst/>
          </a:prstGeom>
          <a:noFill/>
          <a:ln/>
        </p:spPr>
        <p:txBody>
          <a:bodyPr wrap="square" lIns="0" tIns="0" rIns="0" bIns="0" rtlCol="0" anchor="ctr" vert="horz"/>
          <a:lstStyle/>
          <a:p>
            <a:pPr algn="l" indent="0" marL="0">
              <a:lnSpc>
                <a:spcPts val="1600"/>
              </a:lnSpc>
              <a:buNone/>
            </a:pPr>
            <a:r>
              <a:rPr lang="en-US" sz="1200" b="1" dirty="0">
                <a:solidFill>
                  <a:srgbClr val="002973"/>
                </a:solidFill>
                <a:latin typeface="Microsoft YaHei" pitchFamily="34" charset="0"/>
                <a:ea typeface="Microsoft YaHei" pitchFamily="34" charset="-122"/>
                <a:cs typeface="Microsoft YaHei" pitchFamily="34" charset="-120"/>
              </a:rPr>
              <a:t>引言与背景</a:t>
            </a:r>
            <a:endParaRPr lang="en-US" sz="1200" dirty="0"/>
          </a:p>
        </p:txBody>
      </p:sp>
      <p:sp>
        <p:nvSpPr>
          <p:cNvPr id="8" name="Text 5"/>
          <p:cNvSpPr/>
          <p:nvPr/>
        </p:nvSpPr>
        <p:spPr>
          <a:xfrm>
            <a:off x="4752975" y="992981"/>
            <a:ext cx="3057525" cy="209550"/>
          </a:xfrm>
          <a:prstGeom prst="rect">
            <a:avLst/>
          </a:prstGeom>
          <a:noFill/>
          <a:ln/>
        </p:spPr>
        <p:txBody>
          <a:bodyPr wrap="square" lIns="0" tIns="0" rIns="0" bIns="0" rtlCol="0" anchor="ctr" vert="horz"/>
          <a:lstStyle/>
          <a:p>
            <a:pPr algn="l" indent="0" marL="0">
              <a:lnSpc>
                <a:spcPts val="1600"/>
              </a:lnSpc>
              <a:buNone/>
            </a:pPr>
            <a:endParaRPr lang="en-US" sz="1000" dirty="0"/>
          </a:p>
        </p:txBody>
      </p:sp>
      <p:sp>
        <p:nvSpPr>
          <p:cNvPr id="9" name="Text 6"/>
          <p:cNvSpPr/>
          <p:nvPr/>
        </p:nvSpPr>
        <p:spPr>
          <a:xfrm>
            <a:off x="4286250" y="1316831"/>
            <a:ext cx="352425" cy="333375"/>
          </a:xfrm>
          <a:prstGeom prst="rect">
            <a:avLst/>
          </a:prstGeom>
          <a:noFill/>
          <a:ln/>
        </p:spPr>
        <p:txBody>
          <a:bodyPr wrap="square" lIns="0" tIns="0" rIns="0" bIns="0" rtlCol="0" anchor="ctr" vert="horz"/>
          <a:lstStyle/>
          <a:p>
            <a:pPr algn="l" indent="0" marL="0">
              <a:lnSpc>
                <a:spcPts val="3000"/>
              </a:lnSpc>
              <a:buNone/>
            </a:pPr>
            <a:r>
              <a:rPr lang="en-US" sz="1800" b="1" dirty="0">
                <a:solidFill>
                  <a:srgbClr val="002973"/>
                </a:solidFill>
                <a:latin typeface="Microsoft YaHei" pitchFamily="34" charset="0"/>
                <a:ea typeface="Microsoft YaHei" pitchFamily="34" charset="-122"/>
                <a:cs typeface="Microsoft YaHei" pitchFamily="34" charset="-120"/>
              </a:rPr>
              <a:t>02</a:t>
            </a:r>
            <a:endParaRPr lang="en-US" sz="1800" dirty="0"/>
          </a:p>
        </p:txBody>
      </p:sp>
      <p:sp>
        <p:nvSpPr>
          <p:cNvPr id="10" name="Text 7"/>
          <p:cNvSpPr/>
          <p:nvPr/>
        </p:nvSpPr>
        <p:spPr>
          <a:xfrm>
            <a:off x="4752975" y="1373981"/>
            <a:ext cx="3057525" cy="209550"/>
          </a:xfrm>
          <a:prstGeom prst="rect">
            <a:avLst/>
          </a:prstGeom>
          <a:noFill/>
          <a:ln/>
        </p:spPr>
        <p:txBody>
          <a:bodyPr wrap="square" lIns="0" tIns="0" rIns="0" bIns="0" rtlCol="0" anchor="ctr" vert="horz"/>
          <a:lstStyle/>
          <a:p>
            <a:pPr algn="l" indent="0" marL="0">
              <a:lnSpc>
                <a:spcPts val="1600"/>
              </a:lnSpc>
              <a:buNone/>
            </a:pPr>
            <a:r>
              <a:rPr lang="en-US" sz="1200" b="1" dirty="0">
                <a:solidFill>
                  <a:srgbClr val="002973"/>
                </a:solidFill>
                <a:latin typeface="Microsoft YaHei" pitchFamily="34" charset="0"/>
                <a:ea typeface="Microsoft YaHei" pitchFamily="34" charset="-122"/>
                <a:cs typeface="Microsoft YaHei" pitchFamily="34" charset="-120"/>
              </a:rPr>
              <a:t>问题陈述与模型</a:t>
            </a:r>
            <a:endParaRPr lang="en-US" sz="1200" dirty="0"/>
          </a:p>
        </p:txBody>
      </p:sp>
      <p:sp>
        <p:nvSpPr>
          <p:cNvPr id="11" name="Text 8"/>
          <p:cNvSpPr/>
          <p:nvPr/>
        </p:nvSpPr>
        <p:spPr>
          <a:xfrm>
            <a:off x="4752975" y="1621631"/>
            <a:ext cx="3057525" cy="209550"/>
          </a:xfrm>
          <a:prstGeom prst="rect">
            <a:avLst/>
          </a:prstGeom>
          <a:noFill/>
          <a:ln/>
        </p:spPr>
        <p:txBody>
          <a:bodyPr wrap="square" lIns="0" tIns="0" rIns="0" bIns="0" rtlCol="0" anchor="ctr" vert="horz"/>
          <a:lstStyle/>
          <a:p>
            <a:pPr algn="l" indent="0" marL="0">
              <a:lnSpc>
                <a:spcPts val="1600"/>
              </a:lnSpc>
              <a:buNone/>
            </a:pPr>
            <a:endParaRPr lang="en-US" sz="1000" dirty="0"/>
          </a:p>
        </p:txBody>
      </p:sp>
      <p:sp>
        <p:nvSpPr>
          <p:cNvPr id="12" name="Text 9"/>
          <p:cNvSpPr/>
          <p:nvPr/>
        </p:nvSpPr>
        <p:spPr>
          <a:xfrm>
            <a:off x="4286250" y="1945481"/>
            <a:ext cx="352425" cy="333375"/>
          </a:xfrm>
          <a:prstGeom prst="rect">
            <a:avLst/>
          </a:prstGeom>
          <a:noFill/>
          <a:ln/>
        </p:spPr>
        <p:txBody>
          <a:bodyPr wrap="square" lIns="0" tIns="0" rIns="0" bIns="0" rtlCol="0" anchor="ctr" vert="horz"/>
          <a:lstStyle/>
          <a:p>
            <a:pPr algn="l" indent="0" marL="0">
              <a:lnSpc>
                <a:spcPts val="3000"/>
              </a:lnSpc>
              <a:buNone/>
            </a:pPr>
            <a:r>
              <a:rPr lang="en-US" sz="1800" b="1" dirty="0">
                <a:solidFill>
                  <a:srgbClr val="002973"/>
                </a:solidFill>
                <a:latin typeface="Microsoft YaHei" pitchFamily="34" charset="0"/>
                <a:ea typeface="Microsoft YaHei" pitchFamily="34" charset="-122"/>
                <a:cs typeface="Microsoft YaHei" pitchFamily="34" charset="-120"/>
              </a:rPr>
              <a:t>03</a:t>
            </a:r>
            <a:endParaRPr lang="en-US" sz="1800" dirty="0"/>
          </a:p>
        </p:txBody>
      </p:sp>
      <p:sp>
        <p:nvSpPr>
          <p:cNvPr id="13" name="Text 10"/>
          <p:cNvSpPr/>
          <p:nvPr/>
        </p:nvSpPr>
        <p:spPr>
          <a:xfrm>
            <a:off x="4752975" y="2002631"/>
            <a:ext cx="3057525" cy="209550"/>
          </a:xfrm>
          <a:prstGeom prst="rect">
            <a:avLst/>
          </a:prstGeom>
          <a:noFill/>
          <a:ln/>
        </p:spPr>
        <p:txBody>
          <a:bodyPr wrap="square" lIns="0" tIns="0" rIns="0" bIns="0" rtlCol="0" anchor="ctr" vert="horz"/>
          <a:lstStyle/>
          <a:p>
            <a:pPr algn="l" indent="0" marL="0">
              <a:lnSpc>
                <a:spcPts val="1600"/>
              </a:lnSpc>
              <a:buNone/>
            </a:pPr>
            <a:r>
              <a:rPr lang="en-US" sz="1200" b="1" dirty="0">
                <a:solidFill>
                  <a:srgbClr val="002973"/>
                </a:solidFill>
                <a:latin typeface="Microsoft YaHei" pitchFamily="34" charset="0"/>
                <a:ea typeface="Microsoft YaHei" pitchFamily="34" charset="-122"/>
                <a:cs typeface="Microsoft YaHei" pitchFamily="34" charset="-120"/>
              </a:rPr>
              <a:t>通用公式与统计解释</a:t>
            </a:r>
            <a:endParaRPr lang="en-US" sz="1200" dirty="0"/>
          </a:p>
        </p:txBody>
      </p:sp>
      <p:sp>
        <p:nvSpPr>
          <p:cNvPr id="14" name="Text 11"/>
          <p:cNvSpPr/>
          <p:nvPr/>
        </p:nvSpPr>
        <p:spPr>
          <a:xfrm>
            <a:off x="4752975" y="2250281"/>
            <a:ext cx="3057525" cy="209550"/>
          </a:xfrm>
          <a:prstGeom prst="rect">
            <a:avLst/>
          </a:prstGeom>
          <a:noFill/>
          <a:ln/>
        </p:spPr>
        <p:txBody>
          <a:bodyPr wrap="square" lIns="0" tIns="0" rIns="0" bIns="0" rtlCol="0" anchor="ctr" vert="horz"/>
          <a:lstStyle/>
          <a:p>
            <a:pPr algn="l" indent="0" marL="0">
              <a:lnSpc>
                <a:spcPts val="1600"/>
              </a:lnSpc>
              <a:buNone/>
            </a:pPr>
            <a:endParaRPr lang="en-US" sz="1000" dirty="0"/>
          </a:p>
        </p:txBody>
      </p:sp>
      <p:sp>
        <p:nvSpPr>
          <p:cNvPr id="15" name="Text 12"/>
          <p:cNvSpPr/>
          <p:nvPr/>
        </p:nvSpPr>
        <p:spPr>
          <a:xfrm>
            <a:off x="4286250" y="2574131"/>
            <a:ext cx="352425" cy="333375"/>
          </a:xfrm>
          <a:prstGeom prst="rect">
            <a:avLst/>
          </a:prstGeom>
          <a:noFill/>
          <a:ln/>
        </p:spPr>
        <p:txBody>
          <a:bodyPr wrap="square" lIns="0" tIns="0" rIns="0" bIns="0" rtlCol="0" anchor="ctr" vert="horz"/>
          <a:lstStyle/>
          <a:p>
            <a:pPr algn="l" indent="0" marL="0">
              <a:lnSpc>
                <a:spcPts val="3000"/>
              </a:lnSpc>
              <a:buNone/>
            </a:pPr>
            <a:r>
              <a:rPr lang="en-US" sz="1800" b="1" dirty="0">
                <a:solidFill>
                  <a:srgbClr val="002973"/>
                </a:solidFill>
                <a:latin typeface="Microsoft YaHei" pitchFamily="34" charset="0"/>
                <a:ea typeface="Microsoft YaHei" pitchFamily="34" charset="-122"/>
                <a:cs typeface="Microsoft YaHei" pitchFamily="34" charset="-120"/>
              </a:rPr>
              <a:t>04</a:t>
            </a:r>
            <a:endParaRPr lang="en-US" sz="1800" dirty="0"/>
          </a:p>
        </p:txBody>
      </p:sp>
      <p:sp>
        <p:nvSpPr>
          <p:cNvPr id="16" name="Text 13"/>
          <p:cNvSpPr/>
          <p:nvPr/>
        </p:nvSpPr>
        <p:spPr>
          <a:xfrm>
            <a:off x="4752975" y="2631281"/>
            <a:ext cx="3057525" cy="209550"/>
          </a:xfrm>
          <a:prstGeom prst="rect">
            <a:avLst/>
          </a:prstGeom>
          <a:noFill/>
          <a:ln/>
        </p:spPr>
        <p:txBody>
          <a:bodyPr wrap="square" lIns="0" tIns="0" rIns="0" bIns="0" rtlCol="0" anchor="ctr" vert="horz"/>
          <a:lstStyle/>
          <a:p>
            <a:pPr algn="l" indent="0" marL="0">
              <a:lnSpc>
                <a:spcPts val="1600"/>
              </a:lnSpc>
              <a:buNone/>
            </a:pPr>
            <a:r>
              <a:rPr lang="en-US" sz="1200" b="1" dirty="0">
                <a:solidFill>
                  <a:srgbClr val="002973"/>
                </a:solidFill>
                <a:latin typeface="Microsoft YaHei" pitchFamily="34" charset="0"/>
                <a:ea typeface="Microsoft YaHei" pitchFamily="34" charset="-122"/>
                <a:cs typeface="Microsoft YaHei" pitchFamily="34" charset="-120"/>
              </a:rPr>
              <a:t>广义最小平衡算法</a:t>
            </a:r>
            <a:endParaRPr lang="en-US" sz="1200" dirty="0"/>
          </a:p>
        </p:txBody>
      </p:sp>
      <p:sp>
        <p:nvSpPr>
          <p:cNvPr id="17" name="Text 14"/>
          <p:cNvSpPr/>
          <p:nvPr/>
        </p:nvSpPr>
        <p:spPr>
          <a:xfrm>
            <a:off x="4752975" y="2878931"/>
            <a:ext cx="3057525" cy="209550"/>
          </a:xfrm>
          <a:prstGeom prst="rect">
            <a:avLst/>
          </a:prstGeom>
          <a:noFill/>
          <a:ln/>
        </p:spPr>
        <p:txBody>
          <a:bodyPr wrap="square" lIns="0" tIns="0" rIns="0" bIns="0" rtlCol="0" anchor="ctr" vert="horz"/>
          <a:lstStyle/>
          <a:p>
            <a:pPr algn="l" indent="0" marL="0">
              <a:lnSpc>
                <a:spcPts val="1600"/>
              </a:lnSpc>
              <a:buNone/>
            </a:pPr>
            <a:endParaRPr lang="en-US" sz="1000" dirty="0"/>
          </a:p>
        </p:txBody>
      </p:sp>
      <p:sp>
        <p:nvSpPr>
          <p:cNvPr id="18" name="Text 15"/>
          <p:cNvSpPr/>
          <p:nvPr/>
        </p:nvSpPr>
        <p:spPr>
          <a:xfrm>
            <a:off x="4286250" y="3202781"/>
            <a:ext cx="352425" cy="333375"/>
          </a:xfrm>
          <a:prstGeom prst="rect">
            <a:avLst/>
          </a:prstGeom>
          <a:noFill/>
          <a:ln/>
        </p:spPr>
        <p:txBody>
          <a:bodyPr wrap="square" lIns="0" tIns="0" rIns="0" bIns="0" rtlCol="0" anchor="ctr" vert="horz"/>
          <a:lstStyle/>
          <a:p>
            <a:pPr algn="l" indent="0" marL="0">
              <a:lnSpc>
                <a:spcPts val="3000"/>
              </a:lnSpc>
              <a:buNone/>
            </a:pPr>
            <a:r>
              <a:rPr lang="en-US" sz="1800" b="1" dirty="0">
                <a:solidFill>
                  <a:srgbClr val="002973"/>
                </a:solidFill>
                <a:latin typeface="Microsoft YaHei" pitchFamily="34" charset="0"/>
                <a:ea typeface="Microsoft YaHei" pitchFamily="34" charset="-122"/>
                <a:cs typeface="Microsoft YaHei" pitchFamily="34" charset="-120"/>
              </a:rPr>
              <a:t>05</a:t>
            </a:r>
            <a:endParaRPr lang="en-US" sz="1800" dirty="0"/>
          </a:p>
        </p:txBody>
      </p:sp>
      <p:sp>
        <p:nvSpPr>
          <p:cNvPr id="19" name="Text 16"/>
          <p:cNvSpPr/>
          <p:nvPr/>
        </p:nvSpPr>
        <p:spPr>
          <a:xfrm>
            <a:off x="4752975" y="3259931"/>
            <a:ext cx="3057525" cy="209550"/>
          </a:xfrm>
          <a:prstGeom prst="rect">
            <a:avLst/>
          </a:prstGeom>
          <a:noFill/>
          <a:ln/>
        </p:spPr>
        <p:txBody>
          <a:bodyPr wrap="square" lIns="0" tIns="0" rIns="0" bIns="0" rtlCol="0" anchor="ctr" vert="horz"/>
          <a:lstStyle/>
          <a:p>
            <a:pPr algn="l" indent="0" marL="0">
              <a:lnSpc>
                <a:spcPts val="1600"/>
              </a:lnSpc>
              <a:buNone/>
            </a:pPr>
            <a:r>
              <a:rPr lang="en-US" sz="1200" b="1" dirty="0">
                <a:solidFill>
                  <a:srgbClr val="002973"/>
                </a:solidFill>
                <a:latin typeface="Microsoft YaHei" pitchFamily="34" charset="0"/>
                <a:ea typeface="Microsoft YaHei" pitchFamily="34" charset="-122"/>
                <a:cs typeface="Microsoft YaHei" pitchFamily="34" charset="-120"/>
              </a:rPr>
              <a:t>实验结果与分析</a:t>
            </a:r>
            <a:endParaRPr lang="en-US" sz="1200" dirty="0"/>
          </a:p>
        </p:txBody>
      </p:sp>
      <p:sp>
        <p:nvSpPr>
          <p:cNvPr id="20" name="Text 17"/>
          <p:cNvSpPr/>
          <p:nvPr/>
        </p:nvSpPr>
        <p:spPr>
          <a:xfrm>
            <a:off x="4752975" y="3507581"/>
            <a:ext cx="3057525" cy="209550"/>
          </a:xfrm>
          <a:prstGeom prst="rect">
            <a:avLst/>
          </a:prstGeom>
          <a:noFill/>
          <a:ln/>
        </p:spPr>
        <p:txBody>
          <a:bodyPr wrap="square" lIns="0" tIns="0" rIns="0" bIns="0" rtlCol="0" anchor="ctr" vert="horz"/>
          <a:lstStyle/>
          <a:p>
            <a:pPr algn="l" indent="0" marL="0">
              <a:lnSpc>
                <a:spcPts val="1600"/>
              </a:lnSpc>
              <a:buNone/>
            </a:pPr>
            <a:endParaRPr lang="en-US" sz="1000" dirty="0"/>
          </a:p>
        </p:txBody>
      </p:sp>
      <p:sp>
        <p:nvSpPr>
          <p:cNvPr id="21" name="Text 18"/>
          <p:cNvSpPr/>
          <p:nvPr/>
        </p:nvSpPr>
        <p:spPr>
          <a:xfrm>
            <a:off x="4286250" y="3831431"/>
            <a:ext cx="352425" cy="333375"/>
          </a:xfrm>
          <a:prstGeom prst="rect">
            <a:avLst/>
          </a:prstGeom>
          <a:noFill/>
          <a:ln/>
        </p:spPr>
        <p:txBody>
          <a:bodyPr wrap="square" lIns="0" tIns="0" rIns="0" bIns="0" rtlCol="0" anchor="ctr" vert="horz"/>
          <a:lstStyle/>
          <a:p>
            <a:pPr algn="l" indent="0" marL="0">
              <a:lnSpc>
                <a:spcPts val="3000"/>
              </a:lnSpc>
              <a:buNone/>
            </a:pPr>
            <a:r>
              <a:rPr lang="en-US" sz="1800" b="1" dirty="0">
                <a:solidFill>
                  <a:srgbClr val="002973"/>
                </a:solidFill>
                <a:latin typeface="Microsoft YaHei" pitchFamily="34" charset="0"/>
                <a:ea typeface="Microsoft YaHei" pitchFamily="34" charset="-122"/>
                <a:cs typeface="Microsoft YaHei" pitchFamily="34" charset="-120"/>
              </a:rPr>
              <a:t>06</a:t>
            </a:r>
            <a:endParaRPr lang="en-US" sz="1800" dirty="0"/>
          </a:p>
        </p:txBody>
      </p:sp>
      <p:sp>
        <p:nvSpPr>
          <p:cNvPr id="22" name="Text 19"/>
          <p:cNvSpPr/>
          <p:nvPr/>
        </p:nvSpPr>
        <p:spPr>
          <a:xfrm>
            <a:off x="4752975" y="3888581"/>
            <a:ext cx="3057525" cy="209550"/>
          </a:xfrm>
          <a:prstGeom prst="rect">
            <a:avLst/>
          </a:prstGeom>
          <a:noFill/>
          <a:ln/>
        </p:spPr>
        <p:txBody>
          <a:bodyPr wrap="square" lIns="0" tIns="0" rIns="0" bIns="0" rtlCol="0" anchor="ctr" vert="horz"/>
          <a:lstStyle/>
          <a:p>
            <a:pPr algn="l" indent="0" marL="0">
              <a:lnSpc>
                <a:spcPts val="1600"/>
              </a:lnSpc>
              <a:buNone/>
            </a:pPr>
            <a:r>
              <a:rPr lang="en-US" sz="1200" b="1" dirty="0">
                <a:solidFill>
                  <a:srgbClr val="002973"/>
                </a:solidFill>
                <a:latin typeface="Microsoft YaHei" pitchFamily="34" charset="0"/>
                <a:ea typeface="Microsoft YaHei" pitchFamily="34" charset="-122"/>
                <a:cs typeface="Microsoft YaHei" pitchFamily="34" charset="-120"/>
              </a:rPr>
              <a:t>结论与未来工作</a:t>
            </a:r>
            <a:endParaRPr lang="en-US" sz="1200" dirty="0"/>
          </a:p>
        </p:txBody>
      </p:sp>
      <p:sp>
        <p:nvSpPr>
          <p:cNvPr id="23" name="Text 20"/>
          <p:cNvSpPr/>
          <p:nvPr/>
        </p:nvSpPr>
        <p:spPr>
          <a:xfrm>
            <a:off x="4752975" y="4136231"/>
            <a:ext cx="3057525" cy="209550"/>
          </a:xfrm>
          <a:prstGeom prst="rect">
            <a:avLst/>
          </a:prstGeom>
          <a:noFill/>
          <a:ln/>
        </p:spPr>
        <p:txBody>
          <a:bodyPr wrap="square" lIns="0" tIns="0" rIns="0" bIns="0" rtlCol="0" anchor="ctr" vert="horz"/>
          <a:lstStyle/>
          <a:p>
            <a:pPr algn="l" indent="0" marL="0">
              <a:lnSpc>
                <a:spcPts val="1600"/>
              </a:lnSpc>
              <a:buNone/>
            </a:pPr>
            <a:endParaRPr lang="en-US" sz="1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a:ln/>
        </p:spPr>
      </p:sp>
      <p:pic>
        <p:nvPicPr>
          <p:cNvPr id="3" name="Image 0" descr="preencoded.png">    </p:cNvPr>
          <p:cNvPicPr>
            <a:picLocks noChangeAspect="1"/>
          </p:cNvPicPr>
          <p:nvPr/>
        </p:nvPicPr>
        <p:blipFill>
          <a:blip r:embed="rId1"/>
          <a:srcRect l="0" r="0" t="0" b="0"/>
          <a:stretch/>
        </p:blipFill>
        <p:spPr>
          <a:xfrm>
            <a:off x="285750" y="285750"/>
            <a:ext cx="619125" cy="619125"/>
          </a:xfrm>
          <a:prstGeom prst="rect">
            <a:avLst/>
          </a:prstGeom>
        </p:spPr>
      </p:pic>
      <p:sp>
        <p:nvSpPr>
          <p:cNvPr id="4" name="Text 1"/>
          <p:cNvSpPr/>
          <p:nvPr/>
        </p:nvSpPr>
        <p:spPr>
          <a:xfrm>
            <a:off x="571500" y="466725"/>
            <a:ext cx="2857500" cy="381000"/>
          </a:xfrm>
          <a:prstGeom prst="rect">
            <a:avLst/>
          </a:prstGeom>
          <a:noFill/>
          <a:ln/>
        </p:spPr>
        <p:txBody>
          <a:bodyPr wrap="square" lIns="0" tIns="0" rIns="0" bIns="0" rtlCol="0" anchor="ctr" vert="horz"/>
          <a:lstStyle/>
          <a:p>
            <a:pPr algn="l" indent="0" marL="0">
              <a:lnSpc>
                <a:spcPts val="3000"/>
              </a:lnSpc>
              <a:buNone/>
            </a:pPr>
            <a:r>
              <a:rPr lang="en-US" sz="2200" b="1" dirty="0">
                <a:solidFill>
                  <a:srgbClr val="000000"/>
                </a:solidFill>
                <a:latin typeface="Microsoft YaHei" pitchFamily="34" charset="0"/>
                <a:ea typeface="Microsoft YaHei" pitchFamily="34" charset="-122"/>
                <a:cs typeface="Microsoft YaHei" pitchFamily="34" charset="-120"/>
              </a:rPr>
              <a:t>潜在的研究方向</a:t>
            </a:r>
            <a:endParaRPr lang="en-US" sz="2200" dirty="0"/>
          </a:p>
        </p:txBody>
      </p:sp>
      <p:sp>
        <p:nvSpPr>
          <p:cNvPr id="5" name="Text 2"/>
          <p:cNvSpPr/>
          <p:nvPr/>
        </p:nvSpPr>
        <p:spPr>
          <a:xfrm>
            <a:off x="571500" y="895350"/>
            <a:ext cx="2857500" cy="185737"/>
          </a:xfrm>
          <a:prstGeom prst="rect">
            <a:avLst/>
          </a:prstGeom>
          <a:noFill/>
          <a:ln/>
        </p:spPr>
        <p:txBody>
          <a:bodyPr wrap="square" lIns="0" tIns="0" rIns="0" bIns="0" rtlCol="0" anchor="ctr" vert="horz"/>
          <a:lstStyle/>
          <a:p>
            <a:pPr algn="l" indent="0" marL="0">
              <a:lnSpc>
                <a:spcPts val="1400"/>
              </a:lnSpc>
              <a:buNone/>
            </a:pPr>
            <a:endParaRPr lang="en-US" sz="1000" dirty="0"/>
          </a:p>
        </p:txBody>
      </p:sp>
      <p:pic>
        <p:nvPicPr>
          <p:cNvPr id="6" name="Image 1" descr="preencoded.png">    </p:cNvPr>
          <p:cNvPicPr>
            <a:picLocks noChangeAspect="1"/>
          </p:cNvPicPr>
          <p:nvPr/>
        </p:nvPicPr>
        <p:blipFill>
          <a:blip r:embed="rId2"/>
          <a:srcRect l="0" r="0" t="33333" b="33333"/>
          <a:stretch/>
        </p:blipFill>
        <p:spPr>
          <a:xfrm>
            <a:off x="571500" y="3905250"/>
            <a:ext cx="2857500" cy="952500"/>
          </a:xfrm>
          <a:prstGeom prst="roundRect">
            <a:avLst>
              <a:gd name="adj" fmla="val 5000"/>
            </a:avLst>
          </a:prstGeom>
        </p:spPr>
      </p:pic>
      <p:sp>
        <p:nvSpPr>
          <p:cNvPr id="7" name="Shape 3"/>
          <p:cNvSpPr/>
          <p:nvPr/>
        </p:nvSpPr>
        <p:spPr>
          <a:xfrm>
            <a:off x="4381500" y="933450"/>
            <a:ext cx="442913" cy="442913"/>
          </a:xfrm>
          <a:prstGeom prst="rect">
            <a:avLst/>
          </a:prstGeom>
          <a:solidFill>
            <a:srgbClr val="E17272"/>
          </a:solidFill>
          <a:ln/>
        </p:spPr>
      </p:sp>
      <p:pic>
        <p:nvPicPr>
          <p:cNvPr id="8" name="Image 2" descr="preencoded.png">    </p:cNvPr>
          <p:cNvPicPr>
            <a:picLocks noChangeAspect="1"/>
          </p:cNvPicPr>
          <p:nvPr/>
        </p:nvPicPr>
        <p:blipFill>
          <a:blip r:embed="rId3"/>
          <a:srcRect l="0" r="0" t="0" b="0"/>
          <a:stretch/>
        </p:blipFill>
        <p:spPr>
          <a:xfrm>
            <a:off x="4438650" y="990600"/>
            <a:ext cx="333375" cy="333375"/>
          </a:xfrm>
          <a:prstGeom prst="rect">
            <a:avLst/>
          </a:prstGeom>
        </p:spPr>
      </p:pic>
      <p:sp>
        <p:nvSpPr>
          <p:cNvPr id="9" name="Text 4"/>
          <p:cNvSpPr/>
          <p:nvPr/>
        </p:nvSpPr>
        <p:spPr>
          <a:xfrm>
            <a:off x="4381500" y="1566863"/>
            <a:ext cx="1905000" cy="190500"/>
          </a:xfrm>
          <a:prstGeom prst="rect">
            <a:avLst/>
          </a:prstGeom>
          <a:noFill/>
          <a:ln/>
        </p:spPr>
        <p:txBody>
          <a:bodyPr wrap="square" lIns="0" tIns="0" rIns="0" bIns="0" rtlCol="0" anchor="ctr" vert="horz"/>
          <a:lstStyle/>
          <a:p>
            <a:pPr algn="l" indent="0" marL="0">
              <a:lnSpc>
                <a:spcPts val="1500"/>
              </a:lnSpc>
              <a:buNone/>
            </a:pPr>
            <a:r>
              <a:rPr lang="en-US" sz="1100" b="1" dirty="0">
                <a:solidFill>
                  <a:srgbClr val="000000"/>
                </a:solidFill>
                <a:latin typeface="Microsoft YaHei" pitchFamily="34" charset="0"/>
                <a:ea typeface="Microsoft YaHei" pitchFamily="34" charset="-122"/>
                <a:cs typeface="Microsoft YaHei" pitchFamily="34" charset="-120"/>
              </a:rPr>
              <a:t>非线性影响探索</a:t>
            </a:r>
            <a:endParaRPr lang="en-US" sz="1100" dirty="0"/>
          </a:p>
        </p:txBody>
      </p:sp>
      <p:sp>
        <p:nvSpPr>
          <p:cNvPr id="10" name="Text 5"/>
          <p:cNvSpPr/>
          <p:nvPr/>
        </p:nvSpPr>
        <p:spPr>
          <a:xfrm>
            <a:off x="4381500" y="1871663"/>
            <a:ext cx="1905000" cy="571500"/>
          </a:xfrm>
          <a:prstGeom prst="rect">
            <a:avLst/>
          </a:prstGeom>
          <a:noFill/>
          <a:ln/>
        </p:spPr>
        <p:txBody>
          <a:bodyPr wrap="square" lIns="0" tIns="0" rIns="0" bIns="0" rtlCol="0" anchor="ctr" vert="horz"/>
          <a:lstStyle/>
          <a:p>
            <a:pPr algn="l" indent="0" marL="0">
              <a:lnSpc>
                <a:spcPts val="1500"/>
              </a:lnSpc>
              <a:buNone/>
            </a:pPr>
            <a:r>
              <a:rPr lang="en-US" sz="900" dirty="0">
                <a:solidFill>
                  <a:srgbClr val="000000"/>
                </a:solidFill>
                <a:latin typeface="Microsoft YaHei" pitchFamily="34" charset="0"/>
                <a:ea typeface="Microsoft YaHei" pitchFamily="34" charset="-122"/>
                <a:cs typeface="Microsoft YaHei" pitchFamily="34" charset="-120"/>
              </a:rPr>
              <a:t>深入研究纳米技术中过程变化对电路性能的非线性影响，开发更精确的模型来预测和优化时钟偏斜调度。</a:t>
            </a:r>
            <a:endParaRPr lang="en-US" sz="900" dirty="0"/>
          </a:p>
        </p:txBody>
      </p:sp>
      <p:sp>
        <p:nvSpPr>
          <p:cNvPr id="11" name="Shape 6"/>
          <p:cNvSpPr/>
          <p:nvPr/>
        </p:nvSpPr>
        <p:spPr>
          <a:xfrm>
            <a:off x="6667500" y="933450"/>
            <a:ext cx="442913" cy="442913"/>
          </a:xfrm>
          <a:prstGeom prst="rect">
            <a:avLst/>
          </a:prstGeom>
          <a:solidFill>
            <a:srgbClr val="DC3633"/>
          </a:solidFill>
          <a:ln/>
        </p:spPr>
      </p:sp>
      <p:pic>
        <p:nvPicPr>
          <p:cNvPr id="12" name="Image 3" descr="preencoded.png">    </p:cNvPr>
          <p:cNvPicPr>
            <a:picLocks noChangeAspect="1"/>
          </p:cNvPicPr>
          <p:nvPr/>
        </p:nvPicPr>
        <p:blipFill>
          <a:blip r:embed="rId4"/>
          <a:srcRect l="0" r="0" t="0" b="0"/>
          <a:stretch/>
        </p:blipFill>
        <p:spPr>
          <a:xfrm>
            <a:off x="6724650" y="990600"/>
            <a:ext cx="333375" cy="333375"/>
          </a:xfrm>
          <a:prstGeom prst="rect">
            <a:avLst/>
          </a:prstGeom>
        </p:spPr>
      </p:pic>
      <p:sp>
        <p:nvSpPr>
          <p:cNvPr id="13" name="Text 7"/>
          <p:cNvSpPr/>
          <p:nvPr/>
        </p:nvSpPr>
        <p:spPr>
          <a:xfrm>
            <a:off x="6667500" y="1566863"/>
            <a:ext cx="1905000" cy="190500"/>
          </a:xfrm>
          <a:prstGeom prst="rect">
            <a:avLst/>
          </a:prstGeom>
          <a:noFill/>
          <a:ln/>
        </p:spPr>
        <p:txBody>
          <a:bodyPr wrap="square" lIns="0" tIns="0" rIns="0" bIns="0" rtlCol="0" anchor="ctr" vert="horz"/>
          <a:lstStyle/>
          <a:p>
            <a:pPr algn="l" indent="0" marL="0">
              <a:lnSpc>
                <a:spcPts val="1500"/>
              </a:lnSpc>
              <a:buNone/>
            </a:pPr>
            <a:r>
              <a:rPr lang="en-US" sz="1100" b="1" dirty="0">
                <a:solidFill>
                  <a:srgbClr val="000000"/>
                </a:solidFill>
                <a:latin typeface="Microsoft YaHei" pitchFamily="34" charset="0"/>
                <a:ea typeface="Microsoft YaHei" pitchFamily="34" charset="-122"/>
                <a:cs typeface="Microsoft YaHei" pitchFamily="34" charset="-120"/>
              </a:rPr>
              <a:t>多目标优化策略</a:t>
            </a:r>
            <a:endParaRPr lang="en-US" sz="1100" dirty="0"/>
          </a:p>
        </p:txBody>
      </p:sp>
      <p:sp>
        <p:nvSpPr>
          <p:cNvPr id="14" name="Text 8"/>
          <p:cNvSpPr/>
          <p:nvPr/>
        </p:nvSpPr>
        <p:spPr>
          <a:xfrm>
            <a:off x="6667500" y="1871663"/>
            <a:ext cx="1905000" cy="571500"/>
          </a:xfrm>
          <a:prstGeom prst="rect">
            <a:avLst/>
          </a:prstGeom>
          <a:noFill/>
          <a:ln/>
        </p:spPr>
        <p:txBody>
          <a:bodyPr wrap="square" lIns="0" tIns="0" rIns="0" bIns="0" rtlCol="0" anchor="ctr" vert="horz"/>
          <a:lstStyle/>
          <a:p>
            <a:pPr algn="l" indent="0" marL="0">
              <a:lnSpc>
                <a:spcPts val="1500"/>
              </a:lnSpc>
              <a:buNone/>
            </a:pPr>
            <a:r>
              <a:rPr lang="en-US" sz="900" dirty="0">
                <a:solidFill>
                  <a:srgbClr val="000000"/>
                </a:solidFill>
                <a:latin typeface="Microsoft YaHei" pitchFamily="34" charset="0"/>
                <a:ea typeface="Microsoft YaHei" pitchFamily="34" charset="-122"/>
                <a:cs typeface="Microsoft YaHei" pitchFamily="34" charset="-120"/>
              </a:rPr>
              <a:t>结合性能、功耗和产量等多目标，设计综合优化算法，实现电路设计的全面优化。</a:t>
            </a:r>
            <a:endParaRPr lang="en-US" sz="900" dirty="0"/>
          </a:p>
        </p:txBody>
      </p:sp>
      <p:sp>
        <p:nvSpPr>
          <p:cNvPr id="15" name="Shape 9"/>
          <p:cNvSpPr/>
          <p:nvPr/>
        </p:nvSpPr>
        <p:spPr>
          <a:xfrm>
            <a:off x="4381500" y="2824163"/>
            <a:ext cx="442913" cy="442913"/>
          </a:xfrm>
          <a:prstGeom prst="rect">
            <a:avLst/>
          </a:prstGeom>
          <a:solidFill>
            <a:srgbClr val="DFB57F"/>
          </a:solidFill>
          <a:ln/>
        </p:spPr>
      </p:sp>
      <p:pic>
        <p:nvPicPr>
          <p:cNvPr id="16" name="Image 4" descr="preencoded.png">    </p:cNvPr>
          <p:cNvPicPr>
            <a:picLocks noChangeAspect="1"/>
          </p:cNvPicPr>
          <p:nvPr/>
        </p:nvPicPr>
        <p:blipFill>
          <a:blip r:embed="rId5"/>
          <a:srcRect l="0" r="0" t="0" b="0"/>
          <a:stretch/>
        </p:blipFill>
        <p:spPr>
          <a:xfrm>
            <a:off x="4438650" y="2881313"/>
            <a:ext cx="333375" cy="333375"/>
          </a:xfrm>
          <a:prstGeom prst="rect">
            <a:avLst/>
          </a:prstGeom>
        </p:spPr>
      </p:pic>
      <p:sp>
        <p:nvSpPr>
          <p:cNvPr id="17" name="Text 10"/>
          <p:cNvSpPr/>
          <p:nvPr/>
        </p:nvSpPr>
        <p:spPr>
          <a:xfrm>
            <a:off x="4381500" y="3457575"/>
            <a:ext cx="1905000" cy="190500"/>
          </a:xfrm>
          <a:prstGeom prst="rect">
            <a:avLst/>
          </a:prstGeom>
          <a:noFill/>
          <a:ln/>
        </p:spPr>
        <p:txBody>
          <a:bodyPr wrap="square" lIns="0" tIns="0" rIns="0" bIns="0" rtlCol="0" anchor="ctr" vert="horz"/>
          <a:lstStyle/>
          <a:p>
            <a:pPr algn="l" indent="0" marL="0">
              <a:lnSpc>
                <a:spcPts val="1500"/>
              </a:lnSpc>
              <a:buNone/>
            </a:pPr>
            <a:r>
              <a:rPr lang="en-US" sz="1100" b="1" dirty="0">
                <a:solidFill>
                  <a:srgbClr val="000000"/>
                </a:solidFill>
                <a:latin typeface="Microsoft YaHei" pitchFamily="34" charset="0"/>
                <a:ea typeface="Microsoft YaHei" pitchFamily="34" charset="-122"/>
                <a:cs typeface="Microsoft YaHei" pitchFamily="34" charset="-120"/>
              </a:rPr>
              <a:t>实时适应机制</a:t>
            </a:r>
            <a:endParaRPr lang="en-US" sz="1100" dirty="0"/>
          </a:p>
        </p:txBody>
      </p:sp>
      <p:sp>
        <p:nvSpPr>
          <p:cNvPr id="18" name="Text 11"/>
          <p:cNvSpPr/>
          <p:nvPr/>
        </p:nvSpPr>
        <p:spPr>
          <a:xfrm>
            <a:off x="4381500" y="3762375"/>
            <a:ext cx="1905000" cy="571500"/>
          </a:xfrm>
          <a:prstGeom prst="rect">
            <a:avLst/>
          </a:prstGeom>
          <a:noFill/>
          <a:ln/>
        </p:spPr>
        <p:txBody>
          <a:bodyPr wrap="square" lIns="0" tIns="0" rIns="0" bIns="0" rtlCol="0" anchor="ctr" vert="horz"/>
          <a:lstStyle/>
          <a:p>
            <a:pPr algn="l" indent="0" marL="0">
              <a:lnSpc>
                <a:spcPts val="1500"/>
              </a:lnSpc>
              <a:buNone/>
            </a:pPr>
            <a:r>
              <a:rPr lang="en-US" sz="900" dirty="0">
                <a:solidFill>
                  <a:srgbClr val="000000"/>
                </a:solidFill>
                <a:latin typeface="Microsoft YaHei" pitchFamily="34" charset="0"/>
                <a:ea typeface="Microsoft YaHei" pitchFamily="34" charset="-122"/>
                <a:cs typeface="Microsoft YaHei" pitchFamily="34" charset="-120"/>
              </a:rPr>
              <a:t>研究实时调整时钟偏斜的机制，以应对运行时环境变化，提高电路的可靠性和适应性。</a:t>
            </a:r>
            <a:endParaRPr lang="en-US" sz="9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rcRect l="0" r="0" t="0" b="0"/>
          <a:stretch/>
        </p:blipFill>
        <p:spPr>
          <a:xfrm>
            <a:off x="0" y="0"/>
            <a:ext cx="9144000" cy="5143500"/>
          </a:xfrm>
          <a:prstGeom prst="rect">
            <a:avLst/>
          </a:prstGeom>
        </p:spPr>
      </p:pic>
      <p:sp>
        <p:nvSpPr>
          <p:cNvPr id="3" name="Text 0"/>
          <p:cNvSpPr/>
          <p:nvPr/>
        </p:nvSpPr>
        <p:spPr>
          <a:xfrm>
            <a:off x="571500" y="2176463"/>
            <a:ext cx="8001000" cy="733425"/>
          </a:xfrm>
          <a:prstGeom prst="rect">
            <a:avLst/>
          </a:prstGeom>
          <a:noFill/>
          <a:ln/>
        </p:spPr>
        <p:txBody>
          <a:bodyPr wrap="square" lIns="0" tIns="0" rIns="0" bIns="0" rtlCol="0" anchor="ctr" vert="horz"/>
          <a:lstStyle/>
          <a:p>
            <a:pPr algn="ctr" indent="0" marL="0">
              <a:lnSpc>
                <a:spcPts val="5700"/>
              </a:lnSpc>
              <a:buNone/>
            </a:pPr>
            <a:r>
              <a:rPr lang="en-US" sz="4100" b="1" dirty="0">
                <a:solidFill>
                  <a:srgbClr val="FFFFFF"/>
                </a:solidFill>
                <a:latin typeface="Microsoft YaHei" pitchFamily="34" charset="0"/>
                <a:ea typeface="Microsoft YaHei" pitchFamily="34" charset="-122"/>
                <a:cs typeface="Microsoft YaHei" pitchFamily="34" charset="-120"/>
              </a:rPr>
              <a:t>THANKS</a:t>
            </a:r>
            <a:endParaRPr lang="en-US" sz="4100" dirty="0"/>
          </a:p>
        </p:txBody>
      </p:sp>
      <p:sp>
        <p:nvSpPr>
          <p:cNvPr id="4" name="Text 1"/>
          <p:cNvSpPr/>
          <p:nvPr/>
        </p:nvSpPr>
        <p:spPr>
          <a:xfrm>
            <a:off x="571500" y="4362450"/>
            <a:ext cx="8001000" cy="209550"/>
          </a:xfrm>
          <a:prstGeom prst="rect">
            <a:avLst/>
          </a:prstGeom>
          <a:noFill/>
          <a:ln/>
        </p:spPr>
        <p:txBody>
          <a:bodyPr wrap="square" lIns="0" tIns="0" rIns="0" bIns="0" rtlCol="0" anchor="ctr" vert="horz"/>
          <a:lstStyle/>
          <a:p>
            <a:pPr algn="ctr" indent="0" marL="0">
              <a:lnSpc>
                <a:spcPts val="1700"/>
              </a:lnSpc>
              <a:buNone/>
            </a:pPr>
            <a:r>
              <a:rPr lang="en-US" sz="1200" dirty="0">
                <a:solidFill>
                  <a:srgbClr val="FFFFFF"/>
                </a:solidFill>
                <a:latin typeface="Microsoft YaHei" pitchFamily="34" charset="0"/>
                <a:ea typeface="Microsoft YaHei" pitchFamily="34" charset="-122"/>
                <a:cs typeface="Microsoft YaHei" pitchFamily="34" charset="-120"/>
              </a:rPr>
              <a:t>PPT内容由通义AI生成，访问tongyi.ai智能生成更多PPT</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rcRect l="0" r="0" t="0" b="0"/>
          <a:stretch/>
        </p:blipFill>
        <p:spPr>
          <a:xfrm>
            <a:off x="0" y="0"/>
            <a:ext cx="9144000" cy="5143500"/>
          </a:xfrm>
          <a:prstGeom prst="rect">
            <a:avLst/>
          </a:prstGeom>
        </p:spPr>
      </p:pic>
      <p:sp>
        <p:nvSpPr>
          <p:cNvPr id="3" name="Shape 0"/>
          <p:cNvSpPr/>
          <p:nvPr/>
        </p:nvSpPr>
        <p:spPr>
          <a:xfrm>
            <a:off x="571500" y="571500"/>
            <a:ext cx="366713" cy="57150"/>
          </a:xfrm>
          <a:prstGeom prst="rect">
            <a:avLst/>
          </a:prstGeom>
          <a:solidFill>
            <a:srgbClr val="FFFFFF"/>
          </a:solidFill>
          <a:ln/>
        </p:spPr>
      </p:sp>
      <p:sp>
        <p:nvSpPr>
          <p:cNvPr id="4" name="Text 1"/>
          <p:cNvSpPr/>
          <p:nvPr/>
        </p:nvSpPr>
        <p:spPr>
          <a:xfrm>
            <a:off x="5334000" y="1095375"/>
            <a:ext cx="3810000" cy="4467225"/>
          </a:xfrm>
          <a:prstGeom prst="rect">
            <a:avLst/>
          </a:prstGeom>
          <a:noFill/>
          <a:ln/>
        </p:spPr>
        <p:txBody>
          <a:bodyPr wrap="square" lIns="0" tIns="0" rIns="0" bIns="0" rtlCol="0" anchor="ctr" vert="horz"/>
          <a:lstStyle/>
          <a:p>
            <a:pPr algn="l" indent="0" marL="0">
              <a:lnSpc>
                <a:spcPts val="35100"/>
              </a:lnSpc>
              <a:buNone/>
            </a:pPr>
            <a:r>
              <a:rPr lang="en-US" sz="24300" b="1" dirty="0">
                <a:solidFill>
                  <a:srgbClr val="E2C9AB">
                    <a:alpha val="70000"/>
                  </a:srgbClr>
                </a:solidFill>
                <a:latin typeface="Microsoft YaHei" pitchFamily="34" charset="0"/>
                <a:ea typeface="Microsoft YaHei" pitchFamily="34" charset="-122"/>
                <a:cs typeface="Microsoft YaHei" pitchFamily="34" charset="-120"/>
              </a:rPr>
              <a:t>01</a:t>
            </a:r>
            <a:endParaRPr lang="en-US" sz="24300" dirty="0"/>
          </a:p>
        </p:txBody>
      </p:sp>
      <p:sp>
        <p:nvSpPr>
          <p:cNvPr id="5" name="Text 2"/>
          <p:cNvSpPr/>
          <p:nvPr/>
        </p:nvSpPr>
        <p:spPr>
          <a:xfrm>
            <a:off x="571500" y="3676650"/>
            <a:ext cx="4667250" cy="533400"/>
          </a:xfrm>
          <a:prstGeom prst="rect">
            <a:avLst/>
          </a:prstGeom>
          <a:noFill/>
          <a:ln/>
        </p:spPr>
        <p:txBody>
          <a:bodyPr wrap="square" lIns="0" tIns="0" rIns="0" bIns="0" rtlCol="0" anchor="ctr" vert="horz"/>
          <a:lstStyle/>
          <a:p>
            <a:pPr algn="l" indent="0" marL="0">
              <a:lnSpc>
                <a:spcPts val="4200"/>
              </a:lnSpc>
              <a:buNone/>
            </a:pPr>
            <a:r>
              <a:rPr lang="en-US" sz="3000" b="1" dirty="0">
                <a:solidFill>
                  <a:srgbClr val="FFFFFF"/>
                </a:solidFill>
                <a:latin typeface="Microsoft YaHei" pitchFamily="34" charset="0"/>
                <a:ea typeface="Microsoft YaHei" pitchFamily="34" charset="-122"/>
                <a:cs typeface="Microsoft YaHei" pitchFamily="34" charset="-120"/>
              </a:rPr>
              <a:t>引言与背景</a:t>
            </a:r>
            <a:endParaRPr lang="en-US" sz="3000" dirty="0"/>
          </a:p>
        </p:txBody>
      </p:sp>
      <p:sp>
        <p:nvSpPr>
          <p:cNvPr id="6" name="Text 3"/>
          <p:cNvSpPr/>
          <p:nvPr/>
        </p:nvSpPr>
        <p:spPr>
          <a:xfrm>
            <a:off x="571500" y="4305300"/>
            <a:ext cx="4667250" cy="266700"/>
          </a:xfrm>
          <a:prstGeom prst="rect">
            <a:avLst/>
          </a:prstGeom>
          <a:noFill/>
          <a:ln/>
        </p:spPr>
        <p:txBody>
          <a:bodyPr wrap="square" lIns="0" tIns="0" rIns="0" bIns="0" rtlCol="0" anchor="ctr" vert="horz"/>
          <a:lstStyle/>
          <a:p>
            <a:pPr algn="l" indent="0" marL="0">
              <a:lnSpc>
                <a:spcPts val="2100"/>
              </a:lnSpc>
              <a:buNone/>
            </a:pPr>
            <a:endParaRPr lang="en-US" sz="1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a:ln/>
        </p:spPr>
      </p:sp>
      <p:pic>
        <p:nvPicPr>
          <p:cNvPr id="3" name="Image 0" descr="preencoded.png">    </p:cNvPr>
          <p:cNvPicPr>
            <a:picLocks noChangeAspect="1"/>
          </p:cNvPicPr>
          <p:nvPr/>
        </p:nvPicPr>
        <p:blipFill>
          <a:blip r:embed="rId1"/>
          <a:srcRect l="26" r="26" t="0" b="0"/>
          <a:stretch/>
        </p:blipFill>
        <p:spPr>
          <a:xfrm>
            <a:off x="0" y="0"/>
            <a:ext cx="9144000" cy="2190750"/>
          </a:xfrm>
          <a:prstGeom prst="rect">
            <a:avLst/>
          </a:prstGeom>
        </p:spPr>
      </p:pic>
      <p:pic>
        <p:nvPicPr>
          <p:cNvPr id="4" name="Image 1" descr="preencoded.png">    </p:cNvPr>
          <p:cNvPicPr>
            <a:picLocks noChangeAspect="1"/>
          </p:cNvPicPr>
          <p:nvPr/>
        </p:nvPicPr>
        <p:blipFill>
          <a:blip r:embed="rId2"/>
          <a:srcRect l="0" r="0" t="0" b="0"/>
          <a:stretch/>
        </p:blipFill>
        <p:spPr>
          <a:xfrm>
            <a:off x="285750" y="285750"/>
            <a:ext cx="619125" cy="619125"/>
          </a:xfrm>
          <a:prstGeom prst="rect">
            <a:avLst/>
          </a:prstGeom>
        </p:spPr>
      </p:pic>
      <p:sp>
        <p:nvSpPr>
          <p:cNvPr id="5" name="Text 1"/>
          <p:cNvSpPr/>
          <p:nvPr/>
        </p:nvSpPr>
        <p:spPr>
          <a:xfrm>
            <a:off x="571500" y="466725"/>
            <a:ext cx="8001000" cy="381000"/>
          </a:xfrm>
          <a:prstGeom prst="rect">
            <a:avLst/>
          </a:prstGeom>
          <a:noFill/>
          <a:ln/>
        </p:spPr>
        <p:txBody>
          <a:bodyPr wrap="square" lIns="0" tIns="0" rIns="0" bIns="0" rtlCol="0" anchor="ctr" vert="horz"/>
          <a:lstStyle/>
          <a:p>
            <a:pPr algn="l" indent="0" marL="0">
              <a:lnSpc>
                <a:spcPts val="3000"/>
              </a:lnSpc>
              <a:buNone/>
            </a:pPr>
            <a:r>
              <a:rPr lang="en-US" sz="2200" b="1" dirty="0">
                <a:solidFill>
                  <a:srgbClr val="000000"/>
                </a:solidFill>
                <a:latin typeface="Microsoft YaHei" pitchFamily="34" charset="0"/>
                <a:ea typeface="Microsoft YaHei" pitchFamily="34" charset="-122"/>
                <a:cs typeface="Microsoft YaHei" pitchFamily="34" charset="-120"/>
              </a:rPr>
              <a:t>纳米技术中的过程变化影响</a:t>
            </a:r>
            <a:endParaRPr lang="en-US" sz="2200" dirty="0"/>
          </a:p>
        </p:txBody>
      </p:sp>
      <p:sp>
        <p:nvSpPr>
          <p:cNvPr id="6" name="Text 2"/>
          <p:cNvSpPr/>
          <p:nvPr/>
        </p:nvSpPr>
        <p:spPr>
          <a:xfrm>
            <a:off x="571500" y="895350"/>
            <a:ext cx="8001000" cy="185737"/>
          </a:xfrm>
          <a:prstGeom prst="rect">
            <a:avLst/>
          </a:prstGeom>
          <a:noFill/>
          <a:ln/>
        </p:spPr>
        <p:txBody>
          <a:bodyPr wrap="square" lIns="0" tIns="0" rIns="0" bIns="0" rtlCol="0" anchor="ctr" vert="horz"/>
          <a:lstStyle/>
          <a:p>
            <a:pPr algn="l" indent="0" marL="0">
              <a:lnSpc>
                <a:spcPts val="1400"/>
              </a:lnSpc>
              <a:buNone/>
            </a:pPr>
            <a:endParaRPr lang="en-US" sz="1000" dirty="0"/>
          </a:p>
        </p:txBody>
      </p:sp>
      <p:sp>
        <p:nvSpPr>
          <p:cNvPr id="7" name="Shape 3"/>
          <p:cNvSpPr/>
          <p:nvPr/>
        </p:nvSpPr>
        <p:spPr>
          <a:xfrm>
            <a:off x="857250" y="1676400"/>
            <a:ext cx="1143000" cy="1143000"/>
          </a:xfrm>
          <a:prstGeom prst="ellipse">
            <a:avLst/>
          </a:prstGeom>
          <a:solidFill>
            <a:srgbClr val="BB0000"/>
          </a:solidFill>
          <a:ln/>
        </p:spPr>
      </p:sp>
      <p:pic>
        <p:nvPicPr>
          <p:cNvPr id="8" name="Image 2" descr="preencoded.png">    </p:cNvPr>
          <p:cNvPicPr>
            <a:picLocks noChangeAspect="1"/>
          </p:cNvPicPr>
          <p:nvPr/>
        </p:nvPicPr>
        <p:blipFill>
          <a:blip r:embed="rId3"/>
          <a:srcRect l="0" r="0" t="0" b="0"/>
          <a:stretch/>
        </p:blipFill>
        <p:spPr>
          <a:xfrm>
            <a:off x="1143000" y="1962150"/>
            <a:ext cx="571500" cy="571500"/>
          </a:xfrm>
          <a:prstGeom prst="rect">
            <a:avLst/>
          </a:prstGeom>
        </p:spPr>
      </p:pic>
      <p:sp>
        <p:nvSpPr>
          <p:cNvPr id="9" name="Text 4"/>
          <p:cNvSpPr/>
          <p:nvPr/>
        </p:nvSpPr>
        <p:spPr>
          <a:xfrm>
            <a:off x="571500" y="3057525"/>
            <a:ext cx="1714500" cy="190500"/>
          </a:xfrm>
          <a:prstGeom prst="rect">
            <a:avLst/>
          </a:prstGeom>
          <a:noFill/>
          <a:ln/>
        </p:spPr>
        <p:txBody>
          <a:bodyPr wrap="square" lIns="0" tIns="0" rIns="0" bIns="0" rtlCol="0" anchor="ctr" vert="horz"/>
          <a:lstStyle/>
          <a:p>
            <a:pPr algn="ctr" indent="0" marL="0">
              <a:lnSpc>
                <a:spcPts val="1500"/>
              </a:lnSpc>
              <a:buNone/>
            </a:pPr>
            <a:r>
              <a:rPr lang="en-US" sz="1100" b="1" dirty="0">
                <a:solidFill>
                  <a:srgbClr val="000000"/>
                </a:solidFill>
                <a:latin typeface="Microsoft YaHei" pitchFamily="34" charset="0"/>
                <a:ea typeface="Microsoft YaHei" pitchFamily="34" charset="-122"/>
                <a:cs typeface="Microsoft YaHei" pitchFamily="34" charset="-120"/>
              </a:rPr>
              <a:t>过程变化的非线性影响</a:t>
            </a:r>
            <a:endParaRPr lang="en-US" sz="1100" dirty="0"/>
          </a:p>
        </p:txBody>
      </p:sp>
      <p:sp>
        <p:nvSpPr>
          <p:cNvPr id="10" name="Text 5"/>
          <p:cNvSpPr/>
          <p:nvPr/>
        </p:nvSpPr>
        <p:spPr>
          <a:xfrm>
            <a:off x="571500" y="3371850"/>
            <a:ext cx="1714500" cy="762000"/>
          </a:xfrm>
          <a:prstGeom prst="rect">
            <a:avLst/>
          </a:prstGeom>
          <a:noFill/>
          <a:ln/>
        </p:spPr>
        <p:txBody>
          <a:bodyPr wrap="square" lIns="0" tIns="0" rIns="0" bIns="0" rtlCol="0" anchor="ctr" vert="horz"/>
          <a:lstStyle/>
          <a:p>
            <a:pPr algn="ctr" indent="0" marL="0">
              <a:lnSpc>
                <a:spcPts val="1500"/>
              </a:lnSpc>
              <a:buNone/>
            </a:pPr>
            <a:r>
              <a:rPr lang="en-US" sz="900" dirty="0">
                <a:solidFill>
                  <a:srgbClr val="666666"/>
                </a:solidFill>
                <a:latin typeface="Microsoft YaHei" pitchFamily="34" charset="0"/>
                <a:ea typeface="Microsoft YaHei" pitchFamily="34" charset="-122"/>
                <a:cs typeface="Microsoft YaHei" pitchFamily="34" charset="-120"/>
              </a:rPr>
              <a:t>在纳米技术中，过程变化对电路性能的影响呈非线性增长，导致组合电路的关键路径延迟随机变化，遵循非高斯分布。</a:t>
            </a:r>
            <a:endParaRPr lang="en-US" sz="900" dirty="0"/>
          </a:p>
        </p:txBody>
      </p:sp>
      <p:sp>
        <p:nvSpPr>
          <p:cNvPr id="11" name="Shape 6"/>
          <p:cNvSpPr/>
          <p:nvPr/>
        </p:nvSpPr>
        <p:spPr>
          <a:xfrm>
            <a:off x="2952750" y="1676400"/>
            <a:ext cx="1143000" cy="1143000"/>
          </a:xfrm>
          <a:prstGeom prst="ellipse">
            <a:avLst/>
          </a:prstGeom>
          <a:solidFill>
            <a:srgbClr val="DFB57F"/>
          </a:solidFill>
          <a:ln/>
        </p:spPr>
      </p:sp>
      <p:pic>
        <p:nvPicPr>
          <p:cNvPr id="12" name="Image 3" descr="preencoded.png">    </p:cNvPr>
          <p:cNvPicPr>
            <a:picLocks noChangeAspect="1"/>
          </p:cNvPicPr>
          <p:nvPr/>
        </p:nvPicPr>
        <p:blipFill>
          <a:blip r:embed="rId4"/>
          <a:srcRect l="0" r="0" t="0" b="0"/>
          <a:stretch/>
        </p:blipFill>
        <p:spPr>
          <a:xfrm>
            <a:off x="3238500" y="1962150"/>
            <a:ext cx="571500" cy="571500"/>
          </a:xfrm>
          <a:prstGeom prst="rect">
            <a:avLst/>
          </a:prstGeom>
        </p:spPr>
      </p:pic>
      <p:sp>
        <p:nvSpPr>
          <p:cNvPr id="13" name="Text 7"/>
          <p:cNvSpPr/>
          <p:nvPr/>
        </p:nvSpPr>
        <p:spPr>
          <a:xfrm>
            <a:off x="2667000" y="3057525"/>
            <a:ext cx="1714500" cy="190500"/>
          </a:xfrm>
          <a:prstGeom prst="rect">
            <a:avLst/>
          </a:prstGeom>
          <a:noFill/>
          <a:ln/>
        </p:spPr>
        <p:txBody>
          <a:bodyPr wrap="square" lIns="0" tIns="0" rIns="0" bIns="0" rtlCol="0" anchor="ctr" vert="horz"/>
          <a:lstStyle/>
          <a:p>
            <a:pPr algn="ctr" indent="0" marL="0">
              <a:lnSpc>
                <a:spcPts val="1500"/>
              </a:lnSpc>
              <a:buNone/>
            </a:pPr>
            <a:r>
              <a:rPr lang="en-US" sz="1100" b="1" dirty="0">
                <a:solidFill>
                  <a:srgbClr val="000000"/>
                </a:solidFill>
                <a:latin typeface="Microsoft YaHei" pitchFamily="34" charset="0"/>
                <a:ea typeface="Microsoft YaHei" pitchFamily="34" charset="-122"/>
                <a:cs typeface="Microsoft YaHei" pitchFamily="34" charset="-120"/>
              </a:rPr>
              <a:t>关键路径延迟变异</a:t>
            </a:r>
            <a:endParaRPr lang="en-US" sz="1100" dirty="0"/>
          </a:p>
        </p:txBody>
      </p:sp>
      <p:sp>
        <p:nvSpPr>
          <p:cNvPr id="14" name="Text 8"/>
          <p:cNvSpPr/>
          <p:nvPr/>
        </p:nvSpPr>
        <p:spPr>
          <a:xfrm>
            <a:off x="2667000" y="3371850"/>
            <a:ext cx="1714500" cy="571500"/>
          </a:xfrm>
          <a:prstGeom prst="rect">
            <a:avLst/>
          </a:prstGeom>
          <a:noFill/>
          <a:ln/>
        </p:spPr>
        <p:txBody>
          <a:bodyPr wrap="square" lIns="0" tIns="0" rIns="0" bIns="0" rtlCol="0" anchor="ctr" vert="horz"/>
          <a:lstStyle/>
          <a:p>
            <a:pPr algn="ctr" indent="0" marL="0">
              <a:lnSpc>
                <a:spcPts val="1500"/>
              </a:lnSpc>
              <a:buNone/>
            </a:pPr>
            <a:r>
              <a:rPr lang="en-US" sz="900" dirty="0">
                <a:solidFill>
                  <a:srgbClr val="666666"/>
                </a:solidFill>
                <a:latin typeface="Microsoft YaHei" pitchFamily="34" charset="0"/>
                <a:ea typeface="Microsoft YaHei" pitchFamily="34" charset="-122"/>
                <a:cs typeface="Microsoft YaHei" pitchFamily="34" charset="-120"/>
              </a:rPr>
              <a:t>由于工艺波动，关键路径延迟表现出非高斯特性，对电路的时序和性能产生不确定性影响。</a:t>
            </a:r>
            <a:endParaRPr lang="en-US" sz="900" dirty="0"/>
          </a:p>
        </p:txBody>
      </p:sp>
      <p:sp>
        <p:nvSpPr>
          <p:cNvPr id="15" name="Shape 9"/>
          <p:cNvSpPr/>
          <p:nvPr/>
        </p:nvSpPr>
        <p:spPr>
          <a:xfrm>
            <a:off x="5048250" y="1676400"/>
            <a:ext cx="1143000" cy="1143000"/>
          </a:xfrm>
          <a:prstGeom prst="ellipse">
            <a:avLst/>
          </a:prstGeom>
          <a:solidFill>
            <a:srgbClr val="BB0000"/>
          </a:solidFill>
          <a:ln/>
        </p:spPr>
      </p:sp>
      <p:pic>
        <p:nvPicPr>
          <p:cNvPr id="16" name="Image 4" descr="preencoded.png">    </p:cNvPr>
          <p:cNvPicPr>
            <a:picLocks noChangeAspect="1"/>
          </p:cNvPicPr>
          <p:nvPr/>
        </p:nvPicPr>
        <p:blipFill>
          <a:blip r:embed="rId5"/>
          <a:srcRect l="0" r="0" t="0" b="0"/>
          <a:stretch/>
        </p:blipFill>
        <p:spPr>
          <a:xfrm>
            <a:off x="5334000" y="1962150"/>
            <a:ext cx="571500" cy="571500"/>
          </a:xfrm>
          <a:prstGeom prst="rect">
            <a:avLst/>
          </a:prstGeom>
        </p:spPr>
      </p:pic>
      <p:sp>
        <p:nvSpPr>
          <p:cNvPr id="17" name="Text 10"/>
          <p:cNvSpPr/>
          <p:nvPr/>
        </p:nvSpPr>
        <p:spPr>
          <a:xfrm>
            <a:off x="4762500" y="3057525"/>
            <a:ext cx="1714500" cy="190500"/>
          </a:xfrm>
          <a:prstGeom prst="rect">
            <a:avLst/>
          </a:prstGeom>
          <a:noFill/>
          <a:ln/>
        </p:spPr>
        <p:txBody>
          <a:bodyPr wrap="square" lIns="0" tIns="0" rIns="0" bIns="0" rtlCol="0" anchor="ctr" vert="horz"/>
          <a:lstStyle/>
          <a:p>
            <a:pPr algn="ctr" indent="0" marL="0">
              <a:lnSpc>
                <a:spcPts val="1500"/>
              </a:lnSpc>
              <a:buNone/>
            </a:pPr>
            <a:r>
              <a:rPr lang="en-US" sz="1100" b="1" dirty="0">
                <a:solidFill>
                  <a:srgbClr val="000000"/>
                </a:solidFill>
                <a:latin typeface="Microsoft YaHei" pitchFamily="34" charset="0"/>
                <a:ea typeface="Microsoft YaHei" pitchFamily="34" charset="-122"/>
                <a:cs typeface="Microsoft YaHei" pitchFamily="34" charset="-120"/>
              </a:rPr>
              <a:t>时序裕量挑战</a:t>
            </a:r>
            <a:endParaRPr lang="en-US" sz="1100" dirty="0"/>
          </a:p>
        </p:txBody>
      </p:sp>
      <p:sp>
        <p:nvSpPr>
          <p:cNvPr id="18" name="Text 11"/>
          <p:cNvSpPr/>
          <p:nvPr/>
        </p:nvSpPr>
        <p:spPr>
          <a:xfrm>
            <a:off x="4762500" y="3371850"/>
            <a:ext cx="1714500" cy="571500"/>
          </a:xfrm>
          <a:prstGeom prst="rect">
            <a:avLst/>
          </a:prstGeom>
          <a:noFill/>
          <a:ln/>
        </p:spPr>
        <p:txBody>
          <a:bodyPr wrap="square" lIns="0" tIns="0" rIns="0" bIns="0" rtlCol="0" anchor="ctr" vert="horz"/>
          <a:lstStyle/>
          <a:p>
            <a:pPr algn="ctr" indent="0" marL="0">
              <a:lnSpc>
                <a:spcPts val="1500"/>
              </a:lnSpc>
              <a:buNone/>
            </a:pPr>
            <a:r>
              <a:rPr lang="en-US" sz="900" dirty="0">
                <a:solidFill>
                  <a:srgbClr val="666666"/>
                </a:solidFill>
                <a:latin typeface="Microsoft YaHei" pitchFamily="34" charset="0"/>
                <a:ea typeface="Microsoft YaHei" pitchFamily="34" charset="-122"/>
                <a:cs typeface="Microsoft YaHei" pitchFamily="34" charset="-120"/>
              </a:rPr>
              <a:t>随着纳米技术的发展，时序裕量变得至关重要，超过了性能需求，成为电路设计中的主要考量因素。</a:t>
            </a:r>
            <a:endParaRPr lang="en-US" sz="900" dirty="0"/>
          </a:p>
        </p:txBody>
      </p:sp>
      <p:sp>
        <p:nvSpPr>
          <p:cNvPr id="19" name="Shape 12"/>
          <p:cNvSpPr/>
          <p:nvPr/>
        </p:nvSpPr>
        <p:spPr>
          <a:xfrm>
            <a:off x="7143750" y="1676400"/>
            <a:ext cx="1143000" cy="1143000"/>
          </a:xfrm>
          <a:prstGeom prst="ellipse">
            <a:avLst/>
          </a:prstGeom>
          <a:solidFill>
            <a:srgbClr val="DFB57F"/>
          </a:solidFill>
          <a:ln/>
        </p:spPr>
      </p:sp>
      <p:pic>
        <p:nvPicPr>
          <p:cNvPr id="20" name="Image 5" descr="preencoded.png">    </p:cNvPr>
          <p:cNvPicPr>
            <a:picLocks noChangeAspect="1"/>
          </p:cNvPicPr>
          <p:nvPr/>
        </p:nvPicPr>
        <p:blipFill>
          <a:blip r:embed="rId6"/>
          <a:srcRect l="0" r="0" t="0" b="0"/>
          <a:stretch/>
        </p:blipFill>
        <p:spPr>
          <a:xfrm>
            <a:off x="7429500" y="1962150"/>
            <a:ext cx="571500" cy="571500"/>
          </a:xfrm>
          <a:prstGeom prst="rect">
            <a:avLst/>
          </a:prstGeom>
        </p:spPr>
      </p:pic>
      <p:sp>
        <p:nvSpPr>
          <p:cNvPr id="21" name="Text 13"/>
          <p:cNvSpPr/>
          <p:nvPr/>
        </p:nvSpPr>
        <p:spPr>
          <a:xfrm>
            <a:off x="6858000" y="3057525"/>
            <a:ext cx="1714500" cy="190500"/>
          </a:xfrm>
          <a:prstGeom prst="rect">
            <a:avLst/>
          </a:prstGeom>
          <a:noFill/>
          <a:ln/>
        </p:spPr>
        <p:txBody>
          <a:bodyPr wrap="square" lIns="0" tIns="0" rIns="0" bIns="0" rtlCol="0" anchor="ctr" vert="horz"/>
          <a:lstStyle/>
          <a:p>
            <a:pPr algn="ctr" indent="0" marL="0">
              <a:lnSpc>
                <a:spcPts val="1500"/>
              </a:lnSpc>
              <a:buNone/>
            </a:pPr>
            <a:r>
              <a:rPr lang="en-US" sz="1100" b="1" dirty="0">
                <a:solidFill>
                  <a:srgbClr val="000000"/>
                </a:solidFill>
                <a:latin typeface="Microsoft YaHei" pitchFamily="34" charset="0"/>
                <a:ea typeface="Microsoft YaHei" pitchFamily="34" charset="-122"/>
                <a:cs typeface="Microsoft YaHei" pitchFamily="34" charset="-120"/>
              </a:rPr>
              <a:t>传统方法局限性</a:t>
            </a:r>
            <a:endParaRPr lang="en-US" sz="1100" dirty="0"/>
          </a:p>
        </p:txBody>
      </p:sp>
      <p:sp>
        <p:nvSpPr>
          <p:cNvPr id="22" name="Text 14"/>
          <p:cNvSpPr/>
          <p:nvPr/>
        </p:nvSpPr>
        <p:spPr>
          <a:xfrm>
            <a:off x="6858000" y="3371850"/>
            <a:ext cx="1714500" cy="762000"/>
          </a:xfrm>
          <a:prstGeom prst="rect">
            <a:avLst/>
          </a:prstGeom>
          <a:noFill/>
          <a:ln/>
        </p:spPr>
        <p:txBody>
          <a:bodyPr wrap="square" lIns="0" tIns="0" rIns="0" bIns="0" rtlCol="0" anchor="ctr" vert="horz"/>
          <a:lstStyle/>
          <a:p>
            <a:pPr algn="ctr" indent="0" marL="0">
              <a:lnSpc>
                <a:spcPts val="1500"/>
              </a:lnSpc>
              <a:buNone/>
            </a:pPr>
            <a:r>
              <a:rPr lang="en-US" sz="900" dirty="0">
                <a:solidFill>
                  <a:srgbClr val="666666"/>
                </a:solidFill>
                <a:latin typeface="Microsoft YaHei" pitchFamily="34" charset="0"/>
                <a:ea typeface="Microsoft YaHei" pitchFamily="34" charset="-122"/>
                <a:cs typeface="Microsoft YaHei" pitchFamily="34" charset="-120"/>
              </a:rPr>
              <a:t>传统的性能驱动时钟偏斜调度方法可能因未考虑电路延迟的不确定性而降低时序裕量，限制了其在现代集成电路设计中的应用。</a:t>
            </a:r>
            <a:endParaRPr lang="en-US" sz="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a:ln/>
        </p:spPr>
      </p:sp>
      <p:pic>
        <p:nvPicPr>
          <p:cNvPr id="3" name="Image 0" descr="preencoded.png">    </p:cNvPr>
          <p:cNvPicPr>
            <a:picLocks noChangeAspect="1"/>
          </p:cNvPicPr>
          <p:nvPr/>
        </p:nvPicPr>
        <p:blipFill>
          <a:blip r:embed="rId1"/>
          <a:srcRect l="0" r="0" t="0" b="0"/>
          <a:stretch/>
        </p:blipFill>
        <p:spPr>
          <a:xfrm>
            <a:off x="285750" y="285750"/>
            <a:ext cx="619125" cy="619125"/>
          </a:xfrm>
          <a:prstGeom prst="rect">
            <a:avLst/>
          </a:prstGeom>
        </p:spPr>
      </p:pic>
      <p:sp>
        <p:nvSpPr>
          <p:cNvPr id="4" name="Text 1"/>
          <p:cNvSpPr/>
          <p:nvPr/>
        </p:nvSpPr>
        <p:spPr>
          <a:xfrm>
            <a:off x="571500" y="466725"/>
            <a:ext cx="2857500" cy="381000"/>
          </a:xfrm>
          <a:prstGeom prst="rect">
            <a:avLst/>
          </a:prstGeom>
          <a:noFill/>
          <a:ln/>
        </p:spPr>
        <p:txBody>
          <a:bodyPr wrap="square" lIns="0" tIns="0" rIns="0" bIns="0" rtlCol="0" anchor="ctr" vert="horz"/>
          <a:lstStyle/>
          <a:p>
            <a:pPr algn="l" indent="0" marL="0">
              <a:lnSpc>
                <a:spcPts val="3000"/>
              </a:lnSpc>
              <a:buNone/>
            </a:pPr>
            <a:r>
              <a:rPr lang="en-US" sz="2200" b="1" dirty="0">
                <a:solidFill>
                  <a:srgbClr val="000000"/>
                </a:solidFill>
                <a:latin typeface="Microsoft YaHei" pitchFamily="34" charset="0"/>
                <a:ea typeface="Microsoft YaHei" pitchFamily="34" charset="-122"/>
                <a:cs typeface="Microsoft YaHei" pitchFamily="34" charset="-120"/>
              </a:rPr>
              <a:t>时钟偏斜调度的重要性</a:t>
            </a:r>
            <a:endParaRPr lang="en-US" sz="2200" dirty="0"/>
          </a:p>
        </p:txBody>
      </p:sp>
      <p:sp>
        <p:nvSpPr>
          <p:cNvPr id="5" name="Text 2"/>
          <p:cNvSpPr/>
          <p:nvPr/>
        </p:nvSpPr>
        <p:spPr>
          <a:xfrm>
            <a:off x="571500" y="895350"/>
            <a:ext cx="2857500" cy="185737"/>
          </a:xfrm>
          <a:prstGeom prst="rect">
            <a:avLst/>
          </a:prstGeom>
          <a:noFill/>
          <a:ln/>
        </p:spPr>
        <p:txBody>
          <a:bodyPr wrap="square" lIns="0" tIns="0" rIns="0" bIns="0" rtlCol="0" anchor="ctr" vert="horz"/>
          <a:lstStyle/>
          <a:p>
            <a:pPr algn="l" indent="0" marL="0">
              <a:lnSpc>
                <a:spcPts val="1400"/>
              </a:lnSpc>
              <a:buNone/>
            </a:pPr>
            <a:endParaRPr lang="en-US" sz="1000" dirty="0"/>
          </a:p>
        </p:txBody>
      </p:sp>
      <p:pic>
        <p:nvPicPr>
          <p:cNvPr id="6" name="Image 1" descr="preencoded.png">    </p:cNvPr>
          <p:cNvPicPr>
            <a:picLocks noChangeAspect="1"/>
          </p:cNvPicPr>
          <p:nvPr/>
        </p:nvPicPr>
        <p:blipFill>
          <a:blip r:embed="rId2"/>
          <a:srcRect l="0" r="0" t="33333" b="33333"/>
          <a:stretch/>
        </p:blipFill>
        <p:spPr>
          <a:xfrm>
            <a:off x="571500" y="3905250"/>
            <a:ext cx="2857500" cy="952500"/>
          </a:xfrm>
          <a:prstGeom prst="roundRect">
            <a:avLst>
              <a:gd name="adj" fmla="val 5000"/>
            </a:avLst>
          </a:prstGeom>
        </p:spPr>
      </p:pic>
      <p:sp>
        <p:nvSpPr>
          <p:cNvPr id="7" name="Shape 3"/>
          <p:cNvSpPr/>
          <p:nvPr/>
        </p:nvSpPr>
        <p:spPr>
          <a:xfrm>
            <a:off x="4381500" y="933450"/>
            <a:ext cx="442913" cy="442913"/>
          </a:xfrm>
          <a:prstGeom prst="rect">
            <a:avLst/>
          </a:prstGeom>
          <a:solidFill>
            <a:srgbClr val="E17272"/>
          </a:solidFill>
          <a:ln/>
        </p:spPr>
      </p:sp>
      <p:pic>
        <p:nvPicPr>
          <p:cNvPr id="8" name="Image 2" descr="preencoded.png">    </p:cNvPr>
          <p:cNvPicPr>
            <a:picLocks noChangeAspect="1"/>
          </p:cNvPicPr>
          <p:nvPr/>
        </p:nvPicPr>
        <p:blipFill>
          <a:blip r:embed="rId3"/>
          <a:srcRect l="0" r="0" t="0" b="0"/>
          <a:stretch/>
        </p:blipFill>
        <p:spPr>
          <a:xfrm>
            <a:off x="4438650" y="990600"/>
            <a:ext cx="333375" cy="333375"/>
          </a:xfrm>
          <a:prstGeom prst="rect">
            <a:avLst/>
          </a:prstGeom>
        </p:spPr>
      </p:pic>
      <p:sp>
        <p:nvSpPr>
          <p:cNvPr id="9" name="Text 4"/>
          <p:cNvSpPr/>
          <p:nvPr/>
        </p:nvSpPr>
        <p:spPr>
          <a:xfrm>
            <a:off x="4381500" y="1566863"/>
            <a:ext cx="1905000" cy="190500"/>
          </a:xfrm>
          <a:prstGeom prst="rect">
            <a:avLst/>
          </a:prstGeom>
          <a:noFill/>
          <a:ln/>
        </p:spPr>
        <p:txBody>
          <a:bodyPr wrap="square" lIns="0" tIns="0" rIns="0" bIns="0" rtlCol="0" anchor="ctr" vert="horz"/>
          <a:lstStyle/>
          <a:p>
            <a:pPr algn="l" indent="0" marL="0">
              <a:lnSpc>
                <a:spcPts val="1500"/>
              </a:lnSpc>
              <a:buNone/>
            </a:pPr>
            <a:r>
              <a:rPr lang="en-US" sz="1100" b="1" dirty="0">
                <a:solidFill>
                  <a:srgbClr val="000000"/>
                </a:solidFill>
                <a:latin typeface="Microsoft YaHei" pitchFamily="34" charset="0"/>
                <a:ea typeface="Microsoft YaHei" pitchFamily="34" charset="-122"/>
                <a:cs typeface="Microsoft YaHei" pitchFamily="34" charset="-120"/>
              </a:rPr>
              <a:t>性能提升关键</a:t>
            </a:r>
            <a:endParaRPr lang="en-US" sz="1100" dirty="0"/>
          </a:p>
        </p:txBody>
      </p:sp>
      <p:sp>
        <p:nvSpPr>
          <p:cNvPr id="10" name="Text 5"/>
          <p:cNvSpPr/>
          <p:nvPr/>
        </p:nvSpPr>
        <p:spPr>
          <a:xfrm>
            <a:off x="4381500" y="1871663"/>
            <a:ext cx="1905000" cy="571500"/>
          </a:xfrm>
          <a:prstGeom prst="rect">
            <a:avLst/>
          </a:prstGeom>
          <a:noFill/>
          <a:ln/>
        </p:spPr>
        <p:txBody>
          <a:bodyPr wrap="square" lIns="0" tIns="0" rIns="0" bIns="0" rtlCol="0" anchor="ctr" vert="horz"/>
          <a:lstStyle/>
          <a:p>
            <a:pPr algn="l" indent="0" marL="0">
              <a:lnSpc>
                <a:spcPts val="1500"/>
              </a:lnSpc>
              <a:buNone/>
            </a:pPr>
            <a:r>
              <a:rPr lang="en-US" sz="900" dirty="0">
                <a:solidFill>
                  <a:srgbClr val="000000"/>
                </a:solidFill>
                <a:latin typeface="Microsoft YaHei" pitchFamily="34" charset="0"/>
                <a:ea typeface="Microsoft YaHei" pitchFamily="34" charset="-122"/>
                <a:cs typeface="Microsoft YaHei" pitchFamily="34" charset="-120"/>
              </a:rPr>
              <a:t>时钟偏斜调度通过调整每个触发器的时钟到达时间，有效提高同步数字电路的性能和时序产量。</a:t>
            </a:r>
            <a:endParaRPr lang="en-US" sz="900" dirty="0"/>
          </a:p>
        </p:txBody>
      </p:sp>
      <p:sp>
        <p:nvSpPr>
          <p:cNvPr id="11" name="Shape 6"/>
          <p:cNvSpPr/>
          <p:nvPr/>
        </p:nvSpPr>
        <p:spPr>
          <a:xfrm>
            <a:off x="6667500" y="933450"/>
            <a:ext cx="442913" cy="442913"/>
          </a:xfrm>
          <a:prstGeom prst="rect">
            <a:avLst/>
          </a:prstGeom>
          <a:solidFill>
            <a:srgbClr val="DC3633"/>
          </a:solidFill>
          <a:ln/>
        </p:spPr>
      </p:sp>
      <p:pic>
        <p:nvPicPr>
          <p:cNvPr id="12" name="Image 3" descr="preencoded.png">    </p:cNvPr>
          <p:cNvPicPr>
            <a:picLocks noChangeAspect="1"/>
          </p:cNvPicPr>
          <p:nvPr/>
        </p:nvPicPr>
        <p:blipFill>
          <a:blip r:embed="rId4"/>
          <a:srcRect l="0" r="0" t="0" b="0"/>
          <a:stretch/>
        </p:blipFill>
        <p:spPr>
          <a:xfrm>
            <a:off x="6724650" y="990600"/>
            <a:ext cx="333375" cy="333375"/>
          </a:xfrm>
          <a:prstGeom prst="rect">
            <a:avLst/>
          </a:prstGeom>
        </p:spPr>
      </p:pic>
      <p:sp>
        <p:nvSpPr>
          <p:cNvPr id="13" name="Text 7"/>
          <p:cNvSpPr/>
          <p:nvPr/>
        </p:nvSpPr>
        <p:spPr>
          <a:xfrm>
            <a:off x="6667500" y="1566863"/>
            <a:ext cx="1905000" cy="190500"/>
          </a:xfrm>
          <a:prstGeom prst="rect">
            <a:avLst/>
          </a:prstGeom>
          <a:noFill/>
          <a:ln/>
        </p:spPr>
        <p:txBody>
          <a:bodyPr wrap="square" lIns="0" tIns="0" rIns="0" bIns="0" rtlCol="0" anchor="ctr" vert="horz"/>
          <a:lstStyle/>
          <a:p>
            <a:pPr algn="l" indent="0" marL="0">
              <a:lnSpc>
                <a:spcPts val="1500"/>
              </a:lnSpc>
              <a:buNone/>
            </a:pPr>
            <a:r>
              <a:rPr lang="en-US" sz="1100" b="1" dirty="0">
                <a:solidFill>
                  <a:srgbClr val="000000"/>
                </a:solidFill>
                <a:latin typeface="Microsoft YaHei" pitchFamily="34" charset="0"/>
                <a:ea typeface="Microsoft YaHei" pitchFamily="34" charset="-122"/>
                <a:cs typeface="Microsoft YaHei" pitchFamily="34" charset="-120"/>
              </a:rPr>
              <a:t>适应过程变化</a:t>
            </a:r>
            <a:endParaRPr lang="en-US" sz="1100" dirty="0"/>
          </a:p>
        </p:txBody>
      </p:sp>
      <p:sp>
        <p:nvSpPr>
          <p:cNvPr id="14" name="Text 8"/>
          <p:cNvSpPr/>
          <p:nvPr/>
        </p:nvSpPr>
        <p:spPr>
          <a:xfrm>
            <a:off x="6667500" y="1871663"/>
            <a:ext cx="1905000" cy="571500"/>
          </a:xfrm>
          <a:prstGeom prst="rect">
            <a:avLst/>
          </a:prstGeom>
          <a:noFill/>
          <a:ln/>
        </p:spPr>
        <p:txBody>
          <a:bodyPr wrap="square" lIns="0" tIns="0" rIns="0" bIns="0" rtlCol="0" anchor="ctr" vert="horz"/>
          <a:lstStyle/>
          <a:p>
            <a:pPr algn="l" indent="0" marL="0">
              <a:lnSpc>
                <a:spcPts val="1500"/>
              </a:lnSpc>
              <a:buNone/>
            </a:pPr>
            <a:r>
              <a:rPr lang="en-US" sz="900" dirty="0">
                <a:solidFill>
                  <a:srgbClr val="000000"/>
                </a:solidFill>
                <a:latin typeface="Microsoft YaHei" pitchFamily="34" charset="0"/>
                <a:ea typeface="Microsoft YaHei" pitchFamily="34" charset="-122"/>
                <a:cs typeface="Microsoft YaHei" pitchFamily="34" charset="-120"/>
              </a:rPr>
              <a:t>面对纳米技术中的过程变化，时钟偏斜调度能增强电路对延迟不确定性的容忍度。</a:t>
            </a:r>
            <a:endParaRPr lang="en-US" sz="900" dirty="0"/>
          </a:p>
        </p:txBody>
      </p:sp>
      <p:sp>
        <p:nvSpPr>
          <p:cNvPr id="15" name="Shape 9"/>
          <p:cNvSpPr/>
          <p:nvPr/>
        </p:nvSpPr>
        <p:spPr>
          <a:xfrm>
            <a:off x="4381500" y="2824163"/>
            <a:ext cx="442913" cy="442913"/>
          </a:xfrm>
          <a:prstGeom prst="rect">
            <a:avLst/>
          </a:prstGeom>
          <a:solidFill>
            <a:srgbClr val="DFB57F"/>
          </a:solidFill>
          <a:ln/>
        </p:spPr>
      </p:sp>
      <p:pic>
        <p:nvPicPr>
          <p:cNvPr id="16" name="Image 4" descr="preencoded.png">    </p:cNvPr>
          <p:cNvPicPr>
            <a:picLocks noChangeAspect="1"/>
          </p:cNvPicPr>
          <p:nvPr/>
        </p:nvPicPr>
        <p:blipFill>
          <a:blip r:embed="rId5"/>
          <a:srcRect l="0" r="0" t="0" b="0"/>
          <a:stretch/>
        </p:blipFill>
        <p:spPr>
          <a:xfrm>
            <a:off x="4438650" y="2881313"/>
            <a:ext cx="333375" cy="333375"/>
          </a:xfrm>
          <a:prstGeom prst="rect">
            <a:avLst/>
          </a:prstGeom>
        </p:spPr>
      </p:pic>
      <p:sp>
        <p:nvSpPr>
          <p:cNvPr id="17" name="Text 10"/>
          <p:cNvSpPr/>
          <p:nvPr/>
        </p:nvSpPr>
        <p:spPr>
          <a:xfrm>
            <a:off x="4381500" y="3457575"/>
            <a:ext cx="1905000" cy="190500"/>
          </a:xfrm>
          <a:prstGeom prst="rect">
            <a:avLst/>
          </a:prstGeom>
          <a:noFill/>
          <a:ln/>
        </p:spPr>
        <p:txBody>
          <a:bodyPr wrap="square" lIns="0" tIns="0" rIns="0" bIns="0" rtlCol="0" anchor="ctr" vert="horz"/>
          <a:lstStyle/>
          <a:p>
            <a:pPr algn="l" indent="0" marL="0">
              <a:lnSpc>
                <a:spcPts val="1500"/>
              </a:lnSpc>
              <a:buNone/>
            </a:pPr>
            <a:r>
              <a:rPr lang="en-US" sz="1100" b="1" dirty="0">
                <a:solidFill>
                  <a:srgbClr val="000000"/>
                </a:solidFill>
                <a:latin typeface="Microsoft YaHei" pitchFamily="34" charset="0"/>
                <a:ea typeface="Microsoft YaHei" pitchFamily="34" charset="-122"/>
                <a:cs typeface="Microsoft YaHei" pitchFamily="34" charset="-120"/>
              </a:rPr>
              <a:t>优化时序裕量</a:t>
            </a:r>
            <a:endParaRPr lang="en-US" sz="1100" dirty="0"/>
          </a:p>
        </p:txBody>
      </p:sp>
      <p:sp>
        <p:nvSpPr>
          <p:cNvPr id="18" name="Text 11"/>
          <p:cNvSpPr/>
          <p:nvPr/>
        </p:nvSpPr>
        <p:spPr>
          <a:xfrm>
            <a:off x="4381500" y="3762375"/>
            <a:ext cx="1905000" cy="571500"/>
          </a:xfrm>
          <a:prstGeom prst="rect">
            <a:avLst/>
          </a:prstGeom>
          <a:noFill/>
          <a:ln/>
        </p:spPr>
        <p:txBody>
          <a:bodyPr wrap="square" lIns="0" tIns="0" rIns="0" bIns="0" rtlCol="0" anchor="ctr" vert="horz"/>
          <a:lstStyle/>
          <a:p>
            <a:pPr algn="l" indent="0" marL="0">
              <a:lnSpc>
                <a:spcPts val="1500"/>
              </a:lnSpc>
              <a:buNone/>
            </a:pPr>
            <a:r>
              <a:rPr lang="en-US" sz="900" dirty="0">
                <a:solidFill>
                  <a:srgbClr val="000000"/>
                </a:solidFill>
                <a:latin typeface="Microsoft YaHei" pitchFamily="34" charset="0"/>
                <a:ea typeface="Microsoft YaHei" pitchFamily="34" charset="-122"/>
                <a:cs typeface="Microsoft YaHei" pitchFamily="34" charset="-120"/>
              </a:rPr>
              <a:t>通过预分配安全边际，确保电路即使在工艺变化下也能满足时序要求，防止时序失效。</a:t>
            </a:r>
            <a:endParaRPr lang="en-US" sz="900" dirty="0"/>
          </a:p>
        </p:txBody>
      </p:sp>
      <p:sp>
        <p:nvSpPr>
          <p:cNvPr id="19" name="Shape 12"/>
          <p:cNvSpPr/>
          <p:nvPr/>
        </p:nvSpPr>
        <p:spPr>
          <a:xfrm>
            <a:off x="6667500" y="2824163"/>
            <a:ext cx="442913" cy="442913"/>
          </a:xfrm>
          <a:prstGeom prst="rect">
            <a:avLst/>
          </a:prstGeom>
          <a:solidFill>
            <a:srgbClr val="BE2124"/>
          </a:solidFill>
          <a:ln/>
        </p:spPr>
      </p:sp>
      <p:pic>
        <p:nvPicPr>
          <p:cNvPr id="20" name="Image 5" descr="preencoded.png">    </p:cNvPr>
          <p:cNvPicPr>
            <a:picLocks noChangeAspect="1"/>
          </p:cNvPicPr>
          <p:nvPr/>
        </p:nvPicPr>
        <p:blipFill>
          <a:blip r:embed="rId6"/>
          <a:srcRect l="0" r="0" t="0" b="0"/>
          <a:stretch/>
        </p:blipFill>
        <p:spPr>
          <a:xfrm>
            <a:off x="6724650" y="2881313"/>
            <a:ext cx="333375" cy="333375"/>
          </a:xfrm>
          <a:prstGeom prst="rect">
            <a:avLst/>
          </a:prstGeom>
        </p:spPr>
      </p:pic>
      <p:sp>
        <p:nvSpPr>
          <p:cNvPr id="21" name="Text 13"/>
          <p:cNvSpPr/>
          <p:nvPr/>
        </p:nvSpPr>
        <p:spPr>
          <a:xfrm>
            <a:off x="6667500" y="3457575"/>
            <a:ext cx="1905000" cy="190500"/>
          </a:xfrm>
          <a:prstGeom prst="rect">
            <a:avLst/>
          </a:prstGeom>
          <a:noFill/>
          <a:ln/>
        </p:spPr>
        <p:txBody>
          <a:bodyPr wrap="square" lIns="0" tIns="0" rIns="0" bIns="0" rtlCol="0" anchor="ctr" vert="horz"/>
          <a:lstStyle/>
          <a:p>
            <a:pPr algn="l" indent="0" marL="0">
              <a:lnSpc>
                <a:spcPts val="1500"/>
              </a:lnSpc>
              <a:buNone/>
            </a:pPr>
            <a:r>
              <a:rPr lang="en-US" sz="1100" b="1" dirty="0">
                <a:solidFill>
                  <a:srgbClr val="000000"/>
                </a:solidFill>
                <a:latin typeface="Microsoft YaHei" pitchFamily="34" charset="0"/>
                <a:ea typeface="Microsoft YaHei" pitchFamily="34" charset="-122"/>
                <a:cs typeface="Microsoft YaHei" pitchFamily="34" charset="-120"/>
              </a:rPr>
              <a:t>平衡性能与可靠性</a:t>
            </a:r>
            <a:endParaRPr lang="en-US" sz="1100" dirty="0"/>
          </a:p>
        </p:txBody>
      </p:sp>
      <p:sp>
        <p:nvSpPr>
          <p:cNvPr id="22" name="Text 14"/>
          <p:cNvSpPr/>
          <p:nvPr/>
        </p:nvSpPr>
        <p:spPr>
          <a:xfrm>
            <a:off x="6667500" y="3762375"/>
            <a:ext cx="1905000" cy="571500"/>
          </a:xfrm>
          <a:prstGeom prst="rect">
            <a:avLst/>
          </a:prstGeom>
          <a:noFill/>
          <a:ln/>
        </p:spPr>
        <p:txBody>
          <a:bodyPr wrap="square" lIns="0" tIns="0" rIns="0" bIns="0" rtlCol="0" anchor="ctr" vert="horz"/>
          <a:lstStyle/>
          <a:p>
            <a:pPr algn="l" indent="0" marL="0">
              <a:lnSpc>
                <a:spcPts val="1500"/>
              </a:lnSpc>
              <a:buNone/>
            </a:pPr>
            <a:r>
              <a:rPr lang="en-US" sz="900" dirty="0">
                <a:solidFill>
                  <a:srgbClr val="000000"/>
                </a:solidFill>
                <a:latin typeface="Microsoft YaHei" pitchFamily="34" charset="0"/>
                <a:ea typeface="Microsoft YaHei" pitchFamily="34" charset="-122"/>
                <a:cs typeface="Microsoft YaHei" pitchFamily="34" charset="-120"/>
              </a:rPr>
              <a:t>时钟偏斜调度在追求高性能的同时，也注重电路的可靠性，实现性能与产量的双重优化。</a:t>
            </a:r>
            <a:endParaRPr lang="en-US" sz="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rcRect l="0" r="0" t="0" b="0"/>
          <a:stretch/>
        </p:blipFill>
        <p:spPr>
          <a:xfrm>
            <a:off x="0" y="0"/>
            <a:ext cx="9144000" cy="5143500"/>
          </a:xfrm>
          <a:prstGeom prst="rect">
            <a:avLst/>
          </a:prstGeom>
        </p:spPr>
      </p:pic>
      <p:sp>
        <p:nvSpPr>
          <p:cNvPr id="3" name="Shape 0"/>
          <p:cNvSpPr/>
          <p:nvPr/>
        </p:nvSpPr>
        <p:spPr>
          <a:xfrm>
            <a:off x="571500" y="571500"/>
            <a:ext cx="366713" cy="57150"/>
          </a:xfrm>
          <a:prstGeom prst="rect">
            <a:avLst/>
          </a:prstGeom>
          <a:solidFill>
            <a:srgbClr val="FFFFFF"/>
          </a:solidFill>
          <a:ln/>
        </p:spPr>
      </p:sp>
      <p:sp>
        <p:nvSpPr>
          <p:cNvPr id="4" name="Text 1"/>
          <p:cNvSpPr/>
          <p:nvPr/>
        </p:nvSpPr>
        <p:spPr>
          <a:xfrm>
            <a:off x="5334000" y="1095375"/>
            <a:ext cx="3810000" cy="4467225"/>
          </a:xfrm>
          <a:prstGeom prst="rect">
            <a:avLst/>
          </a:prstGeom>
          <a:noFill/>
          <a:ln/>
        </p:spPr>
        <p:txBody>
          <a:bodyPr wrap="square" lIns="0" tIns="0" rIns="0" bIns="0" rtlCol="0" anchor="ctr" vert="horz"/>
          <a:lstStyle/>
          <a:p>
            <a:pPr algn="l" indent="0" marL="0">
              <a:lnSpc>
                <a:spcPts val="35100"/>
              </a:lnSpc>
              <a:buNone/>
            </a:pPr>
            <a:r>
              <a:rPr lang="en-US" sz="24300" b="1" dirty="0">
                <a:solidFill>
                  <a:srgbClr val="E2C9AB">
                    <a:alpha val="70000"/>
                  </a:srgbClr>
                </a:solidFill>
                <a:latin typeface="Microsoft YaHei" pitchFamily="34" charset="0"/>
                <a:ea typeface="Microsoft YaHei" pitchFamily="34" charset="-122"/>
                <a:cs typeface="Microsoft YaHei" pitchFamily="34" charset="-120"/>
              </a:rPr>
              <a:t>02</a:t>
            </a:r>
            <a:endParaRPr lang="en-US" sz="24300" dirty="0"/>
          </a:p>
        </p:txBody>
      </p:sp>
      <p:sp>
        <p:nvSpPr>
          <p:cNvPr id="5" name="Text 2"/>
          <p:cNvSpPr/>
          <p:nvPr/>
        </p:nvSpPr>
        <p:spPr>
          <a:xfrm>
            <a:off x="571500" y="3676650"/>
            <a:ext cx="4667250" cy="533400"/>
          </a:xfrm>
          <a:prstGeom prst="rect">
            <a:avLst/>
          </a:prstGeom>
          <a:noFill/>
          <a:ln/>
        </p:spPr>
        <p:txBody>
          <a:bodyPr wrap="square" lIns="0" tIns="0" rIns="0" bIns="0" rtlCol="0" anchor="ctr" vert="horz"/>
          <a:lstStyle/>
          <a:p>
            <a:pPr algn="l" indent="0" marL="0">
              <a:lnSpc>
                <a:spcPts val="4200"/>
              </a:lnSpc>
              <a:buNone/>
            </a:pPr>
            <a:r>
              <a:rPr lang="en-US" sz="3000" b="1" dirty="0">
                <a:solidFill>
                  <a:srgbClr val="FFFFFF"/>
                </a:solidFill>
                <a:latin typeface="Microsoft YaHei" pitchFamily="34" charset="0"/>
                <a:ea typeface="Microsoft YaHei" pitchFamily="34" charset="-122"/>
                <a:cs typeface="Microsoft YaHei" pitchFamily="34" charset="-120"/>
              </a:rPr>
              <a:t>问题陈述与模型</a:t>
            </a:r>
            <a:endParaRPr lang="en-US" sz="3000" dirty="0"/>
          </a:p>
        </p:txBody>
      </p:sp>
      <p:sp>
        <p:nvSpPr>
          <p:cNvPr id="6" name="Text 3"/>
          <p:cNvSpPr/>
          <p:nvPr/>
        </p:nvSpPr>
        <p:spPr>
          <a:xfrm>
            <a:off x="571500" y="4305300"/>
            <a:ext cx="4667250" cy="266700"/>
          </a:xfrm>
          <a:prstGeom prst="rect">
            <a:avLst/>
          </a:prstGeom>
          <a:noFill/>
          <a:ln/>
        </p:spPr>
        <p:txBody>
          <a:bodyPr wrap="square" lIns="0" tIns="0" rIns="0" bIns="0" rtlCol="0" anchor="ctr" vert="horz"/>
          <a:lstStyle/>
          <a:p>
            <a:pPr algn="l" indent="0" marL="0">
              <a:lnSpc>
                <a:spcPts val="2100"/>
              </a:lnSpc>
              <a:buNone/>
            </a:pPr>
            <a:endParaRPr lang="en-US" sz="1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a:ln/>
        </p:spPr>
      </p:sp>
      <p:pic>
        <p:nvPicPr>
          <p:cNvPr id="3" name="Image 0" descr="preencoded.png">    </p:cNvPr>
          <p:cNvPicPr>
            <a:picLocks noChangeAspect="1"/>
          </p:cNvPicPr>
          <p:nvPr/>
        </p:nvPicPr>
        <p:blipFill>
          <a:blip r:embed="rId1"/>
          <a:srcRect l="26" r="26" t="0" b="0"/>
          <a:stretch/>
        </p:blipFill>
        <p:spPr>
          <a:xfrm>
            <a:off x="0" y="0"/>
            <a:ext cx="9144000" cy="2190750"/>
          </a:xfrm>
          <a:prstGeom prst="rect">
            <a:avLst/>
          </a:prstGeom>
        </p:spPr>
      </p:pic>
      <p:pic>
        <p:nvPicPr>
          <p:cNvPr id="4" name="Image 1" descr="preencoded.png">    </p:cNvPr>
          <p:cNvPicPr>
            <a:picLocks noChangeAspect="1"/>
          </p:cNvPicPr>
          <p:nvPr/>
        </p:nvPicPr>
        <p:blipFill>
          <a:blip r:embed="rId2"/>
          <a:srcRect l="0" r="0" t="0" b="0"/>
          <a:stretch/>
        </p:blipFill>
        <p:spPr>
          <a:xfrm>
            <a:off x="285750" y="285750"/>
            <a:ext cx="619125" cy="619125"/>
          </a:xfrm>
          <a:prstGeom prst="rect">
            <a:avLst/>
          </a:prstGeom>
        </p:spPr>
      </p:pic>
      <p:sp>
        <p:nvSpPr>
          <p:cNvPr id="5" name="Text 1"/>
          <p:cNvSpPr/>
          <p:nvPr/>
        </p:nvSpPr>
        <p:spPr>
          <a:xfrm>
            <a:off x="571500" y="466725"/>
            <a:ext cx="8001000" cy="381000"/>
          </a:xfrm>
          <a:prstGeom prst="rect">
            <a:avLst/>
          </a:prstGeom>
          <a:noFill/>
          <a:ln/>
        </p:spPr>
        <p:txBody>
          <a:bodyPr wrap="square" lIns="0" tIns="0" rIns="0" bIns="0" rtlCol="0" anchor="ctr" vert="horz"/>
          <a:lstStyle/>
          <a:p>
            <a:pPr algn="l" indent="0" marL="0">
              <a:lnSpc>
                <a:spcPts val="3000"/>
              </a:lnSpc>
              <a:buNone/>
            </a:pPr>
            <a:r>
              <a:rPr lang="en-US" sz="2200" b="1" dirty="0">
                <a:solidFill>
                  <a:srgbClr val="000000"/>
                </a:solidFill>
                <a:latin typeface="Microsoft YaHei" pitchFamily="34" charset="0"/>
                <a:ea typeface="Microsoft YaHei" pitchFamily="34" charset="-122"/>
                <a:cs typeface="Microsoft YaHei" pitchFamily="34" charset="-120"/>
              </a:rPr>
              <a:t>时序约束图模型</a:t>
            </a:r>
            <a:endParaRPr lang="en-US" sz="2200" dirty="0"/>
          </a:p>
        </p:txBody>
      </p:sp>
      <p:sp>
        <p:nvSpPr>
          <p:cNvPr id="6" name="Text 2"/>
          <p:cNvSpPr/>
          <p:nvPr/>
        </p:nvSpPr>
        <p:spPr>
          <a:xfrm>
            <a:off x="571500" y="895350"/>
            <a:ext cx="8001000" cy="185737"/>
          </a:xfrm>
          <a:prstGeom prst="rect">
            <a:avLst/>
          </a:prstGeom>
          <a:noFill/>
          <a:ln/>
        </p:spPr>
        <p:txBody>
          <a:bodyPr wrap="square" lIns="0" tIns="0" rIns="0" bIns="0" rtlCol="0" anchor="ctr" vert="horz"/>
          <a:lstStyle/>
          <a:p>
            <a:pPr algn="l" indent="0" marL="0">
              <a:lnSpc>
                <a:spcPts val="1400"/>
              </a:lnSpc>
              <a:buNone/>
            </a:pPr>
            <a:endParaRPr lang="en-US" sz="1000" dirty="0"/>
          </a:p>
        </p:txBody>
      </p:sp>
      <p:sp>
        <p:nvSpPr>
          <p:cNvPr id="7" name="Shape 3"/>
          <p:cNvSpPr/>
          <p:nvPr/>
        </p:nvSpPr>
        <p:spPr>
          <a:xfrm>
            <a:off x="1206500" y="1676400"/>
            <a:ext cx="1143000" cy="1143000"/>
          </a:xfrm>
          <a:prstGeom prst="ellipse">
            <a:avLst/>
          </a:prstGeom>
          <a:solidFill>
            <a:srgbClr val="BB0000"/>
          </a:solidFill>
          <a:ln/>
        </p:spPr>
      </p:sp>
      <p:pic>
        <p:nvPicPr>
          <p:cNvPr id="8" name="Image 2" descr="preencoded.png">    </p:cNvPr>
          <p:cNvPicPr>
            <a:picLocks noChangeAspect="1"/>
          </p:cNvPicPr>
          <p:nvPr/>
        </p:nvPicPr>
        <p:blipFill>
          <a:blip r:embed="rId3"/>
          <a:srcRect l="0" r="0" t="0" b="0"/>
          <a:stretch/>
        </p:blipFill>
        <p:spPr>
          <a:xfrm>
            <a:off x="1492250" y="1962150"/>
            <a:ext cx="571500" cy="571500"/>
          </a:xfrm>
          <a:prstGeom prst="rect">
            <a:avLst/>
          </a:prstGeom>
        </p:spPr>
      </p:pic>
      <p:sp>
        <p:nvSpPr>
          <p:cNvPr id="9" name="Text 4"/>
          <p:cNvSpPr/>
          <p:nvPr/>
        </p:nvSpPr>
        <p:spPr>
          <a:xfrm>
            <a:off x="571500" y="3057525"/>
            <a:ext cx="2413000" cy="190500"/>
          </a:xfrm>
          <a:prstGeom prst="rect">
            <a:avLst/>
          </a:prstGeom>
          <a:noFill/>
          <a:ln/>
        </p:spPr>
        <p:txBody>
          <a:bodyPr wrap="square" lIns="0" tIns="0" rIns="0" bIns="0" rtlCol="0" anchor="ctr" vert="horz"/>
          <a:lstStyle/>
          <a:p>
            <a:pPr algn="ctr" indent="0" marL="0">
              <a:lnSpc>
                <a:spcPts val="1500"/>
              </a:lnSpc>
              <a:buNone/>
            </a:pPr>
            <a:r>
              <a:rPr lang="en-US" sz="1100" b="1" dirty="0">
                <a:solidFill>
                  <a:srgbClr val="000000"/>
                </a:solidFill>
                <a:latin typeface="Microsoft YaHei" pitchFamily="34" charset="0"/>
                <a:ea typeface="Microsoft YaHei" pitchFamily="34" charset="-122"/>
                <a:cs typeface="Microsoft YaHei" pitchFamily="34" charset="-120"/>
              </a:rPr>
              <a:t>同步电路的时钟偏斜</a:t>
            </a:r>
            <a:endParaRPr lang="en-US" sz="1100" dirty="0"/>
          </a:p>
        </p:txBody>
      </p:sp>
      <p:sp>
        <p:nvSpPr>
          <p:cNvPr id="10" name="Text 5"/>
          <p:cNvSpPr/>
          <p:nvPr/>
        </p:nvSpPr>
        <p:spPr>
          <a:xfrm>
            <a:off x="571500" y="3371850"/>
            <a:ext cx="2413000" cy="571500"/>
          </a:xfrm>
          <a:prstGeom prst="rect">
            <a:avLst/>
          </a:prstGeom>
          <a:noFill/>
          <a:ln/>
        </p:spPr>
        <p:txBody>
          <a:bodyPr wrap="square" lIns="0" tIns="0" rIns="0" bIns="0" rtlCol="0" anchor="ctr" vert="horz"/>
          <a:lstStyle/>
          <a:p>
            <a:pPr algn="ctr" indent="0" marL="0">
              <a:lnSpc>
                <a:spcPts val="1500"/>
              </a:lnSpc>
              <a:buNone/>
            </a:pPr>
            <a:r>
              <a:rPr lang="en-US" sz="900" dirty="0">
                <a:solidFill>
                  <a:srgbClr val="666666"/>
                </a:solidFill>
                <a:latin typeface="Microsoft YaHei" pitchFamily="34" charset="0"/>
                <a:ea typeface="Microsoft YaHei" pitchFamily="34" charset="-122"/>
                <a:cs typeface="Microsoft YaHei" pitchFamily="34" charset="-120"/>
              </a:rPr>
              <a:t>定义了同步序列电路中相邻触发器间时钟信号到达时间的差异，即sij = Ti - Tj，其中Ti和Tj分别是触发器FFi和FFj的时钟信号到达时间。</a:t>
            </a:r>
            <a:endParaRPr lang="en-US" sz="900" dirty="0"/>
          </a:p>
        </p:txBody>
      </p:sp>
      <p:sp>
        <p:nvSpPr>
          <p:cNvPr id="11" name="Shape 6"/>
          <p:cNvSpPr/>
          <p:nvPr/>
        </p:nvSpPr>
        <p:spPr>
          <a:xfrm>
            <a:off x="4000500" y="1676400"/>
            <a:ext cx="1143000" cy="1143000"/>
          </a:xfrm>
          <a:prstGeom prst="ellipse">
            <a:avLst/>
          </a:prstGeom>
          <a:solidFill>
            <a:srgbClr val="DFB57F"/>
          </a:solidFill>
          <a:ln/>
        </p:spPr>
      </p:sp>
      <p:pic>
        <p:nvPicPr>
          <p:cNvPr id="12" name="Image 3" descr="preencoded.png">    </p:cNvPr>
          <p:cNvPicPr>
            <a:picLocks noChangeAspect="1"/>
          </p:cNvPicPr>
          <p:nvPr/>
        </p:nvPicPr>
        <p:blipFill>
          <a:blip r:embed="rId4"/>
          <a:srcRect l="0" r="0" t="0" b="0"/>
          <a:stretch/>
        </p:blipFill>
        <p:spPr>
          <a:xfrm>
            <a:off x="4286250" y="1962150"/>
            <a:ext cx="571500" cy="571500"/>
          </a:xfrm>
          <a:prstGeom prst="rect">
            <a:avLst/>
          </a:prstGeom>
        </p:spPr>
      </p:pic>
      <p:sp>
        <p:nvSpPr>
          <p:cNvPr id="13" name="Text 7"/>
          <p:cNvSpPr/>
          <p:nvPr/>
        </p:nvSpPr>
        <p:spPr>
          <a:xfrm>
            <a:off x="3365500" y="3057525"/>
            <a:ext cx="2413000" cy="190500"/>
          </a:xfrm>
          <a:prstGeom prst="rect">
            <a:avLst/>
          </a:prstGeom>
          <a:noFill/>
          <a:ln/>
        </p:spPr>
        <p:txBody>
          <a:bodyPr wrap="square" lIns="0" tIns="0" rIns="0" bIns="0" rtlCol="0" anchor="ctr" vert="horz"/>
          <a:lstStyle/>
          <a:p>
            <a:pPr algn="ctr" indent="0" marL="0">
              <a:lnSpc>
                <a:spcPts val="1500"/>
              </a:lnSpc>
              <a:buNone/>
            </a:pPr>
            <a:r>
              <a:rPr lang="en-US" sz="1100" b="1" dirty="0">
                <a:solidFill>
                  <a:srgbClr val="000000"/>
                </a:solidFill>
                <a:latin typeface="Microsoft YaHei" pitchFamily="34" charset="0"/>
                <a:ea typeface="Microsoft YaHei" pitchFamily="34" charset="-122"/>
                <a:cs typeface="Microsoft YaHei" pitchFamily="34" charset="-120"/>
              </a:rPr>
              <a:t>时钟偏斜约束条件</a:t>
            </a:r>
            <a:endParaRPr lang="en-US" sz="1100" dirty="0"/>
          </a:p>
        </p:txBody>
      </p:sp>
      <p:sp>
        <p:nvSpPr>
          <p:cNvPr id="14" name="Text 8"/>
          <p:cNvSpPr/>
          <p:nvPr/>
        </p:nvSpPr>
        <p:spPr>
          <a:xfrm>
            <a:off x="3365500" y="3371850"/>
            <a:ext cx="2413000" cy="762000"/>
          </a:xfrm>
          <a:prstGeom prst="rect">
            <a:avLst/>
          </a:prstGeom>
          <a:noFill/>
          <a:ln/>
        </p:spPr>
        <p:txBody>
          <a:bodyPr wrap="square" lIns="0" tIns="0" rIns="0" bIns="0" rtlCol="0" anchor="ctr" vert="horz"/>
          <a:lstStyle/>
          <a:p>
            <a:pPr algn="ctr" indent="0" marL="0">
              <a:lnSpc>
                <a:spcPts val="1500"/>
              </a:lnSpc>
              <a:buNone/>
            </a:pPr>
            <a:r>
              <a:rPr lang="en-US" sz="900" dirty="0">
                <a:solidFill>
                  <a:srgbClr val="666666"/>
                </a:solidFill>
                <a:latin typeface="Microsoft YaHei" pitchFamily="34" charset="0"/>
                <a:ea typeface="Microsoft YaHei" pitchFamily="34" charset="-122"/>
                <a:cs typeface="Microsoft YaHei" pitchFamily="34" charset="-120"/>
              </a:rPr>
              <a:t>为了保证数据的正确传输和接收，时钟偏斜sij必须满足特定的约束条件，涉及到时钟周期TCP、建立时间Tsetup、保持时间Thold以及路径延迟Dij和dij。</a:t>
            </a:r>
            <a:endParaRPr lang="en-US" sz="900" dirty="0"/>
          </a:p>
        </p:txBody>
      </p:sp>
      <p:sp>
        <p:nvSpPr>
          <p:cNvPr id="15" name="Shape 9"/>
          <p:cNvSpPr/>
          <p:nvPr/>
        </p:nvSpPr>
        <p:spPr>
          <a:xfrm>
            <a:off x="6794500" y="1676400"/>
            <a:ext cx="1143000" cy="1143000"/>
          </a:xfrm>
          <a:prstGeom prst="ellipse">
            <a:avLst/>
          </a:prstGeom>
          <a:solidFill>
            <a:srgbClr val="BB0000"/>
          </a:solidFill>
          <a:ln/>
        </p:spPr>
      </p:sp>
      <p:pic>
        <p:nvPicPr>
          <p:cNvPr id="16" name="Image 4" descr="preencoded.png">    </p:cNvPr>
          <p:cNvPicPr>
            <a:picLocks noChangeAspect="1"/>
          </p:cNvPicPr>
          <p:nvPr/>
        </p:nvPicPr>
        <p:blipFill>
          <a:blip r:embed="rId5"/>
          <a:srcRect l="0" r="0" t="0" b="0"/>
          <a:stretch/>
        </p:blipFill>
        <p:spPr>
          <a:xfrm>
            <a:off x="7080250" y="1962150"/>
            <a:ext cx="571500" cy="571500"/>
          </a:xfrm>
          <a:prstGeom prst="rect">
            <a:avLst/>
          </a:prstGeom>
        </p:spPr>
      </p:pic>
      <p:sp>
        <p:nvSpPr>
          <p:cNvPr id="17" name="Text 10"/>
          <p:cNvSpPr/>
          <p:nvPr/>
        </p:nvSpPr>
        <p:spPr>
          <a:xfrm>
            <a:off x="6159500" y="3057525"/>
            <a:ext cx="2413000" cy="190500"/>
          </a:xfrm>
          <a:prstGeom prst="rect">
            <a:avLst/>
          </a:prstGeom>
          <a:noFill/>
          <a:ln/>
        </p:spPr>
        <p:txBody>
          <a:bodyPr wrap="square" lIns="0" tIns="0" rIns="0" bIns="0" rtlCol="0" anchor="ctr" vert="horz"/>
          <a:lstStyle/>
          <a:p>
            <a:pPr algn="ctr" indent="0" marL="0">
              <a:lnSpc>
                <a:spcPts val="1500"/>
              </a:lnSpc>
              <a:buNone/>
            </a:pPr>
            <a:r>
              <a:rPr lang="en-US" sz="1100" b="1" dirty="0">
                <a:solidFill>
                  <a:srgbClr val="000000"/>
                </a:solidFill>
                <a:latin typeface="Microsoft YaHei" pitchFamily="34" charset="0"/>
                <a:ea typeface="Microsoft YaHei" pitchFamily="34" charset="-122"/>
                <a:cs typeface="Microsoft YaHei" pitchFamily="34" charset="-120"/>
              </a:rPr>
              <a:t>时序约束图表示</a:t>
            </a:r>
            <a:endParaRPr lang="en-US" sz="1100" dirty="0"/>
          </a:p>
        </p:txBody>
      </p:sp>
      <p:sp>
        <p:nvSpPr>
          <p:cNvPr id="18" name="Text 11"/>
          <p:cNvSpPr/>
          <p:nvPr/>
        </p:nvSpPr>
        <p:spPr>
          <a:xfrm>
            <a:off x="6159500" y="3371850"/>
            <a:ext cx="2413000" cy="762000"/>
          </a:xfrm>
          <a:prstGeom prst="rect">
            <a:avLst/>
          </a:prstGeom>
          <a:noFill/>
          <a:ln/>
        </p:spPr>
        <p:txBody>
          <a:bodyPr wrap="square" lIns="0" tIns="0" rIns="0" bIns="0" rtlCol="0" anchor="ctr" vert="horz"/>
          <a:lstStyle/>
          <a:p>
            <a:pPr algn="ctr" indent="0" marL="0">
              <a:lnSpc>
                <a:spcPts val="1500"/>
              </a:lnSpc>
              <a:buNone/>
            </a:pPr>
            <a:r>
              <a:rPr lang="en-US" sz="900" dirty="0">
                <a:solidFill>
                  <a:srgbClr val="666666"/>
                </a:solidFill>
                <a:latin typeface="Microsoft YaHei" pitchFamily="34" charset="0"/>
                <a:ea typeface="Microsoft YaHei" pitchFamily="34" charset="-122"/>
                <a:cs typeface="Microsoft YaHei" pitchFamily="34" charset="-120"/>
              </a:rPr>
              <a:t>通过一个有向图G(V, E)来表示同步数字电路，每个顶点Vi代表一个触发器FFi，每条边eij和eji分别表示从FFi到FFj的建立时间和保持时间关系，形成了一个直观的时序约束网络。</a:t>
            </a:r>
            <a:endParaRPr lang="en-US" sz="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a:ln/>
        </p:spPr>
      </p:sp>
      <p:pic>
        <p:nvPicPr>
          <p:cNvPr id="3" name="Image 0" descr="preencoded.png">    </p:cNvPr>
          <p:cNvPicPr>
            <a:picLocks noChangeAspect="1"/>
          </p:cNvPicPr>
          <p:nvPr/>
        </p:nvPicPr>
        <p:blipFill>
          <a:blip r:embed="rId1"/>
          <a:srcRect l="0" r="0" t="0" b="0"/>
          <a:stretch/>
        </p:blipFill>
        <p:spPr>
          <a:xfrm>
            <a:off x="285750" y="285750"/>
            <a:ext cx="619125" cy="619125"/>
          </a:xfrm>
          <a:prstGeom prst="rect">
            <a:avLst/>
          </a:prstGeom>
        </p:spPr>
      </p:pic>
      <p:sp>
        <p:nvSpPr>
          <p:cNvPr id="4" name="Text 1"/>
          <p:cNvSpPr/>
          <p:nvPr/>
        </p:nvSpPr>
        <p:spPr>
          <a:xfrm>
            <a:off x="571500" y="466725"/>
            <a:ext cx="2857500" cy="381000"/>
          </a:xfrm>
          <a:prstGeom prst="rect">
            <a:avLst/>
          </a:prstGeom>
          <a:noFill/>
          <a:ln/>
        </p:spPr>
        <p:txBody>
          <a:bodyPr wrap="square" lIns="0" tIns="0" rIns="0" bIns="0" rtlCol="0" anchor="ctr" vert="horz"/>
          <a:lstStyle/>
          <a:p>
            <a:pPr algn="l" indent="0" marL="0">
              <a:lnSpc>
                <a:spcPts val="3000"/>
              </a:lnSpc>
              <a:buNone/>
            </a:pPr>
            <a:r>
              <a:rPr lang="en-US" sz="2200" b="1" dirty="0">
                <a:solidFill>
                  <a:srgbClr val="000000"/>
                </a:solidFill>
                <a:latin typeface="Microsoft YaHei" pitchFamily="34" charset="0"/>
                <a:ea typeface="Microsoft YaHei" pitchFamily="34" charset="-122"/>
                <a:cs typeface="Microsoft YaHei" pitchFamily="34" charset="-120"/>
              </a:rPr>
              <a:t>统计时序分析基础</a:t>
            </a:r>
            <a:endParaRPr lang="en-US" sz="2200" dirty="0"/>
          </a:p>
        </p:txBody>
      </p:sp>
      <p:sp>
        <p:nvSpPr>
          <p:cNvPr id="5" name="Text 2"/>
          <p:cNvSpPr/>
          <p:nvPr/>
        </p:nvSpPr>
        <p:spPr>
          <a:xfrm>
            <a:off x="571500" y="895350"/>
            <a:ext cx="2857500" cy="185737"/>
          </a:xfrm>
          <a:prstGeom prst="rect">
            <a:avLst/>
          </a:prstGeom>
          <a:noFill/>
          <a:ln/>
        </p:spPr>
        <p:txBody>
          <a:bodyPr wrap="square" lIns="0" tIns="0" rIns="0" bIns="0" rtlCol="0" anchor="ctr" vert="horz"/>
          <a:lstStyle/>
          <a:p>
            <a:pPr algn="l" indent="0" marL="0">
              <a:lnSpc>
                <a:spcPts val="1400"/>
              </a:lnSpc>
              <a:buNone/>
            </a:pPr>
            <a:endParaRPr lang="en-US" sz="1000" dirty="0"/>
          </a:p>
        </p:txBody>
      </p:sp>
      <p:pic>
        <p:nvPicPr>
          <p:cNvPr id="6" name="Image 1" descr="preencoded.png">    </p:cNvPr>
          <p:cNvPicPr>
            <a:picLocks noChangeAspect="1"/>
          </p:cNvPicPr>
          <p:nvPr/>
        </p:nvPicPr>
        <p:blipFill>
          <a:blip r:embed="rId2"/>
          <a:srcRect l="0" r="0" t="33333" b="33333"/>
          <a:stretch/>
        </p:blipFill>
        <p:spPr>
          <a:xfrm>
            <a:off x="571500" y="3905250"/>
            <a:ext cx="2857500" cy="952500"/>
          </a:xfrm>
          <a:prstGeom prst="roundRect">
            <a:avLst>
              <a:gd name="adj" fmla="val 5000"/>
            </a:avLst>
          </a:prstGeom>
        </p:spPr>
      </p:pic>
      <p:sp>
        <p:nvSpPr>
          <p:cNvPr id="7" name="Shape 3"/>
          <p:cNvSpPr/>
          <p:nvPr/>
        </p:nvSpPr>
        <p:spPr>
          <a:xfrm>
            <a:off x="4381500" y="933450"/>
            <a:ext cx="442913" cy="442913"/>
          </a:xfrm>
          <a:prstGeom prst="rect">
            <a:avLst/>
          </a:prstGeom>
          <a:solidFill>
            <a:srgbClr val="E17272"/>
          </a:solidFill>
          <a:ln/>
        </p:spPr>
      </p:sp>
      <p:pic>
        <p:nvPicPr>
          <p:cNvPr id="8" name="Image 2" descr="preencoded.png">    </p:cNvPr>
          <p:cNvPicPr>
            <a:picLocks noChangeAspect="1"/>
          </p:cNvPicPr>
          <p:nvPr/>
        </p:nvPicPr>
        <p:blipFill>
          <a:blip r:embed="rId3"/>
          <a:srcRect l="0" r="0" t="0" b="0"/>
          <a:stretch/>
        </p:blipFill>
        <p:spPr>
          <a:xfrm>
            <a:off x="4438650" y="990600"/>
            <a:ext cx="333375" cy="333375"/>
          </a:xfrm>
          <a:prstGeom prst="rect">
            <a:avLst/>
          </a:prstGeom>
        </p:spPr>
      </p:pic>
      <p:sp>
        <p:nvSpPr>
          <p:cNvPr id="9" name="Text 4"/>
          <p:cNvSpPr/>
          <p:nvPr/>
        </p:nvSpPr>
        <p:spPr>
          <a:xfrm>
            <a:off x="4381500" y="1566863"/>
            <a:ext cx="1905000" cy="190500"/>
          </a:xfrm>
          <a:prstGeom prst="rect">
            <a:avLst/>
          </a:prstGeom>
          <a:noFill/>
          <a:ln/>
        </p:spPr>
        <p:txBody>
          <a:bodyPr wrap="square" lIns="0" tIns="0" rIns="0" bIns="0" rtlCol="0" anchor="ctr" vert="horz"/>
          <a:lstStyle/>
          <a:p>
            <a:pPr algn="l" indent="0" marL="0">
              <a:lnSpc>
                <a:spcPts val="1500"/>
              </a:lnSpc>
              <a:buNone/>
            </a:pPr>
            <a:r>
              <a:rPr lang="en-US" sz="1100" b="1" dirty="0">
                <a:solidFill>
                  <a:srgbClr val="000000"/>
                </a:solidFill>
                <a:latin typeface="Microsoft YaHei" pitchFamily="34" charset="0"/>
                <a:ea typeface="Microsoft YaHei" pitchFamily="34" charset="-122"/>
                <a:cs typeface="Microsoft YaHei" pitchFamily="34" charset="-120"/>
              </a:rPr>
              <a:t>统计时序分析</a:t>
            </a:r>
            <a:endParaRPr lang="en-US" sz="1100" dirty="0"/>
          </a:p>
        </p:txBody>
      </p:sp>
      <p:sp>
        <p:nvSpPr>
          <p:cNvPr id="10" name="Text 5"/>
          <p:cNvSpPr/>
          <p:nvPr/>
        </p:nvSpPr>
        <p:spPr>
          <a:xfrm>
            <a:off x="4381500" y="1871663"/>
            <a:ext cx="1905000" cy="571500"/>
          </a:xfrm>
          <a:prstGeom prst="rect">
            <a:avLst/>
          </a:prstGeom>
          <a:noFill/>
          <a:ln/>
        </p:spPr>
        <p:txBody>
          <a:bodyPr wrap="square" lIns="0" tIns="0" rIns="0" bIns="0" rtlCol="0" anchor="ctr" vert="horz"/>
          <a:lstStyle/>
          <a:p>
            <a:pPr algn="l" indent="0" marL="0">
              <a:lnSpc>
                <a:spcPts val="1500"/>
              </a:lnSpc>
              <a:buNone/>
            </a:pPr>
            <a:r>
              <a:rPr lang="en-US" sz="900" dirty="0">
                <a:solidFill>
                  <a:srgbClr val="000000"/>
                </a:solidFill>
                <a:latin typeface="Microsoft YaHei" pitchFamily="34" charset="0"/>
                <a:ea typeface="Microsoft YaHei" pitchFamily="34" charset="-122"/>
                <a:cs typeface="Microsoft YaHei" pitchFamily="34" charset="-120"/>
              </a:rPr>
              <a:t>在纳米技术中，过程变化导致电路性能的非线性影响，关键路径延迟呈现随机非高斯分布。</a:t>
            </a:r>
            <a:endParaRPr lang="en-US" sz="900" dirty="0"/>
          </a:p>
        </p:txBody>
      </p:sp>
      <p:sp>
        <p:nvSpPr>
          <p:cNvPr id="11" name="Shape 6"/>
          <p:cNvSpPr/>
          <p:nvPr/>
        </p:nvSpPr>
        <p:spPr>
          <a:xfrm>
            <a:off x="6667500" y="933450"/>
            <a:ext cx="442913" cy="442913"/>
          </a:xfrm>
          <a:prstGeom prst="rect">
            <a:avLst/>
          </a:prstGeom>
          <a:solidFill>
            <a:srgbClr val="DC3633"/>
          </a:solidFill>
          <a:ln/>
        </p:spPr>
      </p:sp>
      <p:pic>
        <p:nvPicPr>
          <p:cNvPr id="12" name="Image 3" descr="preencoded.png">    </p:cNvPr>
          <p:cNvPicPr>
            <a:picLocks noChangeAspect="1"/>
          </p:cNvPicPr>
          <p:nvPr/>
        </p:nvPicPr>
        <p:blipFill>
          <a:blip r:embed="rId4"/>
          <a:srcRect l="0" r="0" t="0" b="0"/>
          <a:stretch/>
        </p:blipFill>
        <p:spPr>
          <a:xfrm>
            <a:off x="6724650" y="990600"/>
            <a:ext cx="333375" cy="333375"/>
          </a:xfrm>
          <a:prstGeom prst="rect">
            <a:avLst/>
          </a:prstGeom>
        </p:spPr>
      </p:pic>
      <p:sp>
        <p:nvSpPr>
          <p:cNvPr id="13" name="Text 7"/>
          <p:cNvSpPr/>
          <p:nvPr/>
        </p:nvSpPr>
        <p:spPr>
          <a:xfrm>
            <a:off x="6667500" y="1566863"/>
            <a:ext cx="1905000" cy="190500"/>
          </a:xfrm>
          <a:prstGeom prst="rect">
            <a:avLst/>
          </a:prstGeom>
          <a:noFill/>
          <a:ln/>
        </p:spPr>
        <p:txBody>
          <a:bodyPr wrap="square" lIns="0" tIns="0" rIns="0" bIns="0" rtlCol="0" anchor="ctr" vert="horz"/>
          <a:lstStyle/>
          <a:p>
            <a:pPr algn="l" indent="0" marL="0">
              <a:lnSpc>
                <a:spcPts val="1500"/>
              </a:lnSpc>
              <a:buNone/>
            </a:pPr>
            <a:r>
              <a:rPr lang="en-US" sz="1100" b="1" dirty="0">
                <a:solidFill>
                  <a:srgbClr val="000000"/>
                </a:solidFill>
                <a:latin typeface="Microsoft YaHei" pitchFamily="34" charset="0"/>
                <a:ea typeface="Microsoft YaHei" pitchFamily="34" charset="-122"/>
                <a:cs typeface="Microsoft YaHei" pitchFamily="34" charset="-120"/>
              </a:rPr>
              <a:t>关键路径延迟</a:t>
            </a:r>
            <a:endParaRPr lang="en-US" sz="1100" dirty="0"/>
          </a:p>
        </p:txBody>
      </p:sp>
      <p:sp>
        <p:nvSpPr>
          <p:cNvPr id="14" name="Text 8"/>
          <p:cNvSpPr/>
          <p:nvPr/>
        </p:nvSpPr>
        <p:spPr>
          <a:xfrm>
            <a:off x="6667500" y="1871663"/>
            <a:ext cx="1905000" cy="571500"/>
          </a:xfrm>
          <a:prstGeom prst="rect">
            <a:avLst/>
          </a:prstGeom>
          <a:noFill/>
          <a:ln/>
        </p:spPr>
        <p:txBody>
          <a:bodyPr wrap="square" lIns="0" tIns="0" rIns="0" bIns="0" rtlCol="0" anchor="ctr" vert="horz"/>
          <a:lstStyle/>
          <a:p>
            <a:pPr algn="l" indent="0" marL="0">
              <a:lnSpc>
                <a:spcPts val="1500"/>
              </a:lnSpc>
              <a:buNone/>
            </a:pPr>
            <a:r>
              <a:rPr lang="en-US" sz="900" dirty="0">
                <a:solidFill>
                  <a:srgbClr val="000000"/>
                </a:solidFill>
                <a:latin typeface="Microsoft YaHei" pitchFamily="34" charset="0"/>
                <a:ea typeface="Microsoft YaHei" pitchFamily="34" charset="-122"/>
                <a:cs typeface="Microsoft YaHei" pitchFamily="34" charset="-120"/>
              </a:rPr>
              <a:t>关键路径延迟的不确定性源于工艺变化，需通过统计时序分析来准确评估。</a:t>
            </a:r>
            <a:endParaRPr lang="en-US" sz="900" dirty="0"/>
          </a:p>
        </p:txBody>
      </p:sp>
      <p:sp>
        <p:nvSpPr>
          <p:cNvPr id="15" name="Shape 9"/>
          <p:cNvSpPr/>
          <p:nvPr/>
        </p:nvSpPr>
        <p:spPr>
          <a:xfrm>
            <a:off x="4381500" y="2824163"/>
            <a:ext cx="442913" cy="442913"/>
          </a:xfrm>
          <a:prstGeom prst="rect">
            <a:avLst/>
          </a:prstGeom>
          <a:solidFill>
            <a:srgbClr val="DFB57F"/>
          </a:solidFill>
          <a:ln/>
        </p:spPr>
      </p:sp>
      <p:pic>
        <p:nvPicPr>
          <p:cNvPr id="16" name="Image 4" descr="preencoded.png">    </p:cNvPr>
          <p:cNvPicPr>
            <a:picLocks noChangeAspect="1"/>
          </p:cNvPicPr>
          <p:nvPr/>
        </p:nvPicPr>
        <p:blipFill>
          <a:blip r:embed="rId5"/>
          <a:srcRect l="0" r="0" t="0" b="0"/>
          <a:stretch/>
        </p:blipFill>
        <p:spPr>
          <a:xfrm>
            <a:off x="4438650" y="2881313"/>
            <a:ext cx="333375" cy="333375"/>
          </a:xfrm>
          <a:prstGeom prst="rect">
            <a:avLst/>
          </a:prstGeom>
        </p:spPr>
      </p:pic>
      <p:sp>
        <p:nvSpPr>
          <p:cNvPr id="17" name="Text 10"/>
          <p:cNvSpPr/>
          <p:nvPr/>
        </p:nvSpPr>
        <p:spPr>
          <a:xfrm>
            <a:off x="4381500" y="3457575"/>
            <a:ext cx="1905000" cy="190500"/>
          </a:xfrm>
          <a:prstGeom prst="rect">
            <a:avLst/>
          </a:prstGeom>
          <a:noFill/>
          <a:ln/>
        </p:spPr>
        <p:txBody>
          <a:bodyPr wrap="square" lIns="0" tIns="0" rIns="0" bIns="0" rtlCol="0" anchor="ctr" vert="horz"/>
          <a:lstStyle/>
          <a:p>
            <a:pPr algn="l" indent="0" marL="0">
              <a:lnSpc>
                <a:spcPts val="1500"/>
              </a:lnSpc>
              <a:buNone/>
            </a:pPr>
            <a:r>
              <a:rPr lang="en-US" sz="1100" b="1" dirty="0">
                <a:solidFill>
                  <a:srgbClr val="000000"/>
                </a:solidFill>
                <a:latin typeface="Microsoft YaHei" pitchFamily="34" charset="0"/>
                <a:ea typeface="Microsoft YaHei" pitchFamily="34" charset="-122"/>
                <a:cs typeface="Microsoft YaHei" pitchFamily="34" charset="-120"/>
              </a:rPr>
              <a:t>时序分析工具</a:t>
            </a:r>
            <a:endParaRPr lang="en-US" sz="1100" dirty="0"/>
          </a:p>
        </p:txBody>
      </p:sp>
      <p:sp>
        <p:nvSpPr>
          <p:cNvPr id="18" name="Text 11"/>
          <p:cNvSpPr/>
          <p:nvPr/>
        </p:nvSpPr>
        <p:spPr>
          <a:xfrm>
            <a:off x="4381500" y="3762375"/>
            <a:ext cx="1905000" cy="571500"/>
          </a:xfrm>
          <a:prstGeom prst="rect">
            <a:avLst/>
          </a:prstGeom>
          <a:noFill/>
          <a:ln/>
        </p:spPr>
        <p:txBody>
          <a:bodyPr wrap="square" lIns="0" tIns="0" rIns="0" bIns="0" rtlCol="0" anchor="ctr" vert="horz"/>
          <a:lstStyle/>
          <a:p>
            <a:pPr algn="l" indent="0" marL="0">
              <a:lnSpc>
                <a:spcPts val="1500"/>
              </a:lnSpc>
              <a:buNone/>
            </a:pPr>
            <a:r>
              <a:rPr lang="en-US" sz="900" dirty="0">
                <a:solidFill>
                  <a:srgbClr val="000000"/>
                </a:solidFill>
                <a:latin typeface="Microsoft YaHei" pitchFamily="34" charset="0"/>
                <a:ea typeface="Microsoft YaHei" pitchFamily="34" charset="-122"/>
                <a:cs typeface="Microsoft YaHei" pitchFamily="34" charset="-120"/>
              </a:rPr>
              <a:t>采用Monte Carlo模拟等统计方法，考虑非高斯分布特性，评估电路的时序行为。</a:t>
            </a:r>
            <a:endParaRPr lang="en-US" sz="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rcRect l="0" r="0" t="0" b="0"/>
          <a:stretch/>
        </p:blipFill>
        <p:spPr>
          <a:xfrm>
            <a:off x="0" y="0"/>
            <a:ext cx="9144000" cy="5143500"/>
          </a:xfrm>
          <a:prstGeom prst="rect">
            <a:avLst/>
          </a:prstGeom>
        </p:spPr>
      </p:pic>
      <p:sp>
        <p:nvSpPr>
          <p:cNvPr id="3" name="Shape 0"/>
          <p:cNvSpPr/>
          <p:nvPr/>
        </p:nvSpPr>
        <p:spPr>
          <a:xfrm>
            <a:off x="571500" y="571500"/>
            <a:ext cx="366713" cy="57150"/>
          </a:xfrm>
          <a:prstGeom prst="rect">
            <a:avLst/>
          </a:prstGeom>
          <a:solidFill>
            <a:srgbClr val="FFFFFF"/>
          </a:solidFill>
          <a:ln/>
        </p:spPr>
      </p:sp>
      <p:sp>
        <p:nvSpPr>
          <p:cNvPr id="4" name="Text 1"/>
          <p:cNvSpPr/>
          <p:nvPr/>
        </p:nvSpPr>
        <p:spPr>
          <a:xfrm>
            <a:off x="5334000" y="1095375"/>
            <a:ext cx="3810000" cy="4467225"/>
          </a:xfrm>
          <a:prstGeom prst="rect">
            <a:avLst/>
          </a:prstGeom>
          <a:noFill/>
          <a:ln/>
        </p:spPr>
        <p:txBody>
          <a:bodyPr wrap="square" lIns="0" tIns="0" rIns="0" bIns="0" rtlCol="0" anchor="ctr" vert="horz"/>
          <a:lstStyle/>
          <a:p>
            <a:pPr algn="l" indent="0" marL="0">
              <a:lnSpc>
                <a:spcPts val="35100"/>
              </a:lnSpc>
              <a:buNone/>
            </a:pPr>
            <a:r>
              <a:rPr lang="en-US" sz="24300" b="1" dirty="0">
                <a:solidFill>
                  <a:srgbClr val="E2C9AB">
                    <a:alpha val="70000"/>
                  </a:srgbClr>
                </a:solidFill>
                <a:latin typeface="Microsoft YaHei" pitchFamily="34" charset="0"/>
                <a:ea typeface="Microsoft YaHei" pitchFamily="34" charset="-122"/>
                <a:cs typeface="Microsoft YaHei" pitchFamily="34" charset="-120"/>
              </a:rPr>
              <a:t>03</a:t>
            </a:r>
            <a:endParaRPr lang="en-US" sz="24300" dirty="0"/>
          </a:p>
        </p:txBody>
      </p:sp>
      <p:sp>
        <p:nvSpPr>
          <p:cNvPr id="5" name="Text 2"/>
          <p:cNvSpPr/>
          <p:nvPr/>
        </p:nvSpPr>
        <p:spPr>
          <a:xfrm>
            <a:off x="571500" y="3676650"/>
            <a:ext cx="4667250" cy="533400"/>
          </a:xfrm>
          <a:prstGeom prst="rect">
            <a:avLst/>
          </a:prstGeom>
          <a:noFill/>
          <a:ln/>
        </p:spPr>
        <p:txBody>
          <a:bodyPr wrap="square" lIns="0" tIns="0" rIns="0" bIns="0" rtlCol="0" anchor="ctr" vert="horz"/>
          <a:lstStyle/>
          <a:p>
            <a:pPr algn="l" indent="0" marL="0">
              <a:lnSpc>
                <a:spcPts val="4200"/>
              </a:lnSpc>
              <a:buNone/>
            </a:pPr>
            <a:r>
              <a:rPr lang="en-US" sz="3000" b="1" dirty="0">
                <a:solidFill>
                  <a:srgbClr val="FFFFFF"/>
                </a:solidFill>
                <a:latin typeface="Microsoft YaHei" pitchFamily="34" charset="0"/>
                <a:ea typeface="Microsoft YaHei" pitchFamily="34" charset="-122"/>
                <a:cs typeface="Microsoft YaHei" pitchFamily="34" charset="-120"/>
              </a:rPr>
              <a:t>通用公式与统计解释</a:t>
            </a:r>
            <a:endParaRPr lang="en-US" sz="3000" dirty="0"/>
          </a:p>
        </p:txBody>
      </p:sp>
      <p:sp>
        <p:nvSpPr>
          <p:cNvPr id="6" name="Text 3"/>
          <p:cNvSpPr/>
          <p:nvPr/>
        </p:nvSpPr>
        <p:spPr>
          <a:xfrm>
            <a:off x="571500" y="4305300"/>
            <a:ext cx="4667250" cy="266700"/>
          </a:xfrm>
          <a:prstGeom prst="rect">
            <a:avLst/>
          </a:prstGeom>
          <a:noFill/>
          <a:ln/>
        </p:spPr>
        <p:txBody>
          <a:bodyPr wrap="square" lIns="0" tIns="0" rIns="0" bIns="0" rtlCol="0" anchor="ctr" vert="horz"/>
          <a:lstStyle/>
          <a:p>
            <a:pPr algn="l" indent="0" marL="0">
              <a:lnSpc>
                <a:spcPts val="2100"/>
              </a:lnSpc>
              <a:buNone/>
            </a:pPr>
            <a:endParaRPr lang="en-US" sz="15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21</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2024-09-26T04:57:04Z</dcterms:created>
  <dcterms:modified xsi:type="dcterms:W3CDTF">2024-09-26T04:57:04Z</dcterms:modified>
</cp:coreProperties>
</file>