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0" d="100"/>
          <a:sy n="130" d="100"/>
        </p:scale>
        <p:origin x="75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123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4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4.jpe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5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.jpe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71500" y="1552575"/>
            <a:ext cx="8001000" cy="7334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70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网络流在1D</a:t>
            </a:r>
            <a:r>
              <a:rPr lang="zh-CN" alt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4100" b="1" dirty="0" err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设计中的应用</a:t>
            </a:r>
            <a:endParaRPr lang="en-US" sz="4100" dirty="0"/>
          </a:p>
        </p:txBody>
      </p:sp>
      <p:sp>
        <p:nvSpPr>
          <p:cNvPr id="5" name="Text 2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3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通义智能PPT</a:t>
            </a:r>
            <a:endParaRPr lang="en-US" sz="13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26" r="26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约束描述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位置约束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每个切割ci的位置由其行坐标yi和列坐标xi确定，其中yi固定，xi需优化以最小化冲突和线延伸。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分离约束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当两个切割ci和cj位于同一行或相邻行时，必须保持最小安全距离db，以避免制造缺陷。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合并约束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若两个切割可垂直对齐，它们应被合并为单一切割，前提是它们在同一行或相邻行，或通过第三个切割间接连接。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扩展与边界约束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线延伸长度受限于电路关键路径的时序要求，同时切割只能在其所属间隙内移动，确保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的物理可行性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最小成本流问题求解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冲突数量最小化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通过引入变量αij至每条边，将冲突数量最小化问题转化为线性规划问题，利用权重mij表示约束强度，目标是最小化所有边上的αij之和。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总线延伸最小化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设置bv为端点切割的权重，正负号区分左右端，中间切割bv为0，目标函数为所有切割点bv乘以x坐标之和的最小化。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30146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8650" y="30718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6480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双目标优化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952875"/>
            <a:ext cx="1905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结合冲突数量与总线延伸两个目标，形成双目标优化问题，通过调整权重平衡两者，最终目标是最大化所有边上的mijαij与所有切割点bvxi之和。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30146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24650" y="30718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6480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容量缩放算法应用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952875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采用容量缩放算法求解最小成本流问题，该算法能有效处理大规模网络流问题，实现切割重分布的高效优化。</a:t>
            </a:r>
            <a:endParaRPr lang="en-US" sz="9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冲突移除与高级光刻技术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26" r="26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切割插入策略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冲突识别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当两个切割之间的安全距离不足时，它们处于冲突状态，可能影响制造可行性。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插入新切割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在相邻线路之间插入额外切割，可以解决间距冲突，允许更灵活的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调整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优化冲突解决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通过智能插入切割，不仅解决了冲突，还减少了后续处理步骤中的额外成本。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动态调整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切割插入策略动态适应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需求，确保所有切割满足间距要求，提高整体设计效率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互补电子束光刻优化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优化目标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通过优化互补电子束光刻(e-beam)的使用，减少冲突并提升制造效率。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解决方案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采用最小权重顶点覆盖(MWVC)问题，最小化e-beam的总射击次数，从而优化吞吐量。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实施细节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利用MWVC问题的求解，确定哪些矩形需用e-beam打印，同时避免引入新的冲突。</a:t>
            </a:r>
            <a:endParaRPr lang="en-US" sz="9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实验结果与分析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26" r="26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与ILP方法对比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1206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9225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2413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显著速度提升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2413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我们的方法相较于ILP方法实现了200倍的速度加速，同时保持了竞争性的解决方案质量。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00050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28625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5500" y="3057525"/>
            <a:ext cx="2413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冲突减少策略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3365500" y="3371850"/>
            <a:ext cx="2413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通过引入切割插入策略，我们方法中的电子束切割数量少于ILP方法，有效减少了冲突。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794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08025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9500" y="3057525"/>
            <a:ext cx="2413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高效网络流求解器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6159500" y="3371850"/>
            <a:ext cx="2413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利用高效的网络流求解算法，我们的方法在保证解决方案质量的同时，大幅缩短了计算时间。</a:t>
            </a:r>
            <a:endParaRPr lang="en-US" sz="9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不同运行次数的影响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运行次数与成本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随着运行次数ns的增加，平均成本逐渐降低，表明更多运行次数有助于找到更优解决方案。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标准差变化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标准差随ns增加而减小，说明解决方案质量更加稳定，减少随机性带来的波动。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资源利用潜力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即使ns较低时，方法已展现高效性和竞争力，但增加ns可进一步提升解决方案质量，充分利用计算资源。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8241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24650" y="28813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457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效率与效果平衡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762375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ns的选择需平衡计算时间和预期解决方案质量，实验数据支持这一策略调整。</a:t>
            </a:r>
            <a:endParaRPr lang="en-US" sz="9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结论与未来工作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26" r="26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研究贡献总结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高效冲突解决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提出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方法，有效解决1D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设计中的切割重分布问题，显著提升处理速度与解决方案质量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创新切割插入策略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引入切割插入策略，进一步优化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，减少冲突，提高整体设计效率。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高级光刻技术整合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结合互补电子束光刻技术，优化制造流程，实现更精细的1D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实验验证成效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通过实验对比，证实方法在速度与效果上优于现有ILP方法，展现实际应用潜力。</a:t>
            </a:r>
            <a:endParaRPr lang="en-US" sz="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2952750" cy="51435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3433763"/>
            <a:ext cx="1857375" cy="6667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5200"/>
              </a:lnSpc>
              <a:buNone/>
            </a:pPr>
            <a:r>
              <a:rPr lang="en-US" sz="37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content</a:t>
            </a:r>
            <a:endParaRPr lang="en-US" sz="3700" dirty="0"/>
          </a:p>
        </p:txBody>
      </p:sp>
      <p:sp>
        <p:nvSpPr>
          <p:cNvPr id="5" name="Text 2"/>
          <p:cNvSpPr/>
          <p:nvPr/>
        </p:nvSpPr>
        <p:spPr>
          <a:xfrm>
            <a:off x="571500" y="4176713"/>
            <a:ext cx="1809750" cy="4000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10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286250" y="6881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1800" dirty="0"/>
          </a:p>
        </p:txBody>
      </p:sp>
      <p:sp>
        <p:nvSpPr>
          <p:cNvPr id="7" name="Text 4"/>
          <p:cNvSpPr/>
          <p:nvPr/>
        </p:nvSpPr>
        <p:spPr>
          <a:xfrm>
            <a:off x="4752975" y="7453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引言与背景</a:t>
            </a:r>
            <a:endParaRPr lang="en-US" sz="1200" dirty="0"/>
          </a:p>
        </p:txBody>
      </p:sp>
      <p:sp>
        <p:nvSpPr>
          <p:cNvPr id="8" name="Text 5"/>
          <p:cNvSpPr/>
          <p:nvPr/>
        </p:nvSpPr>
        <p:spPr>
          <a:xfrm>
            <a:off x="4752975" y="9929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4286250" y="13168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1800" dirty="0"/>
          </a:p>
        </p:txBody>
      </p:sp>
      <p:sp>
        <p:nvSpPr>
          <p:cNvPr id="10" name="Text 7"/>
          <p:cNvSpPr/>
          <p:nvPr/>
        </p:nvSpPr>
        <p:spPr>
          <a:xfrm>
            <a:off x="4752975" y="13739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 err="1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网络流方法</a:t>
            </a:r>
            <a:endParaRPr lang="en-US" sz="1200" dirty="0"/>
          </a:p>
        </p:txBody>
      </p:sp>
      <p:sp>
        <p:nvSpPr>
          <p:cNvPr id="11" name="Text 8"/>
          <p:cNvSpPr/>
          <p:nvPr/>
        </p:nvSpPr>
        <p:spPr>
          <a:xfrm>
            <a:off x="4752975" y="16216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2" name="Text 9"/>
          <p:cNvSpPr/>
          <p:nvPr/>
        </p:nvSpPr>
        <p:spPr>
          <a:xfrm>
            <a:off x="4286250" y="19454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1800" dirty="0"/>
          </a:p>
        </p:txBody>
      </p:sp>
      <p:sp>
        <p:nvSpPr>
          <p:cNvPr id="13" name="Text 10"/>
          <p:cNvSpPr/>
          <p:nvPr/>
        </p:nvSpPr>
        <p:spPr>
          <a:xfrm>
            <a:off x="4752975" y="20026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切割重分布算法</a:t>
            </a:r>
            <a:endParaRPr lang="en-US" sz="1200" dirty="0"/>
          </a:p>
        </p:txBody>
      </p:sp>
      <p:sp>
        <p:nvSpPr>
          <p:cNvPr id="14" name="Text 11"/>
          <p:cNvSpPr/>
          <p:nvPr/>
        </p:nvSpPr>
        <p:spPr>
          <a:xfrm>
            <a:off x="4752975" y="22502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286250" y="25741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04</a:t>
            </a:r>
            <a:endParaRPr lang="en-US" sz="1800" dirty="0"/>
          </a:p>
        </p:txBody>
      </p:sp>
      <p:sp>
        <p:nvSpPr>
          <p:cNvPr id="16" name="Text 13"/>
          <p:cNvSpPr/>
          <p:nvPr/>
        </p:nvSpPr>
        <p:spPr>
          <a:xfrm>
            <a:off x="4752975" y="26312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冲突移除与高级光刻技术</a:t>
            </a:r>
            <a:endParaRPr lang="en-US" sz="1200" dirty="0"/>
          </a:p>
        </p:txBody>
      </p:sp>
      <p:sp>
        <p:nvSpPr>
          <p:cNvPr id="17" name="Text 14"/>
          <p:cNvSpPr/>
          <p:nvPr/>
        </p:nvSpPr>
        <p:spPr>
          <a:xfrm>
            <a:off x="4752975" y="28789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18" name="Text 15"/>
          <p:cNvSpPr/>
          <p:nvPr/>
        </p:nvSpPr>
        <p:spPr>
          <a:xfrm>
            <a:off x="4286250" y="320278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05</a:t>
            </a:r>
            <a:endParaRPr lang="en-US" sz="1800" dirty="0"/>
          </a:p>
        </p:txBody>
      </p:sp>
      <p:sp>
        <p:nvSpPr>
          <p:cNvPr id="19" name="Text 16"/>
          <p:cNvSpPr/>
          <p:nvPr/>
        </p:nvSpPr>
        <p:spPr>
          <a:xfrm>
            <a:off x="4752975" y="32599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实验结果与分析</a:t>
            </a:r>
            <a:endParaRPr lang="en-US" sz="1200" dirty="0"/>
          </a:p>
        </p:txBody>
      </p:sp>
      <p:sp>
        <p:nvSpPr>
          <p:cNvPr id="20" name="Text 17"/>
          <p:cNvSpPr/>
          <p:nvPr/>
        </p:nvSpPr>
        <p:spPr>
          <a:xfrm>
            <a:off x="4752975" y="35075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  <p:sp>
        <p:nvSpPr>
          <p:cNvPr id="21" name="Text 18"/>
          <p:cNvSpPr/>
          <p:nvPr/>
        </p:nvSpPr>
        <p:spPr>
          <a:xfrm>
            <a:off x="4286250" y="3831431"/>
            <a:ext cx="352425" cy="33337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18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06</a:t>
            </a:r>
            <a:endParaRPr lang="en-US" sz="1800" dirty="0"/>
          </a:p>
        </p:txBody>
      </p:sp>
      <p:sp>
        <p:nvSpPr>
          <p:cNvPr id="22" name="Text 19"/>
          <p:cNvSpPr/>
          <p:nvPr/>
        </p:nvSpPr>
        <p:spPr>
          <a:xfrm>
            <a:off x="4752975" y="388858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r>
              <a:rPr lang="en-US" sz="1200" b="1" dirty="0">
                <a:solidFill>
                  <a:srgbClr val="00297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结论与未来工作</a:t>
            </a:r>
            <a:endParaRPr lang="en-US" sz="1200" dirty="0"/>
          </a:p>
        </p:txBody>
      </p:sp>
      <p:sp>
        <p:nvSpPr>
          <p:cNvPr id="23" name="Text 20"/>
          <p:cNvSpPr/>
          <p:nvPr/>
        </p:nvSpPr>
        <p:spPr>
          <a:xfrm>
            <a:off x="4752975" y="4136231"/>
            <a:ext cx="3057525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600"/>
              </a:lnSpc>
              <a:buNone/>
            </a:pPr>
            <a:endParaRPr lang="en-US" sz="10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潜在改进方向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多目标优化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探索更复杂的优化模型，同时考虑多个目标函数，如成本、时间和资源消耗，以实现更全面的解决方案。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动态调整策略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开发动态调整左-右-合并关系的算法，根据实时计算结果和资源可用性自动优化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设计，提高效率和适应性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并行处理能力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增强算法的并行处理能力，利用分布式计算资源加速大规模数据集的处理速度，缩短计算时间，提升整体性能。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6667500" y="2824163"/>
            <a:ext cx="442913" cy="442913"/>
          </a:xfrm>
          <a:prstGeom prst="rect">
            <a:avLst/>
          </a:prstGeom>
          <a:solidFill>
            <a:srgbClr val="BE2124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6724650" y="2881313"/>
            <a:ext cx="333375" cy="333375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667500" y="3457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机器学习集成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667500" y="3762375"/>
            <a:ext cx="1905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引入机器学习技术预测最佳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方案，通过历史数据训练模型，智能选择最优参数配置，进一步提升算法的智能化水平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71500" y="2176463"/>
            <a:ext cx="8001000" cy="7334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5700"/>
              </a:lnSpc>
              <a:buNone/>
            </a:pPr>
            <a:r>
              <a:rPr lang="en-US" sz="41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THANKS</a:t>
            </a:r>
            <a:endParaRPr lang="en-US" sz="4100" dirty="0"/>
          </a:p>
        </p:txBody>
      </p:sp>
      <p:sp>
        <p:nvSpPr>
          <p:cNvPr id="4" name="Text 1"/>
          <p:cNvSpPr/>
          <p:nvPr/>
        </p:nvSpPr>
        <p:spPr>
          <a:xfrm>
            <a:off x="571500" y="4362450"/>
            <a:ext cx="8001000" cy="20955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700"/>
              </a:lnSpc>
              <a:buNone/>
            </a:pPr>
            <a:r>
              <a:rPr lang="en-US" sz="1200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PPT内容由通义AI生成，访问tongyi.ai智能生成更多PPT</a:t>
            </a:r>
            <a:endParaRPr lang="en-US" sz="12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01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引言与背景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26" r="26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先进工艺节点挑战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857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14300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工艺节点缩小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随着工艺节点进入10nm以下，传统光刻技术面临极限，如叠加误差增加，影响电路性能和良率。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2952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323850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667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多图案光刻局限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2667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多图案光刻技术虽能延续193nm ArF浸没光刻，但其固有缺陷限制了性能，如叠加误差问题。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504825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533400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7625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自对准多重图案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7625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自对准多重图案(SAMP)用于处理金属层，但在2D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下产生复杂掩模形状，打印困难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9" name="Shape 12"/>
          <p:cNvSpPr/>
          <p:nvPr/>
        </p:nvSpPr>
        <p:spPr>
          <a:xfrm>
            <a:off x="714375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20" name="Image 5" descr="preencoded.png"/>
          <p:cNvPicPr>
            <a:picLocks noChangeAspect="1"/>
          </p:cNvPicPr>
          <p:nvPr/>
        </p:nvPicPr>
        <p:blipFill>
          <a:blip r:embed="rId8"/>
          <a:srcRect/>
          <a:stretch/>
        </p:blipFill>
        <p:spPr>
          <a:xfrm>
            <a:off x="7429500" y="1962150"/>
            <a:ext cx="571500" cy="571500"/>
          </a:xfrm>
          <a:prstGeom prst="rect">
            <a:avLst/>
          </a:prstGeom>
        </p:spPr>
      </p:pic>
      <p:sp>
        <p:nvSpPr>
          <p:cNvPr id="21" name="Text 13"/>
          <p:cNvSpPr/>
          <p:nvPr/>
        </p:nvSpPr>
        <p:spPr>
          <a:xfrm>
            <a:off x="6858000" y="3057525"/>
            <a:ext cx="17145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1D</a:t>
            </a:r>
            <a:r>
              <a:rPr lang="zh-CN" alt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11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设计潜力</a:t>
            </a:r>
            <a:endParaRPr lang="en-US" sz="1100" dirty="0"/>
          </a:p>
        </p:txBody>
      </p:sp>
      <p:sp>
        <p:nvSpPr>
          <p:cNvPr id="22" name="Text 14"/>
          <p:cNvSpPr/>
          <p:nvPr/>
        </p:nvSpPr>
        <p:spPr>
          <a:xfrm>
            <a:off x="6858000" y="3371850"/>
            <a:ext cx="17145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1D</a:t>
            </a:r>
            <a:r>
              <a:rPr lang="zh-CN" alt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设计结合切割掩模方法成为sub-10nm工艺节点的有希望候选，简化制造流程，提高良率。</a:t>
            </a:r>
            <a:endParaRPr lang="en-US" sz="9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381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1D</a:t>
            </a:r>
            <a:r>
              <a:rPr lang="zh-CN" alt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2200" b="1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设计的重要性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33333" b="33333"/>
          <a:stretch/>
        </p:blipFill>
        <p:spPr>
          <a:xfrm>
            <a:off x="571500" y="4143375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简化制造流程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952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1D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设计通过将电路简化为沿单一方向排列的线性结构，显著降低了制造复杂度，特别是在亚10纳米工艺节点下，有助于实现更高效、更精确的制造过程。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减少间距冲突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952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通过精心规划的切割重分布技术，1D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能够有效解决线路末端之间的间距冲突，确保电路的可制造性和性能稳定性，同时最小化额外寄生电容的引入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3205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8650" y="3262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838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提升设计灵活性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4143375"/>
            <a:ext cx="1905000" cy="952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1D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设计允许在保持电路功能的同时，灵活调整线路末端的位置，这不仅优化了电路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，还为后续的制造步骤提供了更大的操作空间，如采用互补电子束光刻等高级光刻技术。</a:t>
            </a:r>
            <a:endParaRPr lang="en-US" sz="9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02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zh-CN" alt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</a:t>
            </a:r>
            <a:r>
              <a:rPr lang="en-US" sz="3000" b="1" dirty="0" err="1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方法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 l="26" r="26"/>
          <a:stretch/>
        </p:blipFill>
        <p:spPr>
          <a:xfrm>
            <a:off x="0" y="0"/>
            <a:ext cx="9144000" cy="2190750"/>
          </a:xfrm>
          <a:prstGeom prst="rect">
            <a:avLst/>
          </a:prstGeom>
        </p:spPr>
      </p:pic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571500" y="466725"/>
            <a:ext cx="80010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左-右-合并关系固定下的问题转化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571500" y="895350"/>
            <a:ext cx="80010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sp>
        <p:nvSpPr>
          <p:cNvPr id="7" name="Shape 3"/>
          <p:cNvSpPr/>
          <p:nvPr/>
        </p:nvSpPr>
        <p:spPr>
          <a:xfrm>
            <a:off x="1206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1492250" y="1962150"/>
            <a:ext cx="571500" cy="57150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71500" y="3057525"/>
            <a:ext cx="2413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问题转化关键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571500" y="3371850"/>
            <a:ext cx="2413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当两个可移动切割之间的左-右-合并(LRM)关系确定时，切割重分布问题可以转化为网络流问题，这一转化极大地简化了解决方案的寻找过程。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4000500" y="1676400"/>
            <a:ext cx="1143000" cy="1143000"/>
          </a:xfrm>
          <a:prstGeom prst="ellipse">
            <a:avLst/>
          </a:prstGeom>
          <a:solidFill>
            <a:srgbClr val="DFB57F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4286250" y="1962150"/>
            <a:ext cx="571500" cy="571500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3365500" y="3057525"/>
            <a:ext cx="2413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网络流问题优势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3365500" y="3371850"/>
            <a:ext cx="2413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网络流问题作为一种经典的优化问题，拥有高效的算法解决方案，能够快速找到最优路径，适用于大规模数据集，从而加速切割重分布的计算。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6794500" y="1676400"/>
            <a:ext cx="1143000" cy="1143000"/>
          </a:xfrm>
          <a:prstGeom prst="ellipse">
            <a:avLst/>
          </a:prstGeom>
          <a:solidFill>
            <a:srgbClr val="BB0000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7080250" y="1962150"/>
            <a:ext cx="571500" cy="5715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6159500" y="3057525"/>
            <a:ext cx="2413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LRM关系固定的意义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6159500" y="3371850"/>
            <a:ext cx="2413000" cy="762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ctr">
              <a:lnSpc>
                <a:spcPts val="1500"/>
              </a:lnSpc>
              <a:buNone/>
            </a:pPr>
            <a:r>
              <a:rPr lang="en-US" sz="900" dirty="0">
                <a:solidFill>
                  <a:srgbClr val="666666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固定LRM关系意味着切割之间的相对位置被预设，这为构建网络流模型提供了基础，使得我们能够利用成熟的网络流算法来优化切割位置，以减少冲突并最小化线路延伸。</a:t>
            </a:r>
            <a:endParaRPr lang="en-US" sz="9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85750" y="285750"/>
            <a:ext cx="619125" cy="61912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71500" y="466725"/>
            <a:ext cx="2857500" cy="3810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000"/>
              </a:lnSpc>
              <a:buNone/>
            </a:pPr>
            <a:r>
              <a:rPr lang="en-US" sz="22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冲突解决策略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571500" y="895350"/>
            <a:ext cx="2857500" cy="185737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400"/>
              </a:lnSpc>
              <a:buNone/>
            </a:pPr>
            <a:endParaRPr lang="en-US" sz="100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rcRect t="33333" b="33333"/>
          <a:stretch/>
        </p:blipFill>
        <p:spPr>
          <a:xfrm>
            <a:off x="571500" y="3905250"/>
            <a:ext cx="2857500" cy="952500"/>
          </a:xfrm>
          <a:prstGeom prst="roundRect">
            <a:avLst>
              <a:gd name="adj" fmla="val 5000"/>
            </a:avLst>
          </a:prstGeom>
        </p:spPr>
      </p:pic>
      <p:sp>
        <p:nvSpPr>
          <p:cNvPr id="7" name="Shape 3"/>
          <p:cNvSpPr/>
          <p:nvPr/>
        </p:nvSpPr>
        <p:spPr>
          <a:xfrm>
            <a:off x="4381500" y="933450"/>
            <a:ext cx="442913" cy="442913"/>
          </a:xfrm>
          <a:prstGeom prst="rect">
            <a:avLst/>
          </a:prstGeom>
          <a:solidFill>
            <a:srgbClr val="E17272"/>
          </a:solidFill>
          <a:ln/>
        </p:spPr>
      </p:sp>
      <p:pic>
        <p:nvPicPr>
          <p:cNvPr id="8" name="Image 2" descr="preencoded.png"/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438650" y="990600"/>
            <a:ext cx="333375" cy="3333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4381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切割插入</a:t>
            </a:r>
            <a:endParaRPr lang="en-US" sz="1100" dirty="0"/>
          </a:p>
        </p:txBody>
      </p:sp>
      <p:sp>
        <p:nvSpPr>
          <p:cNvPr id="10" name="Text 5"/>
          <p:cNvSpPr/>
          <p:nvPr/>
        </p:nvSpPr>
        <p:spPr>
          <a:xfrm>
            <a:off x="4381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通过在相邻线路间插入额外切割点，可有效解决间距冲突，提升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设计的可行性与效率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  <p:sp>
        <p:nvSpPr>
          <p:cNvPr id="11" name="Shape 6"/>
          <p:cNvSpPr/>
          <p:nvPr/>
        </p:nvSpPr>
        <p:spPr>
          <a:xfrm>
            <a:off x="6667500" y="933450"/>
            <a:ext cx="442913" cy="442913"/>
          </a:xfrm>
          <a:prstGeom prst="rect">
            <a:avLst/>
          </a:prstGeom>
          <a:solidFill>
            <a:srgbClr val="DC3633"/>
          </a:solidFill>
          <a:ln/>
        </p:spPr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rcRect/>
          <a:stretch/>
        </p:blipFill>
        <p:spPr>
          <a:xfrm>
            <a:off x="6724650" y="990600"/>
            <a:ext cx="333375" cy="333375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6667500" y="1566863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网络流优化</a:t>
            </a:r>
            <a:endParaRPr lang="en-US" sz="1100" dirty="0"/>
          </a:p>
        </p:txBody>
      </p:sp>
      <p:sp>
        <p:nvSpPr>
          <p:cNvPr id="14" name="Text 8"/>
          <p:cNvSpPr/>
          <p:nvPr/>
        </p:nvSpPr>
        <p:spPr>
          <a:xfrm>
            <a:off x="6667500" y="1871663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利用网络流理论，将切割重分布问题转化为最小成本流问题，实现快速求解并最小化冲突数量。</a:t>
            </a:r>
            <a:endParaRPr lang="en-US" sz="900" dirty="0"/>
          </a:p>
        </p:txBody>
      </p:sp>
      <p:sp>
        <p:nvSpPr>
          <p:cNvPr id="15" name="Shape 9"/>
          <p:cNvSpPr/>
          <p:nvPr/>
        </p:nvSpPr>
        <p:spPr>
          <a:xfrm>
            <a:off x="4381500" y="2824163"/>
            <a:ext cx="442913" cy="442913"/>
          </a:xfrm>
          <a:prstGeom prst="rect">
            <a:avLst/>
          </a:prstGeom>
          <a:solidFill>
            <a:srgbClr val="DFB57F"/>
          </a:solidFill>
          <a:ln/>
        </p:spPr>
      </p:sp>
      <p:pic>
        <p:nvPicPr>
          <p:cNvPr id="16" name="Image 4" descr="preencoded.png"/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4438650" y="2881313"/>
            <a:ext cx="333375" cy="333375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4381500" y="3457575"/>
            <a:ext cx="1905000" cy="190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11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高级光刻技术</a:t>
            </a:r>
            <a:endParaRPr lang="en-US" sz="1100" dirty="0"/>
          </a:p>
        </p:txBody>
      </p:sp>
      <p:sp>
        <p:nvSpPr>
          <p:cNvPr id="18" name="Text 11"/>
          <p:cNvSpPr/>
          <p:nvPr/>
        </p:nvSpPr>
        <p:spPr>
          <a:xfrm>
            <a:off x="4381500" y="3762375"/>
            <a:ext cx="1905000" cy="5715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结合互补电子束光刻等高级光刻技术，进一步消除未解决的冲突，优化整体</a:t>
            </a:r>
            <a:r>
              <a:rPr lang="zh-CN" alt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版图</a:t>
            </a:r>
            <a:r>
              <a:rPr lang="en-US" sz="900" dirty="0" err="1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方案</a:t>
            </a:r>
            <a:r>
              <a:rPr lang="en-US" sz="900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。</a:t>
            </a:r>
            <a:endParaRPr lang="en-US" sz="9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571500" y="571500"/>
            <a:ext cx="366713" cy="57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" name="Text 1"/>
          <p:cNvSpPr/>
          <p:nvPr/>
        </p:nvSpPr>
        <p:spPr>
          <a:xfrm>
            <a:off x="5334000" y="1095375"/>
            <a:ext cx="3810000" cy="4467225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35100"/>
              </a:lnSpc>
              <a:buNone/>
            </a:pPr>
            <a:r>
              <a:rPr lang="en-US" sz="24300" b="1" dirty="0">
                <a:solidFill>
                  <a:srgbClr val="E2C9AB">
                    <a:alpha val="70000"/>
                  </a:srgbClr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03</a:t>
            </a:r>
            <a:endParaRPr lang="en-US" sz="24300" dirty="0"/>
          </a:p>
        </p:txBody>
      </p:sp>
      <p:sp>
        <p:nvSpPr>
          <p:cNvPr id="5" name="Text 2"/>
          <p:cNvSpPr/>
          <p:nvPr/>
        </p:nvSpPr>
        <p:spPr>
          <a:xfrm>
            <a:off x="571500" y="3676650"/>
            <a:ext cx="4667250" cy="5334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4200"/>
              </a:lnSpc>
              <a:buNone/>
            </a:pPr>
            <a:r>
              <a:rPr lang="en-US" sz="3000" b="1" dirty="0">
                <a:solidFill>
                  <a:srgbClr val="FFFFFF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切割重分布算法</a:t>
            </a:r>
            <a:endParaRPr lang="en-US" sz="3000" dirty="0"/>
          </a:p>
        </p:txBody>
      </p:sp>
      <p:sp>
        <p:nvSpPr>
          <p:cNvPr id="6" name="Text 3"/>
          <p:cNvSpPr/>
          <p:nvPr/>
        </p:nvSpPr>
        <p:spPr>
          <a:xfrm>
            <a:off x="571500" y="4305300"/>
            <a:ext cx="4667250" cy="266700"/>
          </a:xfrm>
          <a:prstGeom prst="rect">
            <a:avLst/>
          </a:prstGeom>
          <a:noFill/>
          <a:ln/>
        </p:spPr>
        <p:txBody>
          <a:bodyPr vert="horz" wrap="square" lIns="0" tIns="0" rIns="0" bIns="0" rtlCol="0" anchor="ctr"/>
          <a:lstStyle/>
          <a:p>
            <a:pPr marL="0" indent="0" algn="l">
              <a:lnSpc>
                <a:spcPts val="2100"/>
              </a:lnSpc>
              <a:buNone/>
            </a:pPr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548</Words>
  <Application>Microsoft Office PowerPoint</Application>
  <PresentationFormat>全屏显示(16:9)</PresentationFormat>
  <Paragraphs>149</Paragraphs>
  <Slides>21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4" baseType="lpstr">
      <vt:lpstr>Microsoft YaHei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Danny Luk</cp:lastModifiedBy>
  <cp:revision>3</cp:revision>
  <dcterms:created xsi:type="dcterms:W3CDTF">2024-09-26T03:19:21Z</dcterms:created>
  <dcterms:modified xsi:type="dcterms:W3CDTF">2024-09-26T07:41:06Z</dcterms:modified>
</cp:coreProperties>
</file>