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4" r:id="rId3"/>
    <p:sldId id="280" r:id="rId4"/>
    <p:sldId id="285" r:id="rId5"/>
    <p:sldId id="277" r:id="rId6"/>
    <p:sldId id="278" r:id="rId7"/>
    <p:sldId id="263" r:id="rId8"/>
    <p:sldId id="279" r:id="rId9"/>
    <p:sldId id="264" r:id="rId10"/>
    <p:sldId id="259" r:id="rId11"/>
    <p:sldId id="260" r:id="rId12"/>
    <p:sldId id="257" r:id="rId13"/>
    <p:sldId id="267" r:id="rId14"/>
    <p:sldId id="283" r:id="rId15"/>
    <p:sldId id="281" r:id="rId16"/>
    <p:sldId id="282" r:id="rId17"/>
    <p:sldId id="287" r:id="rId18"/>
    <p:sldId id="275" r:id="rId19"/>
    <p:sldId id="276" r:id="rId20"/>
    <p:sldId id="286" r:id="rId21"/>
    <p:sldId id="288" r:id="rId22"/>
    <p:sldId id="271" r:id="rId23"/>
    <p:sldId id="270" r:id="rId24"/>
    <p:sldId id="272" r:id="rId25"/>
    <p:sldId id="274" r:id="rId26"/>
    <p:sldId id="27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6" autoAdjust="0"/>
  </p:normalViewPr>
  <p:slideViewPr>
    <p:cSldViewPr>
      <p:cViewPr varScale="1">
        <p:scale>
          <a:sx n="87" d="100"/>
          <a:sy n="87" d="100"/>
        </p:scale>
        <p:origin x="-6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8610C-0E03-4467-99CA-3F522F4B74B9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470D8-2FA4-4DCA-8C91-5BC220A7B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0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2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3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0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To generate uniformly distributed random points on a </a:t>
            </a:r>
            <a:r>
              <a:rPr lang="en-US" altLang="zh-CN" dirty="0" err="1" smtClean="0"/>
              <a:t>hypersphere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, spherical symmetry of the multidimensional Gaussian density function can be exploited (Fishman 1996). Then the normalized vector (xi/||xi||) is uniformly distributed over the </a:t>
            </a:r>
            <a:r>
              <a:rPr lang="en-US" altLang="zh-CN" dirty="0" err="1" smtClean="0"/>
              <a:t>hypersphere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S^d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Fishman, G. F. (1996). Monte Carlo: Concepts, Algorithms, and Applications. Berlin, Springer.</a:t>
            </a:r>
          </a:p>
          <a:p>
            <a:r>
              <a:rPr lang="en-US" altLang="zh-CN" dirty="0" smtClean="0"/>
              <a:t>Mitchell, J. C. (2007). Sampling rotation groups by successive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orthogonal images. SIAM Journal on Scientific Computing,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30(1): 525–547.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9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 generate uniformly distributed random points on a </a:t>
            </a:r>
            <a:r>
              <a:rPr lang="en-US" altLang="zh-CN" dirty="0" err="1" smtClean="0"/>
              <a:t>hypersphere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, spherical symmetry of the multidimensional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Gaussian density function can be exploited (Fishman 1996).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Then the normalized vector (xi/||xi||) is uniformly distributed over the </a:t>
            </a:r>
            <a:r>
              <a:rPr lang="en-US" altLang="zh-CN" dirty="0" err="1" smtClean="0"/>
              <a:t>hypersphere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S^d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Fishman, G. F. (1996). Monte Carlo: Concepts, Algorithms,</a:t>
            </a:r>
          </a:p>
          <a:p>
            <a:r>
              <a:rPr lang="en-US" altLang="zh-CN" dirty="0" smtClean="0"/>
              <a:t>and Applications. Berlin, Springer.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3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0"/>
            <a:ext cx="9144000" cy="414972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464EF12-5057-4119-AB80-69F62D88884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4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4EF12-5057-4119-AB80-69F62D88884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2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4EF12-5057-4119-AB80-69F62D88884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6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464EF12-5057-4119-AB80-69F62D88884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4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4EF12-5057-4119-AB80-69F62D88884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2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464EF12-5057-4119-AB80-69F62D88884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1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464EF12-5057-4119-AB80-69F62D88884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1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464EF12-5057-4119-AB80-69F62D88884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8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4EF12-5057-4119-AB80-69F62D88884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4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4EF12-5057-4119-AB80-69F62D88884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4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4EF12-5057-4119-AB80-69F62D88884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0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64EF12-5057-4119-AB80-69F62D88884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k@fudan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matlabcentral/fileexchange/15354-generate-a-van-der-corput-sequ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Sampling </a:t>
            </a:r>
            <a:r>
              <a:rPr lang="en-US" altLang="zh-CN" dirty="0"/>
              <a:t>R</a:t>
            </a:r>
            <a:r>
              <a:rPr lang="en-US" altLang="zh-CN" dirty="0" smtClean="0"/>
              <a:t>otation Groups</a:t>
            </a:r>
            <a:br>
              <a:rPr lang="en-US" altLang="zh-CN" dirty="0" smtClean="0"/>
            </a:br>
            <a:r>
              <a:rPr lang="en-US" altLang="zh-CN" dirty="0" smtClean="0"/>
              <a:t>using </a:t>
            </a:r>
            <a:r>
              <a:rPr lang="en-US" altLang="zh-CN" dirty="0" err="1" smtClean="0"/>
              <a:t>Halton</a:t>
            </a:r>
            <a:r>
              <a:rPr lang="en-US" altLang="zh-CN" dirty="0" smtClean="0"/>
              <a:t> Sequence </a:t>
            </a:r>
            <a:br>
              <a:rPr lang="en-US" altLang="zh-CN" dirty="0" smtClean="0"/>
            </a:br>
            <a:r>
              <a:rPr lang="en-US" altLang="zh-CN" dirty="0" smtClean="0"/>
              <a:t>and </a:t>
            </a:r>
            <a:r>
              <a:rPr lang="en-US" altLang="zh-CN" dirty="0" err="1" smtClean="0"/>
              <a:t>Hopf</a:t>
            </a:r>
            <a:r>
              <a:rPr lang="en-US" altLang="zh-CN" dirty="0" smtClean="0"/>
              <a:t> Coordinates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Wai-Shing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Luk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luk@fudan.edu.cn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confidential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 Square [0,1] x [0,1]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en-US" altLang="zh-CN" dirty="0" err="1" smtClean="0"/>
              <a:t>Halton</a:t>
            </a:r>
            <a:r>
              <a:rPr lang="en-US" altLang="zh-CN" dirty="0" smtClean="0"/>
              <a:t> sequence: using 2  </a:t>
            </a:r>
            <a:r>
              <a:rPr lang="en-US" altLang="zh-CN" dirty="0"/>
              <a:t>Van der </a:t>
            </a:r>
            <a:r>
              <a:rPr lang="en-US" altLang="zh-CN" dirty="0" err="1"/>
              <a:t>Corput</a:t>
            </a:r>
            <a:r>
              <a:rPr lang="en-US" altLang="zh-CN" dirty="0"/>
              <a:t> </a:t>
            </a:r>
            <a:r>
              <a:rPr lang="en-US" altLang="zh-CN" dirty="0" smtClean="0"/>
              <a:t>sequences </a:t>
            </a:r>
            <a:r>
              <a:rPr lang="en-US" altLang="zh-CN" smtClean="0"/>
              <a:t>with coprime</a:t>
            </a:r>
            <a:r>
              <a:rPr lang="en-US" altLang="zh-CN" dirty="0" smtClean="0"/>
              <a:t> bases. For example: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smtClean="0"/>
              <a:t>x, y] </a:t>
            </a:r>
            <a:r>
              <a:rPr lang="en-US" altLang="zh-CN" dirty="0"/>
              <a:t>=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vd</a:t>
            </a:r>
            <a:r>
              <a:rPr lang="en-US" altLang="zh-CN" dirty="0" smtClean="0"/>
              <a:t>(k,2</a:t>
            </a:r>
            <a:r>
              <a:rPr lang="en-US" altLang="zh-CN" dirty="0"/>
              <a:t>), </a:t>
            </a:r>
            <a:r>
              <a:rPr lang="en-US" altLang="zh-CN" dirty="0" err="1"/>
              <a:t>vd</a:t>
            </a:r>
            <a:r>
              <a:rPr lang="en-US" altLang="zh-CN" dirty="0"/>
              <a:t>(k,3</a:t>
            </a:r>
            <a:r>
              <a:rPr lang="en-US" altLang="zh-CN" dirty="0" smtClean="0"/>
              <a:t>)]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18" y="2891358"/>
            <a:ext cx="3273946" cy="327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9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Unit Hypercube [0, 1]</a:t>
            </a:r>
            <a:r>
              <a:rPr lang="en-US" altLang="zh-CN" baseline="30000" dirty="0" smtClean="0"/>
              <a:t>d</a:t>
            </a:r>
            <a:endParaRPr lang="zh-CN" altLang="en-US" baseline="30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Generally we can generate </a:t>
            </a:r>
            <a:r>
              <a:rPr lang="en-US" altLang="zh-CN" dirty="0" err="1"/>
              <a:t>Halton</a:t>
            </a:r>
            <a:r>
              <a:rPr lang="en-US" altLang="zh-CN" dirty="0"/>
              <a:t> sequence in a unit hypercube [0, </a:t>
            </a:r>
            <a:r>
              <a:rPr lang="en-US" altLang="zh-CN" dirty="0" smtClean="0"/>
              <a:t>1]</a:t>
            </a:r>
            <a:r>
              <a:rPr lang="en-US" altLang="zh-CN" baseline="30000" dirty="0" smtClean="0"/>
              <a:t>d</a:t>
            </a:r>
            <a:endParaRPr lang="en-US" altLang="zh-CN" baseline="30000" dirty="0"/>
          </a:p>
          <a:p>
            <a:pPr lvl="1"/>
            <a:r>
              <a:rPr lang="en-US" altLang="zh-CN" dirty="0"/>
              <a:t> [x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x</a:t>
            </a:r>
            <a:r>
              <a:rPr lang="en-US" altLang="zh-CN" baseline="-25000" dirty="0"/>
              <a:t>3</a:t>
            </a:r>
            <a:r>
              <a:rPr lang="en-US" altLang="zh-CN" dirty="0"/>
              <a:t>, …,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d</a:t>
            </a:r>
            <a:r>
              <a:rPr lang="en-US" altLang="zh-CN" dirty="0" smtClean="0"/>
              <a:t>] </a:t>
            </a:r>
            <a:r>
              <a:rPr lang="en-US" altLang="zh-CN" dirty="0"/>
              <a:t>= [</a:t>
            </a:r>
            <a:r>
              <a:rPr lang="en-US" altLang="zh-CN" dirty="0" err="1"/>
              <a:t>vd</a:t>
            </a:r>
            <a:r>
              <a:rPr lang="en-US" altLang="zh-CN" dirty="0"/>
              <a:t>(k,b</a:t>
            </a:r>
            <a:r>
              <a:rPr lang="en-US" altLang="zh-CN" baseline="-25000" dirty="0"/>
              <a:t>1</a:t>
            </a:r>
            <a:r>
              <a:rPr lang="en-US" altLang="zh-CN" dirty="0"/>
              <a:t>), </a:t>
            </a:r>
            <a:r>
              <a:rPr lang="en-US" altLang="zh-CN" dirty="0" err="1"/>
              <a:t>vd</a:t>
            </a:r>
            <a:r>
              <a:rPr lang="en-US" altLang="zh-CN" dirty="0"/>
              <a:t>(k,b</a:t>
            </a:r>
            <a:r>
              <a:rPr lang="en-US" altLang="zh-CN" baseline="-25000" dirty="0"/>
              <a:t>2</a:t>
            </a:r>
            <a:r>
              <a:rPr lang="en-US" altLang="zh-CN" dirty="0"/>
              <a:t>), … </a:t>
            </a:r>
            <a:r>
              <a:rPr lang="en-US" altLang="zh-CN" dirty="0" err="1" smtClean="0"/>
              <a:t>vd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k,b</a:t>
            </a:r>
            <a:r>
              <a:rPr lang="en-US" altLang="zh-CN" baseline="-25000" dirty="0" err="1" smtClean="0"/>
              <a:t>d</a:t>
            </a:r>
            <a:r>
              <a:rPr lang="en-US" altLang="zh-CN" dirty="0" smtClean="0"/>
              <a:t>)]</a:t>
            </a:r>
            <a:endParaRPr lang="en-US" altLang="zh-CN" baseline="-25000" dirty="0"/>
          </a:p>
          <a:p>
            <a:r>
              <a:rPr lang="en-US" altLang="zh-CN" dirty="0" smtClean="0"/>
              <a:t>A wide range of applications on Quasi-Monte Carlo Methods (QMC).</a:t>
            </a:r>
          </a:p>
          <a:p>
            <a:pPr lvl="1"/>
            <a:r>
              <a:rPr lang="en-US" altLang="zh-CN" dirty="0" smtClean="0"/>
              <a:t>Low discrepancy</a:t>
            </a:r>
          </a:p>
          <a:p>
            <a:pPr lvl="1"/>
            <a:r>
              <a:rPr lang="en-US" altLang="zh-CN" dirty="0" smtClean="0"/>
              <a:t>Incremental generation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92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Unit Circle S</a:t>
            </a:r>
            <a:r>
              <a:rPr lang="en-US" altLang="zh-CN" baseline="30000" dirty="0" smtClean="0"/>
              <a:t>1</a:t>
            </a:r>
            <a:endParaRPr lang="zh-CN" altLang="en-US" baseline="30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 be generated by mapping the </a:t>
            </a:r>
            <a:r>
              <a:rPr lang="en-US" altLang="zh-CN" dirty="0"/>
              <a:t>Van der </a:t>
            </a:r>
            <a:r>
              <a:rPr lang="en-US" altLang="zh-CN" dirty="0" err="1"/>
              <a:t>Corput</a:t>
            </a:r>
            <a:r>
              <a:rPr lang="en-US" altLang="zh-CN" dirty="0"/>
              <a:t> </a:t>
            </a:r>
            <a:r>
              <a:rPr lang="en-US" altLang="zh-CN" dirty="0" smtClean="0"/>
              <a:t>sequence to [0, 2</a:t>
            </a:r>
            <a:r>
              <a:rPr lang="el-GR" altLang="zh-CN" dirty="0" smtClean="0">
                <a:sym typeface="Symbol"/>
              </a:rPr>
              <a:t>π</a:t>
            </a:r>
            <a:r>
              <a:rPr lang="en-US" altLang="zh-CN" dirty="0" smtClean="0"/>
              <a:t>]: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ym typeface="Symbol"/>
              </a:rPr>
              <a:t> = 2</a:t>
            </a:r>
            <a:r>
              <a:rPr lang="el-GR" altLang="zh-CN" dirty="0" smtClean="0">
                <a:sym typeface="Symbol"/>
              </a:rPr>
              <a:t>π</a:t>
            </a:r>
            <a:r>
              <a:rPr lang="en-US" altLang="zh-CN" dirty="0" smtClean="0">
                <a:sym typeface="Symbol"/>
              </a:rPr>
              <a:t> * </a:t>
            </a:r>
            <a:r>
              <a:rPr lang="en-US" altLang="zh-CN" dirty="0" err="1" smtClean="0">
                <a:sym typeface="Symbol"/>
              </a:rPr>
              <a:t>vd</a:t>
            </a:r>
            <a:r>
              <a:rPr lang="en-US" altLang="zh-CN" dirty="0" smtClean="0">
                <a:sym typeface="Symbol"/>
              </a:rPr>
              <a:t>(k, b)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[x, y] = [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/>
              </a:rPr>
              <a:t>), </a:t>
            </a:r>
            <a:r>
              <a:rPr lang="en-US" altLang="zh-CN" dirty="0" smtClean="0"/>
              <a:t>sin(</a:t>
            </a:r>
            <a:r>
              <a:rPr lang="en-US" altLang="zh-CN" dirty="0" smtClean="0">
                <a:sym typeface="Symbol"/>
              </a:rPr>
              <a:t>)]</a:t>
            </a:r>
          </a:p>
          <a:p>
            <a:r>
              <a:rPr lang="en-US" altLang="zh-CN" dirty="0" smtClean="0">
                <a:sym typeface="Symbol"/>
              </a:rPr>
              <a:t>Generalized discrepancy can be defined. Work very well on both straight lines and circles.</a:t>
            </a:r>
          </a:p>
        </p:txBody>
      </p:sp>
    </p:spTree>
    <p:extLst>
      <p:ext uri="{BB962C8B-B14F-4D97-AF65-F5344CB8AC3E}">
        <p14:creationId xmlns:p14="http://schemas.microsoft.com/office/powerpoint/2010/main" val="11035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Sphere S</a:t>
            </a:r>
            <a:r>
              <a:rPr lang="en-US" altLang="zh-CN" baseline="30000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491064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Cylindrical </a:t>
            </a:r>
            <a:r>
              <a:rPr lang="en-US" altLang="zh-CN" dirty="0" smtClean="0"/>
              <a:t>mapping is used: </a:t>
            </a:r>
          </a:p>
          <a:p>
            <a:pPr marL="0" lvl="1" indent="0">
              <a:buNone/>
            </a:pPr>
            <a:r>
              <a:rPr lang="en-US" altLang="zh-CN" dirty="0" smtClean="0"/>
              <a:t>     [x</a:t>
            </a:r>
            <a:r>
              <a:rPr lang="en-US" altLang="zh-CN" dirty="0"/>
              <a:t>, </a:t>
            </a:r>
            <a:r>
              <a:rPr lang="en-US" altLang="zh-CN" dirty="0" smtClean="0"/>
              <a:t>y, z] = [</a:t>
            </a:r>
            <a:r>
              <a:rPr lang="en-US" altLang="zh-CN" dirty="0" smtClean="0">
                <a:sym typeface="Symbol"/>
              </a:rPr>
              <a:t></a:t>
            </a:r>
            <a:r>
              <a:rPr lang="en-US" altLang="zh-CN" dirty="0" smtClean="0"/>
              <a:t>(</a:t>
            </a:r>
            <a:r>
              <a:rPr lang="en-US" altLang="zh-CN" dirty="0"/>
              <a:t>1-z</a:t>
            </a:r>
            <a:r>
              <a:rPr lang="en-US" altLang="zh-CN" baseline="30000" dirty="0"/>
              <a:t>2</a:t>
            </a:r>
            <a:r>
              <a:rPr lang="en-US" altLang="zh-CN" dirty="0"/>
              <a:t>)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</a:t>
            </a:r>
            <a:r>
              <a:rPr lang="en-US" altLang="zh-CN" dirty="0"/>
              <a:t>), </a:t>
            </a:r>
            <a:r>
              <a:rPr lang="en-US" altLang="zh-CN" dirty="0">
                <a:sym typeface="Symbol"/>
              </a:rPr>
              <a:t></a:t>
            </a:r>
            <a:r>
              <a:rPr lang="en-US" altLang="zh-CN" dirty="0" smtClean="0"/>
              <a:t>(1-z</a:t>
            </a:r>
            <a:r>
              <a:rPr lang="en-US" altLang="zh-CN" baseline="30000" dirty="0" smtClean="0"/>
              <a:t>2</a:t>
            </a:r>
            <a:r>
              <a:rPr lang="en-US" altLang="zh-CN" dirty="0"/>
              <a:t>) sin(</a:t>
            </a:r>
            <a:r>
              <a:rPr lang="en-US" altLang="zh-CN" dirty="0">
                <a:sym typeface="Symbol"/>
              </a:rPr>
              <a:t></a:t>
            </a:r>
            <a:r>
              <a:rPr lang="en-US" altLang="zh-CN" dirty="0" smtClean="0"/>
              <a:t>), z]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 = 2</a:t>
            </a:r>
            <a:r>
              <a:rPr lang="el-GR" altLang="zh-CN" dirty="0">
                <a:sym typeface="Symbol"/>
              </a:rPr>
              <a:t>π</a:t>
            </a:r>
            <a:r>
              <a:rPr lang="en-US" altLang="zh-CN" dirty="0">
                <a:sym typeface="Symbol"/>
              </a:rPr>
              <a:t> * </a:t>
            </a:r>
            <a:r>
              <a:rPr lang="en-US" altLang="zh-CN" dirty="0" err="1">
                <a:sym typeface="Symbol"/>
              </a:rPr>
              <a:t>vd</a:t>
            </a:r>
            <a:r>
              <a:rPr lang="en-US" altLang="zh-CN" dirty="0">
                <a:sym typeface="Symbol"/>
              </a:rPr>
              <a:t>(k, b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)   % map to </a:t>
            </a:r>
            <a:r>
              <a:rPr lang="en-US" altLang="zh-CN" dirty="0"/>
              <a:t>[0, 2</a:t>
            </a:r>
            <a:r>
              <a:rPr lang="el-GR" altLang="zh-CN" dirty="0">
                <a:sym typeface="Symbol"/>
              </a:rPr>
              <a:t>π</a:t>
            </a:r>
            <a:r>
              <a:rPr lang="en-US" altLang="zh-CN" dirty="0"/>
              <a:t>]</a:t>
            </a:r>
            <a:endParaRPr lang="en-US" altLang="zh-CN" dirty="0">
              <a:sym typeface="Symbol"/>
            </a:endParaRPr>
          </a:p>
          <a:p>
            <a:r>
              <a:rPr lang="en-US" altLang="zh-CN" dirty="0">
                <a:sym typeface="Symbol"/>
              </a:rPr>
              <a:t>z = 2*</a:t>
            </a:r>
            <a:r>
              <a:rPr lang="en-US" altLang="zh-CN" dirty="0" err="1">
                <a:sym typeface="Symbol"/>
              </a:rPr>
              <a:t>vd</a:t>
            </a:r>
            <a:r>
              <a:rPr lang="en-US" altLang="zh-CN" dirty="0">
                <a:sym typeface="Symbol"/>
              </a:rPr>
              <a:t>(k, b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en-US" altLang="zh-CN" dirty="0"/>
              <a:t>) – 1  % map to [-1, 1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 smtClean="0"/>
              <a:t>Has been applied for computer graphic applications [</a:t>
            </a:r>
            <a:r>
              <a:rPr lang="en-US" altLang="zh-CN" dirty="0" err="1" smtClean="0"/>
              <a:t>WongLuk</a:t>
            </a:r>
            <a:r>
              <a:rPr lang="en-US" altLang="zh-CN" dirty="0" smtClean="0"/>
              <a:t> 97]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 descr="http://www.cse.cuhk.edu.hk/~ttwong/papers/udpoint/thamm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29309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93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Spheres </a:t>
            </a:r>
            <a:r>
              <a:rPr lang="en-US" altLang="zh-CN" dirty="0" smtClean="0"/>
              <a:t>S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</a:t>
            </a:r>
            <a:r>
              <a:rPr lang="en-US" altLang="zh-CN" dirty="0" smtClean="0"/>
              <a:t>and SO(3)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Random sequences:</a:t>
            </a:r>
          </a:p>
          <a:p>
            <a:pPr lvl="1"/>
            <a:r>
              <a:rPr lang="en-US" altLang="zh-CN" dirty="0"/>
              <a:t>To generate </a:t>
            </a:r>
            <a:r>
              <a:rPr lang="en-US" altLang="zh-CN" dirty="0" smtClean="0"/>
              <a:t>random </a:t>
            </a:r>
            <a:r>
              <a:rPr lang="en-US" altLang="zh-CN" dirty="0"/>
              <a:t>points on </a:t>
            </a:r>
            <a:r>
              <a:rPr lang="en-US" altLang="zh-CN" dirty="0" err="1" smtClean="0"/>
              <a:t>S</a:t>
            </a:r>
            <a:r>
              <a:rPr lang="en-US" altLang="zh-CN" baseline="30000" dirty="0" err="1" smtClean="0"/>
              <a:t>d</a:t>
            </a:r>
            <a:r>
              <a:rPr lang="en-US" altLang="zh-CN" dirty="0"/>
              <a:t>, spherical symmetry of the multidimensional Gaussian density function can be </a:t>
            </a:r>
            <a:r>
              <a:rPr lang="en-US" altLang="zh-CN" dirty="0" smtClean="0"/>
              <a:t>exploited. </a:t>
            </a:r>
          </a:p>
          <a:p>
            <a:pPr lvl="1"/>
            <a:r>
              <a:rPr lang="en-US" altLang="zh-CN" dirty="0" smtClean="0"/>
              <a:t>Then </a:t>
            </a:r>
            <a:r>
              <a:rPr lang="en-US" altLang="zh-CN" dirty="0"/>
              <a:t>the normalized vector (x</a:t>
            </a:r>
            <a:r>
              <a:rPr lang="en-US" altLang="zh-CN" baseline="-25000" dirty="0"/>
              <a:t>i</a:t>
            </a:r>
            <a:r>
              <a:rPr lang="en-US" altLang="zh-CN" dirty="0"/>
              <a:t>/||x</a:t>
            </a:r>
            <a:r>
              <a:rPr lang="en-US" altLang="zh-CN" baseline="-25000" dirty="0"/>
              <a:t>i</a:t>
            </a:r>
            <a:r>
              <a:rPr lang="en-US" altLang="zh-CN" dirty="0"/>
              <a:t>||) is uniformly distributed over the </a:t>
            </a:r>
            <a:r>
              <a:rPr lang="en-US" altLang="zh-CN" dirty="0" err="1"/>
              <a:t>hypersphere</a:t>
            </a:r>
            <a:r>
              <a:rPr lang="en-US" altLang="zh-CN" dirty="0"/>
              <a:t> </a:t>
            </a:r>
            <a:r>
              <a:rPr lang="en-US" altLang="zh-CN" dirty="0" smtClean="0"/>
              <a:t>S</a:t>
            </a:r>
            <a:r>
              <a:rPr lang="en-US" altLang="zh-CN" baseline="30000" dirty="0" smtClean="0"/>
              <a:t>d</a:t>
            </a:r>
            <a:r>
              <a:rPr lang="en-US" altLang="zh-CN" dirty="0" smtClean="0"/>
              <a:t>.</a:t>
            </a:r>
          </a:p>
          <a:p>
            <a:pPr marL="457200" lvl="1" indent="0">
              <a:buNone/>
            </a:pPr>
            <a:r>
              <a:rPr lang="en-US" altLang="zh-CN" dirty="0" smtClean="0"/>
              <a:t> [Fishman</a:t>
            </a:r>
            <a:r>
              <a:rPr lang="en-US" altLang="zh-CN" dirty="0"/>
              <a:t>, G. F. (1996</a:t>
            </a:r>
            <a:r>
              <a:rPr lang="en-US" altLang="zh-CN" dirty="0" smtClean="0"/>
              <a:t>)]</a:t>
            </a:r>
          </a:p>
          <a:p>
            <a:r>
              <a:rPr lang="en-US" altLang="zh-CN" dirty="0" smtClean="0"/>
              <a:t>Deterministic point sets</a:t>
            </a:r>
          </a:p>
          <a:p>
            <a:pPr lvl="1"/>
            <a:r>
              <a:rPr lang="en-US" altLang="zh-CN" dirty="0" smtClean="0"/>
              <a:t>Optimal discrepancy point sets for </a:t>
            </a:r>
            <a:r>
              <a:rPr lang="en-US" altLang="zh-CN" dirty="0" err="1" smtClean="0"/>
              <a:t>S</a:t>
            </a:r>
            <a:r>
              <a:rPr lang="en-US" altLang="zh-CN" baseline="30000" dirty="0" err="1" smtClean="0"/>
              <a:t>d</a:t>
            </a:r>
            <a:r>
              <a:rPr lang="en-US" altLang="zh-CN" dirty="0" smtClean="0"/>
              <a:t>, SO(3)</a:t>
            </a:r>
          </a:p>
          <a:p>
            <a:pPr marL="457200" lvl="1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Lubotzky</a:t>
            </a:r>
            <a:r>
              <a:rPr lang="en-US" altLang="zh-CN" dirty="0" smtClean="0"/>
              <a:t>, Phillips, </a:t>
            </a:r>
            <a:r>
              <a:rPr lang="en-US" altLang="zh-CN" dirty="0" err="1" smtClean="0"/>
              <a:t>Sarnak</a:t>
            </a:r>
            <a:r>
              <a:rPr lang="en-US" altLang="zh-CN" dirty="0" smtClean="0"/>
              <a:t> 86] [Mitchell 07]</a:t>
            </a:r>
          </a:p>
          <a:p>
            <a:r>
              <a:rPr lang="en-US" altLang="zh-CN" dirty="0" smtClean="0"/>
              <a:t>No </a:t>
            </a:r>
            <a:r>
              <a:rPr lang="en-US" altLang="zh-CN" dirty="0" err="1" smtClean="0"/>
              <a:t>Halton</a:t>
            </a:r>
            <a:r>
              <a:rPr lang="en-US" altLang="zh-CN" dirty="0" smtClean="0"/>
              <a:t> sequences to our knowledge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4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Hopf</a:t>
            </a:r>
            <a:r>
              <a:rPr lang="en-US" altLang="zh-CN" dirty="0" smtClean="0"/>
              <a:t> coordinates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SO(3) Coordinates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Spherical coordinates:</a:t>
            </a:r>
          </a:p>
          <a:p>
            <a:pPr lvl="1"/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3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=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3</a:t>
            </a:r>
            <a:r>
              <a:rPr lang="en-US" altLang="zh-CN" dirty="0"/>
              <a:t>)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smtClean="0"/>
              <a:t>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</a:t>
            </a:r>
            <a:r>
              <a:rPr lang="en-US" altLang="zh-CN" dirty="0"/>
              <a:t>=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3</a:t>
            </a:r>
            <a:r>
              <a:rPr lang="en-US" altLang="zh-CN" dirty="0"/>
              <a:t>)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2</a:t>
            </a:r>
            <a:r>
              <a:rPr lang="en-US" altLang="zh-CN" dirty="0"/>
              <a:t>)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smtClean="0"/>
              <a:t>x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 </a:t>
            </a:r>
            <a:r>
              <a:rPr lang="en-US" altLang="zh-CN" dirty="0"/>
              <a:t>=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3</a:t>
            </a:r>
            <a:r>
              <a:rPr lang="en-US" altLang="zh-CN" dirty="0"/>
              <a:t>)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2</a:t>
            </a:r>
            <a:r>
              <a:rPr lang="en-US" altLang="zh-CN" dirty="0"/>
              <a:t>)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Hopf</a:t>
            </a:r>
            <a:r>
              <a:rPr lang="en-US" altLang="zh-CN" dirty="0"/>
              <a:t> </a:t>
            </a:r>
            <a:r>
              <a:rPr lang="en-US" altLang="zh-CN" dirty="0" smtClean="0"/>
              <a:t>coordinate </a:t>
            </a:r>
            <a:r>
              <a:rPr lang="en-US" altLang="zh-CN" dirty="0"/>
              <a:t>(cf. </a:t>
            </a:r>
            <a:r>
              <a:rPr lang="en-US" altLang="zh-CN" dirty="0" err="1"/>
              <a:t>Yershova</a:t>
            </a:r>
            <a:r>
              <a:rPr lang="en-US" altLang="zh-CN" dirty="0"/>
              <a:t> et. al. 2010): </a:t>
            </a:r>
          </a:p>
          <a:p>
            <a:pPr lvl="1"/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=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dirty="0"/>
              <a:t>/2)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</a:t>
            </a:r>
            <a:r>
              <a:rPr lang="en-US" altLang="zh-CN" dirty="0"/>
              <a:t>/2)</a:t>
            </a:r>
          </a:p>
          <a:p>
            <a:pPr lvl="1"/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 =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dirty="0"/>
              <a:t>/2) sin(</a:t>
            </a:r>
            <a:r>
              <a:rPr lang="en-US" altLang="zh-CN" dirty="0">
                <a:sym typeface="Symbol"/>
              </a:rPr>
              <a:t></a:t>
            </a:r>
            <a:r>
              <a:rPr lang="en-US" altLang="zh-CN" dirty="0"/>
              <a:t>/2)</a:t>
            </a:r>
          </a:p>
          <a:p>
            <a:pPr lvl="1"/>
            <a:r>
              <a:rPr lang="en-US" altLang="zh-CN" dirty="0"/>
              <a:t>x</a:t>
            </a:r>
            <a:r>
              <a:rPr lang="en-US" altLang="zh-CN" baseline="-25000" dirty="0"/>
              <a:t>3</a:t>
            </a:r>
            <a:r>
              <a:rPr lang="en-US" altLang="zh-CN" dirty="0"/>
              <a:t> =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dirty="0"/>
              <a:t>/2)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</a:t>
            </a:r>
            <a:r>
              <a:rPr lang="en-US" altLang="zh-CN" dirty="0"/>
              <a:t> + </a:t>
            </a:r>
            <a:r>
              <a:rPr lang="en-US" altLang="zh-CN" dirty="0">
                <a:sym typeface="Symbol"/>
              </a:rPr>
              <a:t></a:t>
            </a:r>
            <a:r>
              <a:rPr lang="en-US" altLang="zh-CN" dirty="0"/>
              <a:t>/2)</a:t>
            </a:r>
          </a:p>
          <a:p>
            <a:pPr lvl="1"/>
            <a:r>
              <a:rPr lang="en-US" altLang="zh-CN" dirty="0"/>
              <a:t>x</a:t>
            </a:r>
            <a:r>
              <a:rPr lang="en-US" altLang="zh-CN" baseline="-25000" dirty="0"/>
              <a:t>4</a:t>
            </a:r>
            <a:r>
              <a:rPr lang="en-US" altLang="zh-CN" dirty="0"/>
              <a:t>  =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dirty="0"/>
              <a:t>/2) sin(</a:t>
            </a:r>
            <a:r>
              <a:rPr lang="en-US" altLang="zh-CN" dirty="0">
                <a:sym typeface="Symbol"/>
              </a:rPr>
              <a:t></a:t>
            </a:r>
            <a:r>
              <a:rPr lang="en-US" altLang="zh-CN" dirty="0"/>
              <a:t> + </a:t>
            </a:r>
            <a:r>
              <a:rPr lang="en-US" altLang="zh-CN" dirty="0">
                <a:sym typeface="Symbol"/>
              </a:rPr>
              <a:t></a:t>
            </a:r>
            <a:r>
              <a:rPr lang="en-US" altLang="zh-CN" dirty="0"/>
              <a:t>/2</a:t>
            </a:r>
            <a:r>
              <a:rPr lang="en-US" altLang="zh-CN" dirty="0" smtClean="0"/>
              <a:t>) </a:t>
            </a:r>
            <a:endParaRPr lang="zh-CN" altLang="en-US" baseline="-25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9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is it related the rotations?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???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9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Hopf</a:t>
            </a:r>
            <a:r>
              <a:rPr lang="en-US" altLang="zh-CN" dirty="0" smtClean="0"/>
              <a:t> Coordinates for SO(3) or S</a:t>
            </a:r>
            <a:r>
              <a:rPr lang="en-US" altLang="zh-CN" baseline="30000" dirty="0" smtClean="0"/>
              <a:t>3</a:t>
            </a:r>
            <a:endParaRPr lang="zh-CN" altLang="en-US" baseline="30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Similar to the </a:t>
            </a:r>
            <a:r>
              <a:rPr lang="en-US" altLang="zh-CN" dirty="0" err="1" smtClean="0"/>
              <a:t>Halton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seqeuce</a:t>
            </a:r>
            <a:r>
              <a:rPr lang="en-US" altLang="zh-CN" dirty="0" smtClean="0"/>
              <a:t> generation on S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 we perform the mapping:</a:t>
            </a:r>
          </a:p>
          <a:p>
            <a:pPr lvl="1"/>
            <a:r>
              <a:rPr lang="en-US" altLang="zh-CN" dirty="0">
                <a:sym typeface="Symbol"/>
              </a:rPr>
              <a:t>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= 2</a:t>
            </a:r>
            <a:r>
              <a:rPr lang="el-GR" altLang="zh-CN" dirty="0">
                <a:sym typeface="Symbol"/>
              </a:rPr>
              <a:t>π</a:t>
            </a:r>
            <a:r>
              <a:rPr lang="en-US" altLang="zh-CN" dirty="0">
                <a:sym typeface="Symbol"/>
              </a:rPr>
              <a:t> * </a:t>
            </a:r>
            <a:r>
              <a:rPr lang="en-US" altLang="zh-CN" dirty="0" err="1">
                <a:sym typeface="Symbol"/>
              </a:rPr>
              <a:t>vd</a:t>
            </a:r>
            <a:r>
              <a:rPr lang="en-US" altLang="zh-CN" dirty="0">
                <a:sym typeface="Symbol"/>
              </a:rPr>
              <a:t>(k, b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)   % map to </a:t>
            </a:r>
            <a:r>
              <a:rPr lang="en-US" altLang="zh-CN" dirty="0"/>
              <a:t>[0, 2</a:t>
            </a:r>
            <a:r>
              <a:rPr lang="el-GR" altLang="zh-CN" dirty="0">
                <a:sym typeface="Symbol"/>
              </a:rPr>
              <a:t>π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>
                <a:sym typeface="Symbol"/>
              </a:rPr>
              <a:t>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= 2</a:t>
            </a:r>
            <a:r>
              <a:rPr lang="el-GR" altLang="zh-CN" dirty="0">
                <a:sym typeface="Symbol"/>
              </a:rPr>
              <a:t>π</a:t>
            </a:r>
            <a:r>
              <a:rPr lang="en-US" altLang="zh-CN" dirty="0">
                <a:sym typeface="Symbol"/>
              </a:rPr>
              <a:t> * </a:t>
            </a:r>
            <a:r>
              <a:rPr lang="en-US" altLang="zh-CN" dirty="0" err="1">
                <a:sym typeface="Symbol"/>
              </a:rPr>
              <a:t>vd</a:t>
            </a:r>
            <a:r>
              <a:rPr lang="en-US" altLang="zh-CN" dirty="0">
                <a:sym typeface="Symbol"/>
              </a:rPr>
              <a:t>(k, </a:t>
            </a:r>
            <a:r>
              <a:rPr lang="en-US" altLang="zh-CN" dirty="0" smtClean="0">
                <a:sym typeface="Symbol"/>
              </a:rPr>
              <a:t>b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)   </a:t>
            </a:r>
            <a:r>
              <a:rPr lang="en-US" altLang="zh-CN" dirty="0">
                <a:sym typeface="Symbol"/>
              </a:rPr>
              <a:t>% map to </a:t>
            </a:r>
            <a:r>
              <a:rPr lang="en-US" altLang="zh-CN" dirty="0"/>
              <a:t>[0, 2</a:t>
            </a:r>
            <a:r>
              <a:rPr lang="el-GR" altLang="zh-CN" dirty="0">
                <a:sym typeface="Symbol"/>
              </a:rPr>
              <a:t>π</a:t>
            </a:r>
            <a:r>
              <a:rPr lang="en-US" altLang="zh-CN" dirty="0" smtClean="0"/>
              <a:t>] for SO(3),  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Symbol"/>
              </a:rPr>
              <a:t>or   </a:t>
            </a:r>
            <a:r>
              <a:rPr lang="en-US" altLang="zh-CN" dirty="0">
                <a:sym typeface="Symbol"/>
              </a:rPr>
              <a:t>= </a:t>
            </a:r>
            <a:r>
              <a:rPr lang="en-US" altLang="zh-CN" dirty="0" smtClean="0">
                <a:sym typeface="Symbol"/>
              </a:rPr>
              <a:t>4</a:t>
            </a:r>
            <a:r>
              <a:rPr lang="el-GR" altLang="zh-CN" dirty="0" smtClean="0">
                <a:sym typeface="Symbol"/>
              </a:rPr>
              <a:t>π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* </a:t>
            </a:r>
            <a:r>
              <a:rPr lang="en-US" altLang="zh-CN" dirty="0" err="1">
                <a:sym typeface="Symbol"/>
              </a:rPr>
              <a:t>vd</a:t>
            </a:r>
            <a:r>
              <a:rPr lang="en-US" altLang="zh-CN" dirty="0">
                <a:sym typeface="Symbol"/>
              </a:rPr>
              <a:t>(k, b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)   % map </a:t>
            </a:r>
            <a:r>
              <a:rPr lang="en-US" altLang="zh-CN" dirty="0" smtClean="0">
                <a:sym typeface="Symbol"/>
              </a:rPr>
              <a:t>to </a:t>
            </a:r>
            <a:r>
              <a:rPr lang="en-US" altLang="zh-CN" dirty="0" smtClean="0"/>
              <a:t>[0, 4</a:t>
            </a:r>
            <a:r>
              <a:rPr lang="el-GR" altLang="zh-CN" dirty="0" smtClean="0">
                <a:sym typeface="Symbol"/>
              </a:rPr>
              <a:t>π</a:t>
            </a:r>
            <a:r>
              <a:rPr lang="en-US" altLang="zh-CN" dirty="0" smtClean="0">
                <a:sym typeface="Symbol"/>
              </a:rPr>
              <a:t>] for S</a:t>
            </a:r>
            <a:r>
              <a:rPr lang="en-US" altLang="zh-CN" baseline="30000" dirty="0" smtClean="0">
                <a:sym typeface="Symbol"/>
              </a:rPr>
              <a:t>3</a:t>
            </a:r>
            <a:endParaRPr lang="en-US" altLang="zh-CN" baseline="30000" dirty="0">
              <a:sym typeface="Symbol"/>
            </a:endParaRPr>
          </a:p>
          <a:p>
            <a:pPr lvl="1"/>
            <a:r>
              <a:rPr lang="en-US" altLang="zh-CN" dirty="0">
                <a:sym typeface="Symbol"/>
              </a:rPr>
              <a:t>z = 2*</a:t>
            </a:r>
            <a:r>
              <a:rPr lang="en-US" altLang="zh-CN" dirty="0" err="1">
                <a:sym typeface="Symbol"/>
              </a:rPr>
              <a:t>vd</a:t>
            </a:r>
            <a:r>
              <a:rPr lang="en-US" altLang="zh-CN" dirty="0">
                <a:sym typeface="Symbol"/>
              </a:rPr>
              <a:t>(k, </a:t>
            </a:r>
            <a:r>
              <a:rPr lang="en-US" altLang="zh-CN" dirty="0" smtClean="0">
                <a:sym typeface="Symbol"/>
              </a:rPr>
              <a:t>b</a:t>
            </a:r>
            <a:r>
              <a:rPr lang="en-US" altLang="zh-CN" baseline="-25000" dirty="0" smtClean="0">
                <a:sym typeface="Symbol"/>
              </a:rPr>
              <a:t>3</a:t>
            </a:r>
            <a:r>
              <a:rPr lang="en-US" altLang="zh-CN" dirty="0" smtClean="0"/>
              <a:t>) </a:t>
            </a:r>
            <a:r>
              <a:rPr lang="en-US" altLang="zh-CN" dirty="0"/>
              <a:t>– 1  </a:t>
            </a:r>
            <a:r>
              <a:rPr lang="en-US" altLang="zh-CN" dirty="0" smtClean="0"/>
              <a:t> % </a:t>
            </a:r>
            <a:r>
              <a:rPr lang="en-US" altLang="zh-CN" dirty="0"/>
              <a:t>map to [-1, 1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>
                <a:sym typeface="Symbol"/>
              </a:rPr>
              <a:t></a:t>
            </a:r>
            <a:r>
              <a:rPr lang="en-US" altLang="zh-CN" dirty="0" smtClean="0"/>
              <a:t> = cos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z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5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Lines of MATLAB code for S</a:t>
            </a:r>
            <a:r>
              <a:rPr lang="en-US" altLang="zh-CN" baseline="30000" dirty="0" smtClean="0"/>
              <a:t>3</a:t>
            </a:r>
            <a:endParaRPr lang="zh-CN" altLang="en-US" baseline="30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sphere3_hopf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% sphere3_hopf  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</a:rPr>
              <a:t>Halton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 sequence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phi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pi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vdcorput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% map to [0, 2*pi]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psy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pi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vdcorput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% map to [0, 4*pi]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z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vdcorput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% map to [-1, 1]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theta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acos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cos_eta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cos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theta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sin_eta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theta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cos_eta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cos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psy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cos_eta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psy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sin_eta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cos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phi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psy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sin_eta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phi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psy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)];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527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Sampling SO(3) rotation groups has a wide range of applications, such as </a:t>
            </a:r>
          </a:p>
          <a:p>
            <a:pPr lvl="1"/>
            <a:r>
              <a:rPr lang="en-US" altLang="zh-CN" dirty="0" smtClean="0"/>
              <a:t>Robotic Motion Planning</a:t>
            </a:r>
          </a:p>
          <a:p>
            <a:pPr lvl="1"/>
            <a:r>
              <a:rPr lang="en-US" altLang="zh-CN" dirty="0" smtClean="0"/>
              <a:t>Computational </a:t>
            </a:r>
            <a:r>
              <a:rPr lang="en-US" altLang="zh-CN" dirty="0"/>
              <a:t>Chemistry and </a:t>
            </a:r>
            <a:r>
              <a:rPr lang="en-US" altLang="zh-CN" dirty="0" smtClean="0"/>
              <a:t>Biology</a:t>
            </a:r>
          </a:p>
          <a:p>
            <a:pPr lvl="1"/>
            <a:r>
              <a:rPr lang="en-US" altLang="zh-CN" dirty="0" smtClean="0"/>
              <a:t>Computer Graphic</a:t>
            </a:r>
          </a:p>
          <a:p>
            <a:r>
              <a:rPr lang="en-US" altLang="zh-CN" dirty="0" smtClean="0"/>
              <a:t>We propose a </a:t>
            </a:r>
            <a:r>
              <a:rPr lang="en-US" altLang="zh-CN" dirty="0"/>
              <a:t>simple </a:t>
            </a:r>
            <a:r>
              <a:rPr lang="en-US" altLang="zh-CN" dirty="0" smtClean="0"/>
              <a:t>yet effective method which:</a:t>
            </a:r>
          </a:p>
          <a:p>
            <a:pPr lvl="1"/>
            <a:r>
              <a:rPr lang="en-US" altLang="zh-CN" dirty="0" smtClean="0"/>
              <a:t>Utilizes low-discrepancy sequence, and</a:t>
            </a:r>
          </a:p>
          <a:p>
            <a:pPr lvl="1"/>
            <a:r>
              <a:rPr lang="en-US" altLang="zh-CN" dirty="0" err="1" smtClean="0"/>
              <a:t>Hopf</a:t>
            </a:r>
            <a:r>
              <a:rPr lang="en-US" altLang="zh-CN" dirty="0" smtClean="0"/>
              <a:t> coordinates for SO(3) 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ontains only 10 lines of MATLAB code in our implementation!</a:t>
            </a:r>
          </a:p>
          <a:p>
            <a:pPr lvl="1"/>
            <a:r>
              <a:rPr lang="en-US" altLang="zh-CN" dirty="0" smtClean="0"/>
              <a:t>Allow incremental generation.</a:t>
            </a:r>
          </a:p>
          <a:p>
            <a:r>
              <a:rPr lang="en-US" altLang="zh-CN" dirty="0" smtClean="0"/>
              <a:t>Numerical results shows that the proposed method outperforms the randomly generated sequences …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6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Numerical experiment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43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Testing the Correctness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Compare the discrepancy with the random point-set.</a:t>
            </a:r>
          </a:p>
          <a:p>
            <a:pPr lvl="1"/>
            <a:r>
              <a:rPr lang="en-US" altLang="zh-CN" dirty="0" smtClean="0"/>
              <a:t>Construct the convex hull for each point-set.</a:t>
            </a:r>
          </a:p>
          <a:p>
            <a:pPr lvl="1"/>
            <a:r>
              <a:rPr lang="en-US" altLang="zh-CN" dirty="0" smtClean="0"/>
              <a:t>Discrepancy roughly measured by the determinant of the largest facet:</a:t>
            </a:r>
          </a:p>
          <a:p>
            <a:pPr lvl="2"/>
            <a:r>
              <a:rPr lang="en-US" altLang="zh-CN" dirty="0" smtClean="0"/>
              <a:t> max |</a:t>
            </a:r>
            <a:r>
              <a:rPr lang="en-US" altLang="zh-CN" dirty="0" err="1" smtClean="0"/>
              <a:t>det</a:t>
            </a:r>
            <a:r>
              <a:rPr lang="en-US" altLang="zh-CN" dirty="0" smtClean="0"/>
              <a:t>([</a:t>
            </a:r>
            <a:r>
              <a:rPr lang="en-US" altLang="zh-CN" b="1" dirty="0" smtClean="0"/>
              <a:t>1</a:t>
            </a:r>
            <a:r>
              <a:rPr lang="en-US" altLang="zh-CN" dirty="0" smtClean="0"/>
              <a:t>, 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– p</a:t>
            </a:r>
            <a:r>
              <a:rPr lang="en-US" altLang="zh-CN" baseline="-25000" dirty="0" smtClean="0"/>
              <a:t>0</a:t>
            </a:r>
            <a:r>
              <a:rPr lang="en-US" altLang="zh-CN" dirty="0"/>
              <a:t>, 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– </a:t>
            </a: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en-US" altLang="zh-CN" dirty="0"/>
              <a:t>, … 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– </a:t>
            </a: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en-US" altLang="zh-CN" dirty="0"/>
              <a:t>,])|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Better idea???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Convex Hull with ~400 points on S</a:t>
            </a:r>
            <a:r>
              <a:rPr lang="en-US" altLang="zh-CN" baseline="30000" dirty="0" smtClean="0"/>
              <a:t>2</a:t>
            </a:r>
            <a:endParaRPr lang="zh-CN" altLang="en-US" baseline="30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Low discrepancy point-set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Randomly generated point-set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66787"/>
            <a:ext cx="8136904" cy="378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Dispersion. (S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 red – our, blue – Rand)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336704" cy="4522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5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Disperson</a:t>
            </a:r>
            <a:r>
              <a:rPr lang="en-US" altLang="zh-CN" dirty="0" smtClean="0"/>
              <a:t>. (S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, blue – our, red – Rand)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91819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5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Proposed a simple yet effective method that generates low-discrepancy point set in nearly linear time.</a:t>
            </a:r>
          </a:p>
          <a:p>
            <a:r>
              <a:rPr lang="en-US" altLang="zh-CN" dirty="0" smtClean="0"/>
              <a:t>The result outperforms the corresponding randomly generated point set, especially when the number of points is small.</a:t>
            </a:r>
          </a:p>
        </p:txBody>
      </p:sp>
    </p:spTree>
    <p:extLst>
      <p:ext uri="{BB962C8B-B14F-4D97-AF65-F5344CB8AC3E}">
        <p14:creationId xmlns:p14="http://schemas.microsoft.com/office/powerpoint/2010/main" val="16149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Any Suggestions?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Motivation and applications</a:t>
            </a:r>
          </a:p>
          <a:p>
            <a:r>
              <a:rPr lang="en-US" altLang="zh-CN" dirty="0" smtClean="0"/>
              <a:t>Review of Low discrepancy sequence</a:t>
            </a:r>
          </a:p>
          <a:p>
            <a:pPr lvl="1"/>
            <a:r>
              <a:rPr lang="en-US" altLang="zh-CN" dirty="0"/>
              <a:t>Van der </a:t>
            </a:r>
            <a:r>
              <a:rPr lang="en-US" altLang="zh-CN" dirty="0" err="1"/>
              <a:t>Corput</a:t>
            </a:r>
            <a:r>
              <a:rPr lang="en-US" altLang="zh-CN" dirty="0"/>
              <a:t> </a:t>
            </a:r>
            <a:r>
              <a:rPr lang="en-US" altLang="zh-CN" dirty="0" smtClean="0"/>
              <a:t>sequence on [0,1]</a:t>
            </a:r>
          </a:p>
          <a:p>
            <a:pPr lvl="1"/>
            <a:r>
              <a:rPr lang="en-US" altLang="zh-CN" dirty="0" err="1" smtClean="0"/>
              <a:t>Halton</a:t>
            </a:r>
            <a:r>
              <a:rPr lang="en-US" altLang="zh-CN" dirty="0" smtClean="0"/>
              <a:t> sequence on [0,1]</a:t>
            </a:r>
            <a:r>
              <a:rPr lang="en-US" altLang="zh-CN" baseline="30000" dirty="0" smtClean="0"/>
              <a:t>d</a:t>
            </a:r>
          </a:p>
          <a:p>
            <a:pPr lvl="1"/>
            <a:r>
              <a:rPr lang="en-US" altLang="zh-CN" dirty="0" err="1" smtClean="0"/>
              <a:t>Halton</a:t>
            </a:r>
            <a:r>
              <a:rPr lang="en-US" altLang="zh-CN" dirty="0" smtClean="0"/>
              <a:t> sequence on sphere (i.e. S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and SO(3) using </a:t>
            </a:r>
            <a:r>
              <a:rPr lang="en-US" altLang="zh-CN" dirty="0" err="1" smtClean="0"/>
              <a:t>Hopf</a:t>
            </a:r>
            <a:r>
              <a:rPr lang="en-US" altLang="zh-CN" dirty="0" smtClean="0"/>
              <a:t> coordinate</a:t>
            </a:r>
          </a:p>
          <a:p>
            <a:r>
              <a:rPr lang="en-US" altLang="zh-CN" dirty="0" smtClean="0"/>
              <a:t>Numerical Experiments</a:t>
            </a:r>
          </a:p>
          <a:p>
            <a:r>
              <a:rPr lang="en-US" altLang="zh-CN" dirty="0" smtClean="0"/>
              <a:t>Conclusion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9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5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Sampling SO(3) Occurs in: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Motion Planning (generate </a:t>
            </a:r>
            <a:r>
              <a:rPr lang="en-US" altLang="zh-CN" dirty="0"/>
              <a:t>good </a:t>
            </a:r>
            <a:r>
              <a:rPr lang="en-US" altLang="zh-CN" dirty="0" smtClean="0"/>
              <a:t>paths in C-space)</a:t>
            </a:r>
          </a:p>
          <a:p>
            <a:r>
              <a:rPr lang="en-US" altLang="zh-CN" dirty="0" smtClean="0"/>
              <a:t>Automotive Assembly</a:t>
            </a:r>
          </a:p>
          <a:p>
            <a:r>
              <a:rPr lang="en-US" altLang="zh-CN" dirty="0" smtClean="0"/>
              <a:t>Computational Chemistry and Biology</a:t>
            </a:r>
          </a:p>
          <a:p>
            <a:r>
              <a:rPr lang="en-US" altLang="zh-CN" dirty="0" smtClean="0"/>
              <a:t>Manipulation Planning</a:t>
            </a:r>
          </a:p>
          <a:p>
            <a:r>
              <a:rPr lang="en-US" altLang="zh-CN" dirty="0" smtClean="0"/>
              <a:t>Medical applications</a:t>
            </a:r>
          </a:p>
          <a:p>
            <a:r>
              <a:rPr lang="en-US" altLang="zh-CN" dirty="0" smtClean="0"/>
              <a:t>Computer Graphics (motions for digital actors)</a:t>
            </a:r>
          </a:p>
          <a:p>
            <a:r>
              <a:rPr lang="en-US" altLang="zh-CN" dirty="0" smtClean="0"/>
              <a:t>Autonomous vehicles and </a:t>
            </a:r>
            <a:r>
              <a:rPr lang="en-US" altLang="zh-CN" dirty="0" err="1" smtClean="0"/>
              <a:t>spacecrafts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2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Formulation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Desirable properties of samples over the SO(3):</a:t>
            </a:r>
          </a:p>
          <a:p>
            <a:pPr lvl="1"/>
            <a:r>
              <a:rPr lang="en-US" altLang="zh-CN" dirty="0" smtClean="0"/>
              <a:t>Uniform</a:t>
            </a:r>
            <a:r>
              <a:rPr lang="en-US" altLang="zh-CN" dirty="0"/>
              <a:t> </a:t>
            </a:r>
            <a:r>
              <a:rPr lang="en-US" altLang="zh-CN" dirty="0" smtClean="0"/>
              <a:t>and Incremental</a:t>
            </a:r>
          </a:p>
          <a:p>
            <a:pPr lvl="2"/>
            <a:r>
              <a:rPr lang="en-US" altLang="zh-CN" dirty="0" smtClean="0"/>
              <a:t>The uniformity measures are optimized with every new point.</a:t>
            </a:r>
          </a:p>
          <a:p>
            <a:pPr lvl="2"/>
            <a:r>
              <a:rPr lang="en-US" altLang="zh-CN" dirty="0" smtClean="0"/>
              <a:t>Reason: it is unknown how many points are needed to solve the problem in advance</a:t>
            </a:r>
          </a:p>
        </p:txBody>
      </p:sp>
    </p:spTree>
    <p:extLst>
      <p:ext uri="{BB962C8B-B14F-4D97-AF65-F5344CB8AC3E}">
        <p14:creationId xmlns:p14="http://schemas.microsoft.com/office/powerpoint/2010/main" val="959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Halton</a:t>
            </a:r>
            <a:r>
              <a:rPr lang="en-US" altLang="zh-CN" dirty="0" smtClean="0"/>
              <a:t> Sequence &amp; </a:t>
            </a:r>
            <a:r>
              <a:rPr lang="en-US" altLang="zh-CN" dirty="0" err="1" smtClean="0"/>
              <a:t>Hopf</a:t>
            </a:r>
            <a:r>
              <a:rPr lang="en-US" altLang="zh-CN" dirty="0" smtClean="0"/>
              <a:t> Coordinates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 one hand, </a:t>
            </a:r>
            <a:r>
              <a:rPr lang="en-US" altLang="zh-CN" dirty="0" err="1" smtClean="0"/>
              <a:t>Halton</a:t>
            </a:r>
            <a:r>
              <a:rPr lang="en-US" altLang="zh-CN" dirty="0" smtClean="0"/>
              <a:t> sequence on S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has been well studied for S</a:t>
            </a:r>
            <a:r>
              <a:rPr lang="en-US" altLang="zh-CN" baseline="30000" dirty="0" smtClean="0"/>
              <a:t>2</a:t>
            </a:r>
            <a:r>
              <a:rPr lang="en-US" altLang="zh-CN" dirty="0"/>
              <a:t> [</a:t>
            </a:r>
            <a:r>
              <a:rPr lang="en-US" altLang="zh-CN" dirty="0" err="1" smtClean="0"/>
              <a:t>CuiFreeden</a:t>
            </a:r>
            <a:r>
              <a:rPr lang="en-US" altLang="zh-CN" dirty="0" smtClean="0"/>
              <a:t> 97, WongLuk97</a:t>
            </a:r>
            <a:r>
              <a:rPr lang="en-US" altLang="zh-CN" dirty="0"/>
              <a:t>]</a:t>
            </a:r>
            <a:r>
              <a:rPr lang="en-US" altLang="zh-CN" dirty="0" smtClean="0"/>
              <a:t> by using cylindrical mapping.</a:t>
            </a:r>
          </a:p>
          <a:p>
            <a:r>
              <a:rPr lang="en-US" altLang="zh-CN" dirty="0" smtClean="0"/>
              <a:t>Yet it is still unknown for S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and SO(3)</a:t>
            </a:r>
          </a:p>
          <a:p>
            <a:r>
              <a:rPr lang="en-US" altLang="zh-CN" dirty="0" smtClean="0"/>
              <a:t>On the other hand, </a:t>
            </a:r>
            <a:r>
              <a:rPr lang="en-US" altLang="zh-CN" dirty="0" err="1" smtClean="0"/>
              <a:t>Hopf</a:t>
            </a:r>
            <a:r>
              <a:rPr lang="en-US" altLang="zh-CN" dirty="0" smtClean="0"/>
              <a:t> coordinates are used for generating uniform grid points on </a:t>
            </a:r>
            <a:r>
              <a:rPr lang="en-US" altLang="zh-CN" dirty="0"/>
              <a:t>S</a:t>
            </a:r>
            <a:r>
              <a:rPr lang="en-US" altLang="zh-CN" baseline="30000" dirty="0"/>
              <a:t>3</a:t>
            </a:r>
            <a:r>
              <a:rPr lang="en-US" altLang="zh-CN" dirty="0"/>
              <a:t> and SO(3)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Yershova</a:t>
            </a:r>
            <a:r>
              <a:rPr lang="en-US" altLang="zh-CN" dirty="0" smtClean="0"/>
              <a:t> </a:t>
            </a:r>
            <a:r>
              <a:rPr lang="en-US" altLang="zh-CN" dirty="0"/>
              <a:t>et. al. </a:t>
            </a:r>
            <a:r>
              <a:rPr lang="en-US" altLang="zh-CN" dirty="0" smtClean="0"/>
              <a:t>2010].</a:t>
            </a:r>
          </a:p>
          <a:p>
            <a:r>
              <a:rPr lang="en-US" altLang="zh-CN" dirty="0" smtClean="0"/>
              <a:t>In this talk, we combine this two techniques.</a:t>
            </a:r>
          </a:p>
        </p:txBody>
      </p:sp>
    </p:spTree>
    <p:extLst>
      <p:ext uri="{BB962C8B-B14F-4D97-AF65-F5344CB8AC3E}">
        <p14:creationId xmlns:p14="http://schemas.microsoft.com/office/powerpoint/2010/main" val="734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of </a:t>
            </a:r>
            <a:r>
              <a:rPr lang="en-US" altLang="zh-CN" dirty="0" err="1" smtClean="0"/>
              <a:t>Halton</a:t>
            </a:r>
            <a:r>
              <a:rPr lang="en-US" altLang="zh-CN" dirty="0" smtClean="0"/>
              <a:t> sequence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Basic: Van </a:t>
            </a:r>
            <a:r>
              <a:rPr lang="en-US" altLang="zh-CN" dirty="0"/>
              <a:t>der </a:t>
            </a:r>
            <a:r>
              <a:rPr lang="en-US" altLang="zh-CN" dirty="0" err="1"/>
              <a:t>Corput</a:t>
            </a:r>
            <a:r>
              <a:rPr lang="en-US" altLang="zh-CN" dirty="0"/>
              <a:t> </a:t>
            </a:r>
            <a:r>
              <a:rPr lang="en-US" altLang="zh-CN" dirty="0" smtClean="0"/>
              <a:t>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Generate low discrepancy sequence over [0, 1]</a:t>
            </a:r>
          </a:p>
          <a:p>
            <a:r>
              <a:rPr lang="en-US" altLang="zh-CN" dirty="0" smtClean="0"/>
              <a:t>Denote </a:t>
            </a:r>
            <a:r>
              <a:rPr lang="en-US" altLang="zh-CN" dirty="0" err="1" smtClean="0"/>
              <a:t>vd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k,b</a:t>
            </a:r>
            <a:r>
              <a:rPr lang="en-US" altLang="zh-CN" dirty="0" smtClean="0"/>
              <a:t>) as a </a:t>
            </a:r>
            <a:r>
              <a:rPr lang="en-US" altLang="zh-CN" dirty="0"/>
              <a:t>Van der </a:t>
            </a:r>
            <a:r>
              <a:rPr lang="en-US" altLang="zh-CN" dirty="0" err="1"/>
              <a:t>Corput</a:t>
            </a:r>
            <a:r>
              <a:rPr lang="en-US" altLang="zh-CN" dirty="0"/>
              <a:t> </a:t>
            </a:r>
            <a:r>
              <a:rPr lang="en-US" altLang="zh-CN" dirty="0" smtClean="0"/>
              <a:t>sequence of k points, where b is the base number.</a:t>
            </a:r>
          </a:p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 code </a:t>
            </a:r>
            <a:r>
              <a:rPr lang="en-US" altLang="zh-CN" dirty="0"/>
              <a:t>is available at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www.mathworks.com/matlabcentral/fileexchange/15354-generate-a-van-der-corput-sequence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5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essio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professional</Template>
  <TotalTime>1262</TotalTime>
  <Words>1279</Words>
  <Application>Microsoft Office PowerPoint</Application>
  <PresentationFormat>全屏显示(4:3)</PresentationFormat>
  <Paragraphs>141</Paragraphs>
  <Slides>26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professional</vt:lpstr>
      <vt:lpstr>Sampling Rotation Groups using Halton Sequence  and Hopf Coordinates</vt:lpstr>
      <vt:lpstr>Abstract</vt:lpstr>
      <vt:lpstr>Overview</vt:lpstr>
      <vt:lpstr>Introduction</vt:lpstr>
      <vt:lpstr>Sampling SO(3) Occurs in:</vt:lpstr>
      <vt:lpstr>Problem Formulation</vt:lpstr>
      <vt:lpstr>Halton Sequence &amp; Hopf Coordinates</vt:lpstr>
      <vt:lpstr>Review of Halton sequence</vt:lpstr>
      <vt:lpstr>Basic: Van der Corput sequence</vt:lpstr>
      <vt:lpstr>Unit Square [0,1] x [0,1]</vt:lpstr>
      <vt:lpstr>Unit Hypercube [0, 1]d</vt:lpstr>
      <vt:lpstr>Unit Circle S1</vt:lpstr>
      <vt:lpstr>Unit Sphere S2</vt:lpstr>
      <vt:lpstr>Spheres S3 and SO(3)</vt:lpstr>
      <vt:lpstr>Hopf coordinates</vt:lpstr>
      <vt:lpstr>SO(3) Coordinates </vt:lpstr>
      <vt:lpstr>How is it related the rotations?</vt:lpstr>
      <vt:lpstr>Hopf Coordinates for SO(3) or S3</vt:lpstr>
      <vt:lpstr>10 Lines of MATLAB code for S3</vt:lpstr>
      <vt:lpstr>Numerical experiment</vt:lpstr>
      <vt:lpstr>Testing the Correctness</vt:lpstr>
      <vt:lpstr>Convex Hull with ~400 points on S2</vt:lpstr>
      <vt:lpstr>Dispersion. (S2, red – our, blue – Rand)</vt:lpstr>
      <vt:lpstr>Disperson. (S3, blue – our, red – Rand) </vt:lpstr>
      <vt:lpstr>Conclusions</vt:lpstr>
      <vt:lpstr>Any Suggestions?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Discrepancy Point Set on Unit n-sphere</dc:title>
  <dc:creator>luk</dc:creator>
  <cp:lastModifiedBy>luk</cp:lastModifiedBy>
  <cp:revision>97</cp:revision>
  <dcterms:created xsi:type="dcterms:W3CDTF">2012-11-26T01:19:04Z</dcterms:created>
  <dcterms:modified xsi:type="dcterms:W3CDTF">2013-01-09T08:08:40Z</dcterms:modified>
</cp:coreProperties>
</file>