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 showGuides="1">
      <p:cViewPr varScale="1">
        <p:scale>
          <a:sx n="161" d="100"/>
          <a:sy n="161" d="100"/>
        </p:scale>
        <p:origin x="5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spcBef>
          <a:spcPts val="13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457200" rtl="0" eaLnBrk="1" latinLnBrk="0" hangingPunct="1">
        <a:spcBef>
          <a:spcPts val="13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457200" rtl="0" eaLnBrk="1" latinLnBrk="0" hangingPunct="1">
        <a:spcBef>
          <a:spcPts val="13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457200" rtl="0" eaLnBrk="1" latinLnBrk="0" hangingPunct="1">
        <a:spcBef>
          <a:spcPts val="13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457200" rtl="0" eaLnBrk="1" latinLnBrk="0" hangingPunct="1">
        <a:spcBef>
          <a:spcPts val="13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457200" rtl="0" eaLnBrk="1" latinLnBrk="0" hangingPunct="1">
        <a:spcBef>
          <a:spcPts val="13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457200" rtl="0" eaLnBrk="1" latinLnBrk="0" hangingPunct="1">
        <a:spcBef>
          <a:spcPts val="13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457200" rtl="0" eaLnBrk="1" latinLnBrk="0" hangingPunct="1">
        <a:spcBef>
          <a:spcPts val="13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457200" rtl="0" eaLnBrk="1" latinLnBrk="0" hangingPunct="1">
        <a:spcBef>
          <a:spcPts val="13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office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rd.springer.com/book/10.1007/978-1-4842-4224-7" TargetMode="External"/><Relationship Id="rId1" Type="http://schemas.openxmlformats.org/officeDocument/2006/relationships/hyperlink" Target="https://rd.springer.com/book/10.1007/978-1-4842-3000-8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506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Lubuntu 18.04 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190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@luk036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lubuntu.pics/2017-11-22-222716_1282x840_scrot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374900" y="2051050"/>
            <a:ext cx="4394200" cy="288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3"/>
          <p:cNvSpPr txBox="1"/>
          <p:nvPr/>
        </p:nvSpPr>
        <p:spPr>
          <a:xfrm>
            <a:off x="457200" y="493395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image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🀄 Chinese Input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pPr lvl="0"/>
            <a:r>
              <a:t>IBus is better than Fcitx</a:t>
            </a:r>
          </a:p>
          <a:p>
            <a:pPr lvl="0"/>
            <a:r>
              <a:t>Press </a:t>
            </a:r>
            <a:r>
              <a:rPr>
                <a:latin typeface="Courier"/>
              </a:rPr>
              <a:t>Ctrl-Alt-T</a:t>
            </a:r>
            <a:r>
              <a:t> to open a terminal.</a:t>
            </a:r>
          </a:p>
          <a:p>
            <a:pPr lvl="0"/>
            <a:r>
              <a:t>Type </a:t>
            </a:r>
            <a:r>
              <a:rPr>
                <a:latin typeface="Courier"/>
              </a:rPr>
              <a:t>sudo apt install ibus-pinyin</a:t>
            </a:r>
            <a:r>
              <a:t> to install Pinyin method.</a:t>
            </a:r>
          </a:p>
          <a:p>
            <a:pPr lvl="0"/>
            <a:r>
              <a:t>You may want </a:t>
            </a:r>
            <a:r>
              <a:rPr>
                <a:latin typeface="Courier"/>
              </a:rPr>
              <a:t>ibus-cangjie</a:t>
            </a:r>
            <a:r>
              <a:t> for 仓颉 or 速成。</a:t>
            </a:r>
          </a:p>
          <a:p>
            <a:pPr lvl="0"/>
            <a:r>
              <a:t>Select </a:t>
            </a:r>
            <a:r>
              <a:rPr>
                <a:latin typeface="Courier"/>
              </a:rPr>
              <a:t>Preferences</a:t>
            </a:r>
            <a:r>
              <a:t> → </a:t>
            </a:r>
            <a:r>
              <a:rPr>
                <a:latin typeface="Courier"/>
              </a:rPr>
              <a:t>Language Support</a:t>
            </a:r>
            <a:r>
              <a:t> from main menu.</a:t>
            </a:r>
          </a:p>
          <a:p>
            <a:pPr lvl="0"/>
            <a:r>
              <a:t>Ignore the warning </a:t>
            </a:r>
            <a:r>
              <a:rPr>
                <a:latin typeface="Courier"/>
              </a:rPr>
              <a:t>The language support is not installed completely</a:t>
            </a:r>
            <a:r>
              <a:t>. Click </a:t>
            </a:r>
            <a:r>
              <a:rPr>
                <a:latin typeface="Courier"/>
              </a:rPr>
              <a:t>Remind Me Later</a:t>
            </a:r>
            <a:r>
              <a:t>.</a:t>
            </a:r>
          </a:p>
          <a:p>
            <a:pPr lvl="0"/>
            <a:r>
              <a:t>Choose </a:t>
            </a:r>
            <a:r>
              <a:rPr>
                <a:latin typeface="Courier"/>
              </a:rPr>
              <a:t>IBus</a:t>
            </a:r>
            <a:r>
              <a:t> from </a:t>
            </a:r>
            <a:r>
              <a:rPr>
                <a:latin typeface="Courier"/>
              </a:rPr>
              <a:t>Keyboad input method system</a:t>
            </a:r>
            <a:r>
              <a:t>.</a:t>
            </a:r>
          </a:p>
          <a:p>
            <a:pPr lvl="0"/>
            <a:r>
              <a:t>Select </a:t>
            </a:r>
            <a:r>
              <a:rPr>
                <a:latin typeface="Courier"/>
              </a:rPr>
              <a:t>Preferences</a:t>
            </a:r>
            <a:r>
              <a:t> → </a:t>
            </a:r>
            <a:r>
              <a:rPr>
                <a:latin typeface="Courier"/>
              </a:rPr>
              <a:t>IBusPreferences</a:t>
            </a:r>
            <a:r>
              <a:t> from main menu.</a:t>
            </a:r>
          </a:p>
          <a:p>
            <a:pPr lvl="0"/>
            <a:r>
              <a:t>Select </a:t>
            </a:r>
            <a:r>
              <a:rPr>
                <a:latin typeface="Courier"/>
              </a:rPr>
              <a:t>Input Method</a:t>
            </a:r>
            <a:r>
              <a:t> then </a:t>
            </a:r>
            <a:r>
              <a:rPr>
                <a:latin typeface="Courier"/>
              </a:rPr>
              <a:t>Add</a:t>
            </a:r>
            <a:r>
              <a:t>. Select </a:t>
            </a:r>
            <a:r>
              <a:rPr>
                <a:latin typeface="Courier"/>
              </a:rPr>
              <a:t>Chinese</a:t>
            </a:r>
            <a:r>
              <a:t> and then </a:t>
            </a:r>
            <a:r>
              <a:rPr>
                <a:latin typeface="Courier"/>
              </a:rPr>
              <a:t>Pinyin</a:t>
            </a:r>
            <a:r>
              <a:t>.</a:t>
            </a:r>
          </a:p>
          <a:p>
            <a:pPr lvl="0"/>
            <a:r>
              <a:t>Reboot the System. Press </a:t>
            </a:r>
            <a:r>
              <a:rPr>
                <a:latin typeface="Courier"/>
              </a:rPr>
              <a:t>&lt;Super&gt;-Space</a:t>
            </a:r>
            <a:r>
              <a:t> to switch the input methods.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Display Emoji ⌨️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sudo apt install fonts-emojione</a:t>
            </a:r>
          </a:p>
          <a:p>
            <a:pPr lvl="0"/>
            <a:r>
              <a:t>sudo apt install fonts-noto-color-emoji</a:t>
            </a:r>
          </a:p>
          <a:p>
            <a:pPr lvl="0"/>
            <a:r>
              <a:t>Reboot the system.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🔧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 lvl="0"/>
            <a:r>
              <a:t>aria2</a:t>
            </a:r>
          </a:p>
          <a:p>
            <a:pPr lvl="0"/>
            <a:r>
              <a:t>Chrome, Firefox (web browser)</a:t>
            </a:r>
          </a:p>
          <a:p>
            <a:pPr lvl="0"/>
            <a:r>
              <a:t>Stacer</a:t>
            </a:r>
          </a:p>
          <a:p>
            <a:pPr lvl="0"/>
            <a:r>
              <a:t>simplescreenrecorder</a:t>
            </a:r>
          </a:p>
          <a:p>
            <a:pPr lvl="0"/>
            <a:r>
              <a:t>asciinema</a:t>
            </a:r>
          </a:p>
          <a:p>
            <a:pPr lvl="0"/>
            <a:r>
              <a:t>tmux</a:t>
            </a:r>
          </a:p>
          <a:p>
            <a:pPr lvl="0"/>
            <a:r>
              <a:t>git, gh</a:t>
            </a:r>
          </a:p>
          <a:p>
            <a:pPr lvl="0"/>
            <a:r>
              <a:t>vscode</a:t>
            </a:r>
          </a:p>
          <a:p>
            <a:pPr lvl="0"/>
            <a:r>
              <a:t>neovim</a:t>
            </a:r>
          </a:p>
          <a:p>
            <a:pPr lvl="0"/>
            <a:r>
              <a:t>miniconda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MiniConda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 lvl="0"/>
            <a:r>
              <a:t>Assume install to a USB stick, in which the file system is mounted to </a:t>
            </a:r>
            <a:r>
              <a:rPr>
                <a:latin typeface="Courier"/>
              </a:rPr>
              <a:t>$USB</a:t>
            </a:r>
            <a:r>
              <a:t>, and is read/write accessible.</a:t>
            </a:r>
          </a:p>
          <a:p>
            <a:pPr lvl="0"/>
            <a:r>
              <a:t>Use Conda to install Python and Python-related C++’s libraries: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wget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"http://repo.continuum.io/miniconda/Miniconda3-latest-Linux-x86_64.sh"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>
              <a:rPr>
                <a:solidFill>
                  <a:srgbClr val="902000"/>
                </a:solidFill>
                <a:latin typeface="Courier"/>
              </a:rPr>
            </a:b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-O</a:t>
            </a:r>
            <a:r>
              <a:rPr>
                <a:latin typeface="Courier"/>
              </a:rPr>
              <a:t> miniconda.sh</a:t>
            </a:r>
            <a:br>
              <a:rPr>
                <a:latin typeface="Courier"/>
              </a:rPr>
            </a:br>
            <a:r>
              <a:rPr>
                <a:solidFill>
                  <a:srgbClr val="008000"/>
                </a:solidFill>
                <a:latin typeface="Courier"/>
              </a:rPr>
              <a:t>export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CONDA_PREFIX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$USB</a:t>
            </a:r>
            <a:r>
              <a:rPr>
                <a:latin typeface="Courier"/>
              </a:rPr>
              <a:t>/miniconda3</a:t>
            </a:r>
            <a:br>
              <a:rPr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bash</a:t>
            </a:r>
            <a:r>
              <a:rPr>
                <a:latin typeface="Courier"/>
              </a:rPr>
              <a:t> miniconda.sh </a:t>
            </a:r>
            <a:r>
              <a:rPr>
                <a:solidFill>
                  <a:srgbClr val="7D9029"/>
                </a:solidFill>
                <a:latin typeface="Courier"/>
              </a:rPr>
              <a:t>-b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$CONDA_PREFIX</a:t>
            </a:r>
            <a:br>
              <a:rPr>
                <a:solidFill>
                  <a:srgbClr val="19177C"/>
                </a:solidFill>
                <a:latin typeface="Courier"/>
              </a:rPr>
            </a:br>
            <a:r>
              <a:rPr>
                <a:solidFill>
                  <a:srgbClr val="008000"/>
                </a:solidFill>
                <a:latin typeface="Courier"/>
              </a:rPr>
              <a:t>export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PATH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$CONDA_PREFIX</a:t>
            </a:r>
            <a:r>
              <a:rPr>
                <a:solidFill>
                  <a:srgbClr val="4070A0"/>
                </a:solidFill>
                <a:latin typeface="Courier"/>
              </a:rPr>
              <a:t>/bin:</a:t>
            </a:r>
            <a:r>
              <a:rPr>
                <a:solidFill>
                  <a:srgbClr val="19177C"/>
                </a:solidFill>
                <a:latin typeface="Courier"/>
              </a:rPr>
              <a:t>$PATH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overwrite the system python</a:t>
            </a:r>
            <a:br>
              <a:rPr i="1">
                <a:solidFill>
                  <a:srgbClr val="60A0B0"/>
                </a:solidFill>
                <a:latin typeface="Courier"/>
              </a:rPr>
            </a:br>
            <a:r>
              <a:rPr>
                <a:solidFill>
                  <a:srgbClr val="008000"/>
                </a:solidFill>
                <a:latin typeface="Courier"/>
              </a:rPr>
              <a:t>export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LD_LIBRARY_PATH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$CONDA_PREFIX</a:t>
            </a:r>
            <a:r>
              <a:rPr>
                <a:solidFill>
                  <a:srgbClr val="4070A0"/>
                </a:solidFill>
                <a:latin typeface="Courier"/>
              </a:rPr>
              <a:t>/lib"</a:t>
            </a:r>
            <a:endParaRPr>
              <a:solidFill>
                <a:srgbClr val="4070A0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conda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conda install cmake ninja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>conda install </a:t>
            </a:r>
            <a:r>
              <a:rPr>
                <a:solidFill>
                  <a:srgbClr val="7D9029"/>
                </a:solidFill>
                <a:latin typeface="Courier"/>
              </a:rPr>
              <a:t>-c</a:t>
            </a:r>
            <a:r>
              <a:rPr>
                <a:latin typeface="Courier"/>
              </a:rPr>
              <a:t> conda-forge boost</a:t>
            </a: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Useful Tips 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 lvl="0"/>
            <a:r>
              <a:t>Share programs between Systems: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export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USB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/media/lubuntu/USBDISK</a:t>
            </a:r>
            <a:br>
              <a:rPr>
                <a:latin typeface="Courier"/>
              </a:rPr>
            </a:br>
            <a:r>
              <a:rPr>
                <a:solidFill>
                  <a:srgbClr val="008000"/>
                </a:solidFill>
                <a:latin typeface="Courier"/>
              </a:rPr>
              <a:t>export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CONDA_PREFIX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$USB</a:t>
            </a:r>
            <a:r>
              <a:rPr>
                <a:latin typeface="Courier"/>
              </a:rPr>
              <a:t>/miniconda3</a:t>
            </a:r>
            <a:br>
              <a:rPr>
                <a:latin typeface="Courier"/>
              </a:rPr>
            </a:br>
            <a:r>
              <a:rPr>
                <a:solidFill>
                  <a:srgbClr val="008000"/>
                </a:solidFill>
                <a:latin typeface="Courier"/>
              </a:rPr>
              <a:t>export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PATH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$USB</a:t>
            </a:r>
            <a:r>
              <a:rPr>
                <a:latin typeface="Courier"/>
              </a:rPr>
              <a:t>/VSCode-linux-x64/bin:</a:t>
            </a:r>
            <a:r>
              <a:rPr>
                <a:solidFill>
                  <a:srgbClr val="19177C"/>
                </a:solidFill>
                <a:latin typeface="Courier"/>
              </a:rPr>
              <a:t>$CONDA_PREFIX</a:t>
            </a:r>
            <a:r>
              <a:rPr>
                <a:latin typeface="Courier"/>
              </a:rPr>
              <a:t>/bin:</a:t>
            </a:r>
            <a:r>
              <a:rPr>
                <a:solidFill>
                  <a:srgbClr val="19177C"/>
                </a:solidFill>
                <a:latin typeface="Courier"/>
              </a:rPr>
              <a:t>$PATH</a:t>
            </a:r>
            <a:br>
              <a:rPr>
                <a:solidFill>
                  <a:srgbClr val="19177C"/>
                </a:solidFill>
                <a:latin typeface="Courier"/>
              </a:rPr>
            </a:br>
            <a:br>
              <a:rPr>
                <a:solidFill>
                  <a:srgbClr val="19177C"/>
                </a:solidFill>
                <a:latin typeface="Courier"/>
              </a:rPr>
            </a:br>
            <a:r>
              <a:rPr i="1">
                <a:solidFill>
                  <a:srgbClr val="60A0B0"/>
                </a:solidFill>
                <a:latin typeface="Courier"/>
              </a:rPr>
              <a:t># optinal for advanced software development</a:t>
            </a:r>
            <a:br>
              <a:rPr i="1">
                <a:solidFill>
                  <a:srgbClr val="60A0B0"/>
                </a:solidFill>
                <a:latin typeface="Courier"/>
              </a:rPr>
            </a:br>
            <a:r>
              <a:rPr>
                <a:solidFill>
                  <a:srgbClr val="008000"/>
                </a:solidFill>
                <a:latin typeface="Courier"/>
              </a:rPr>
              <a:t>export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LD_LIBRARY_PATH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$CONDA_PREFIX</a:t>
            </a:r>
            <a:r>
              <a:rPr>
                <a:latin typeface="Courier"/>
              </a:rPr>
              <a:t>/lib</a:t>
            </a:r>
            <a:br>
              <a:rPr>
                <a:latin typeface="Courier"/>
              </a:rPr>
            </a:br>
            <a:r>
              <a:rPr>
                <a:solidFill>
                  <a:srgbClr val="008000"/>
                </a:solidFill>
                <a:latin typeface="Courier"/>
              </a:rPr>
              <a:t>export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LDFLAGS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$LDFLAGS</a:t>
            </a:r>
            <a:r>
              <a:rPr>
                <a:solidFill>
                  <a:srgbClr val="4070A0"/>
                </a:solidFill>
                <a:latin typeface="Courier"/>
              </a:rPr>
              <a:t> -lrt"</a:t>
            </a:r>
            <a:endParaRPr>
              <a:solidFill>
                <a:srgbClr val="4070A0"/>
              </a:solidFill>
              <a:latin typeface="Courier"/>
            </a:endParaRPr>
          </a:p>
          <a:p>
            <a:pPr lvl="0"/>
            <a:r>
              <a:t>Share files between Systems: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$USB</a:t>
            </a:r>
            <a:r>
              <a:rPr>
                <a:latin typeface="Courier"/>
              </a:rPr>
              <a:t>/github .</a:t>
            </a:r>
            <a:br>
              <a:rPr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ln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$USB</a:t>
            </a:r>
            <a:r>
              <a:rPr>
                <a:latin typeface="Courier"/>
              </a:rPr>
              <a:t>/loksu .</a:t>
            </a: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Useful keyboard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Ctrl-Alt-T</a:t>
            </a:r>
            <a:r>
              <a:t>: open Terminal</a:t>
            </a:r>
          </a:p>
          <a:p>
            <a:pPr lvl="0"/>
            <a:r>
              <a:rPr>
                <a:latin typeface="Courier"/>
              </a:rPr>
              <a:t>Ctrl-Alt-Del</a:t>
            </a:r>
            <a:r>
              <a:t>: open Task Manager</a:t>
            </a:r>
          </a:p>
          <a:p>
            <a:pPr lvl="0"/>
            <a:r>
              <a:rPr>
                <a:latin typeface="Courier"/>
              </a:rPr>
              <a:t>Alt-Tab</a:t>
            </a:r>
            <a:r>
              <a:t>: Switch window</a:t>
            </a:r>
          </a:p>
          <a:p>
            <a:pPr lvl="0"/>
            <a:r>
              <a:rPr>
                <a:latin typeface="Courier"/>
              </a:rPr>
              <a:t>Win-D</a:t>
            </a: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Useful Terminal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history</a:t>
            </a:r>
            <a:endParaRPr>
              <a:latin typeface="Courier"/>
            </a:endParaRPr>
          </a:p>
          <a:p>
            <a:pPr lvl="0"/>
            <a:r>
              <a:rPr>
                <a:latin typeface="Courier"/>
              </a:rPr>
              <a:t>df</a:t>
            </a:r>
            <a:endParaRPr>
              <a:latin typeface="Courier"/>
            </a:endParaRPr>
          </a:p>
          <a:p>
            <a:pPr lvl="0"/>
            <a:r>
              <a:rPr>
                <a:latin typeface="Courier"/>
              </a:rPr>
              <a:t>sudo apt install your-app</a:t>
            </a: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Configure ssh for GitHub check-ins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ssh-keygen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-t</a:t>
            </a:r>
            <a:r>
              <a:rPr>
                <a:latin typeface="Courier"/>
              </a:rPr>
              <a:t> rsa </a:t>
            </a:r>
            <a:r>
              <a:rPr>
                <a:solidFill>
                  <a:srgbClr val="7D9029"/>
                </a:solidFill>
                <a:latin typeface="Courier"/>
              </a:rPr>
              <a:t>-b</a:t>
            </a:r>
            <a:r>
              <a:rPr>
                <a:latin typeface="Courier"/>
              </a:rPr>
              <a:t> 4096 </a:t>
            </a:r>
            <a:r>
              <a:rPr>
                <a:solidFill>
                  <a:srgbClr val="7D9029"/>
                </a:solidFill>
                <a:latin typeface="Courier"/>
              </a:rPr>
              <a:t>-C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"username@example.com"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08000"/>
                </a:solidFill>
                <a:latin typeface="Courier"/>
              </a:rPr>
              <a:t>eval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$(</a:t>
            </a:r>
            <a:r>
              <a:rPr>
                <a:solidFill>
                  <a:srgbClr val="06287E"/>
                </a:solidFill>
                <a:latin typeface="Courier"/>
              </a:rPr>
              <a:t>ssh-agent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-s</a:t>
            </a:r>
            <a:r>
              <a:rPr>
                <a:solidFill>
                  <a:srgbClr val="19177C"/>
                </a:solidFill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ssh-add</a:t>
            </a:r>
            <a:r>
              <a:rPr>
                <a:latin typeface="Courier"/>
              </a:rPr>
              <a:t> ~/.ssh/id_rsa</a:t>
            </a:r>
            <a:br>
              <a:rPr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apt-get install xclip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>xclip </a:t>
            </a:r>
            <a:r>
              <a:rPr>
                <a:solidFill>
                  <a:srgbClr val="7D9029"/>
                </a:solidFill>
                <a:latin typeface="Courier"/>
              </a:rPr>
              <a:t>-sel</a:t>
            </a:r>
            <a:r>
              <a:rPr>
                <a:latin typeface="Courier"/>
              </a:rPr>
              <a:t> clip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~/.ssh/id_rsa.pub</a:t>
            </a:r>
            <a:br>
              <a:rPr>
                <a:latin typeface="Courier"/>
              </a:rPr>
            </a:br>
            <a:r>
              <a:rPr b="1">
                <a:solidFill>
                  <a:srgbClr val="007020"/>
                </a:solidFill>
                <a:latin typeface="Courier"/>
              </a:rPr>
              <a:t>(</a:t>
            </a:r>
            <a:r>
              <a:rPr>
                <a:latin typeface="Courier"/>
              </a:rPr>
              <a:t>Paste the clipboard text to the github.com ssh setting</a:t>
            </a:r>
            <a:r>
              <a:rPr b="1">
                <a:solidFill>
                  <a:srgbClr val="007020"/>
                </a:solidFill>
                <a:latin typeface="Courier"/>
              </a:rPr>
              <a:t>)</a:t>
            </a:r>
            <a:br>
              <a:rPr b="1">
                <a:solidFill>
                  <a:srgbClr val="007020"/>
                </a:solidFill>
                <a:latin typeface="Courier"/>
              </a:rPr>
            </a:br>
            <a:br>
              <a:rPr b="1">
                <a:solidFill>
                  <a:srgbClr val="00702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ssh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-T</a:t>
            </a:r>
            <a:r>
              <a:rPr>
                <a:latin typeface="Courier"/>
              </a:rPr>
              <a:t> git@github.com </a:t>
            </a:r>
            <a:r>
              <a:rPr i="1">
                <a:solidFill>
                  <a:srgbClr val="60A0B0"/>
                </a:solidFill>
                <a:latin typeface="Courier"/>
              </a:rPr>
              <a:t># check the connection</a:t>
            </a:r>
            <a:br>
              <a:rPr i="1">
                <a:solidFill>
                  <a:srgbClr val="60A0B0"/>
                </a:solidFill>
                <a:latin typeface="Courier"/>
              </a:rPr>
            </a:br>
            <a:br>
              <a:rPr i="1">
                <a:solidFill>
                  <a:srgbClr val="60A0B0"/>
                </a:solidFill>
                <a:latin typeface="Courier"/>
              </a:rPr>
            </a:br>
            <a:r>
              <a:rPr>
                <a:solidFill>
                  <a:srgbClr val="008000"/>
                </a:solidFill>
                <a:latin typeface="Courier"/>
              </a:rPr>
              <a:t>cd</a:t>
            </a:r>
            <a:r>
              <a:rPr>
                <a:latin typeface="Courier"/>
              </a:rPr>
              <a:t> your-repository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>vim .git/config</a:t>
            </a:r>
            <a:br>
              <a:rPr>
                <a:latin typeface="Courier"/>
              </a:rPr>
            </a:br>
            <a:r>
              <a:rPr b="1">
                <a:solidFill>
                  <a:srgbClr val="007020"/>
                </a:solidFill>
                <a:latin typeface="Courier"/>
              </a:rPr>
              <a:t>(</a:t>
            </a:r>
            <a:r>
              <a:rPr>
                <a:latin typeface="Courier"/>
              </a:rPr>
              <a:t>change </a:t>
            </a:r>
            <a:r>
              <a:rPr>
                <a:solidFill>
                  <a:srgbClr val="4070A0"/>
                </a:solidFill>
                <a:latin typeface="Courier"/>
              </a:rPr>
              <a:t>"https://github.com/repository"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latin typeface="Courier"/>
              </a:rPr>
              <a:t>  to </a:t>
            </a:r>
            <a:r>
              <a:rPr>
                <a:solidFill>
                  <a:srgbClr val="4070A0"/>
                </a:solidFill>
                <a:latin typeface="Courier"/>
              </a:rPr>
              <a:t>"ssh://git@github.com/repository)</a:t>
            </a:r>
            <a:endParaRPr>
              <a:solidFill>
                <a:srgbClr val="4070A0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and Why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pPr marL="0" lvl="0" indent="0">
              <a:buNone/>
            </a:pPr>
            <a:r>
              <a:t>Why Lubuntu?</a:t>
            </a:r>
          </a:p>
          <a:p>
            <a:pPr lvl="0"/>
            <a:r>
              <a:t>Lightweight.</a:t>
            </a:r>
          </a:p>
          <a:p>
            <a:pPr lvl="1"/>
            <a:r>
              <a:t>Can be run on an old PC computer.</a:t>
            </a:r>
          </a:p>
          <a:p>
            <a:pPr lvl="1"/>
            <a:r>
              <a:t>Can be run on a USB drive.</a:t>
            </a:r>
          </a:p>
          <a:p>
            <a:pPr lvl="0"/>
            <a:r>
              <a:t>Open source.</a:t>
            </a:r>
          </a:p>
          <a:p>
            <a:pPr lvl="0"/>
            <a:r>
              <a:t>Less virus. No need antivirus software.</a:t>
            </a:r>
          </a:p>
          <a:p>
            <a:pPr lvl="0"/>
            <a:r>
              <a:t>Software development.</a:t>
            </a:r>
          </a:p>
          <a:p>
            <a:pPr lvl="0"/>
            <a:r>
              <a:t>18.04 LTS is a long-term-support version.</a:t>
            </a:r>
          </a:p>
          <a:p>
            <a:pPr marL="0" lvl="0" indent="0">
              <a:buNone/>
            </a:pPr>
            <a:r>
              <a:t>Why not?</a:t>
            </a:r>
          </a:p>
          <a:p>
            <a:pPr lvl="0"/>
            <a:r>
              <a:rPr>
                <a:hlinkClick r:id="rId1"/>
              </a:rPr>
              <a:t>Online Microsoft’s Office</a:t>
            </a:r>
            <a:r>
              <a:t> is not good enough.</a:t>
            </a:r>
          </a:p>
          <a:p>
            <a:pPr lvl="0"/>
            <a:r>
              <a:t>VPN</a:t>
            </a:r>
          </a:p>
          <a:p>
            <a:pPr lvl="0"/>
            <a:r>
              <a:t>Wi-Fi Hotspot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Common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lvl="0"/>
            <a:r>
              <a:rPr>
                <a:latin typeface="Courier"/>
              </a:rPr>
              <a:t>git clone ssh://git@github.com/your-repository.git</a:t>
            </a:r>
            <a:endParaRPr>
              <a:latin typeface="Courier"/>
            </a:endParaRPr>
          </a:p>
          <a:p>
            <a:pPr lvl="0"/>
            <a:r>
              <a:rPr>
                <a:latin typeface="Courier"/>
              </a:rPr>
              <a:t>git status</a:t>
            </a:r>
            <a:endParaRPr>
              <a:latin typeface="Courier"/>
            </a:endParaRPr>
          </a:p>
          <a:p>
            <a:pPr lvl="0"/>
            <a:r>
              <a:rPr>
                <a:latin typeface="Courier"/>
              </a:rPr>
              <a:t>git pull</a:t>
            </a:r>
            <a:endParaRPr>
              <a:latin typeface="Courier"/>
            </a:endParaRPr>
          </a:p>
          <a:p>
            <a:pPr lvl="0"/>
            <a:r>
              <a:rPr>
                <a:latin typeface="Courier"/>
              </a:rPr>
              <a:t>git add --all</a:t>
            </a:r>
            <a:endParaRPr>
              <a:latin typeface="Courier"/>
            </a:endParaRPr>
          </a:p>
          <a:p>
            <a:pPr lvl="0"/>
            <a:r>
              <a:rPr>
                <a:latin typeface="Courier"/>
              </a:rPr>
              <a:t>git rm your-file</a:t>
            </a:r>
            <a:endParaRPr>
              <a:latin typeface="Courier"/>
            </a:endParaRPr>
          </a:p>
          <a:p>
            <a:pPr lvl="0"/>
            <a:r>
              <a:rPr>
                <a:latin typeface="Courier"/>
              </a:rPr>
              <a:t>git mv your-file /new/location/</a:t>
            </a:r>
            <a:endParaRPr>
              <a:latin typeface="Courier"/>
            </a:endParaRPr>
          </a:p>
          <a:p>
            <a:pPr lvl="0"/>
            <a:r>
              <a:rPr>
                <a:latin typeface="Courier"/>
              </a:rPr>
              <a:t>git commit -m "message"</a:t>
            </a:r>
            <a:endParaRPr>
              <a:latin typeface="Courier"/>
            </a:endParaRPr>
          </a:p>
          <a:p>
            <a:pPr lvl="0"/>
            <a:r>
              <a:rPr>
                <a:latin typeface="Courier"/>
              </a:rPr>
              <a:t>git push</a:t>
            </a: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🌐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jianguoyun.com</a:t>
            </a:r>
          </a:p>
          <a:p>
            <a:pPr lvl="0"/>
            <a:r>
              <a:t>Dropbox.com</a:t>
            </a:r>
          </a:p>
          <a:p>
            <a:pPr lvl="0"/>
            <a:r>
              <a:t>github.com</a:t>
            </a:r>
          </a:p>
          <a:p>
            <a:pPr lvl="0"/>
            <a:r>
              <a:t>google.com</a:t>
            </a:r>
          </a:p>
          <a:p>
            <a:pPr lvl="0"/>
            <a:r>
              <a:t>facebook.com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📚 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1"/>
              </a:rPr>
              <a:t>Beginning Ubuntu for Windows and Mac Users (2017)</a:t>
            </a:r>
          </a:p>
          <a:p>
            <a:pPr lvl="0"/>
            <a:r>
              <a:rPr>
                <a:hlinkClick r:id="rId2"/>
              </a:rPr>
              <a:t>Visual Studio Code Distilled (2019)</a:t>
            </a:r>
            <a:endParaRPr>
              <a:hlinkClick r:id="rId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6242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Q &amp; A 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6242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⚙️ Setup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Adjust the Display Settings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lvl="0" indent="0">
              <a:buNone/>
            </a:pPr>
            <a:r>
              <a:t>In case you are using a laptop with an external monitor:</a:t>
            </a:r>
          </a:p>
          <a:p>
            <a:pPr lvl="0"/>
            <a:r>
              <a:t>Select </a:t>
            </a:r>
            <a:r>
              <a:rPr>
                <a:latin typeface="Courier"/>
              </a:rPr>
              <a:t>Preferences</a:t>
            </a:r>
            <a:r>
              <a:t> → </a:t>
            </a:r>
            <a:r>
              <a:rPr>
                <a:latin typeface="Courier"/>
              </a:rPr>
              <a:t>Monitor Settings</a:t>
            </a:r>
            <a:r>
              <a:t> from main menu.</a:t>
            </a:r>
          </a:p>
          <a:p>
            <a:pPr lvl="0"/>
            <a:r>
              <a:t>Select </a:t>
            </a:r>
            <a:r>
              <a:rPr>
                <a:latin typeface="Courier"/>
              </a:rPr>
              <a:t>Turn off laptop LCD and use external monitor only</a:t>
            </a:r>
            <a:r>
              <a:t>.</a:t>
            </a:r>
          </a:p>
          <a:p>
            <a:pPr lvl="0"/>
            <a:r>
              <a:t>Click </a:t>
            </a:r>
            <a:r>
              <a:rPr>
                <a:latin typeface="Courier"/>
              </a:rPr>
              <a:t>Apply</a:t>
            </a:r>
            <a:r>
              <a:t>.</a:t>
            </a:r>
          </a:p>
          <a:p>
            <a:pPr lvl="0"/>
            <a:r>
              <a:t>Then re-select </a:t>
            </a:r>
            <a:r>
              <a:rPr>
                <a:latin typeface="Courier"/>
              </a:rPr>
              <a:t>Show the same screen on both laptop LCD and external monitor only</a:t>
            </a:r>
            <a:endParaRPr>
              <a:latin typeface="Courier"/>
            </a:endParaRPr>
          </a:p>
          <a:p>
            <a:pPr lvl="0"/>
            <a:r>
              <a:t>Click </a:t>
            </a:r>
            <a:r>
              <a:rPr>
                <a:latin typeface="Courier"/>
              </a:rPr>
              <a:t>Apply</a:t>
            </a:r>
            <a:r>
              <a:t> and </a:t>
            </a:r>
            <a:r>
              <a:rPr>
                <a:latin typeface="Courier"/>
              </a:rPr>
              <a:t>Save</a:t>
            </a:r>
            <a:endParaRPr>
              <a:latin typeface="Courier"/>
            </a:endParaRPr>
          </a:p>
        </p:txBody>
      </p:sp>
      <p:pic>
        <p:nvPicPr>
          <p:cNvPr id="5" name="Picture 1" descr="lubuntu.pics/2017-11-22-220903_694x316_scrot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409700" y="2051050"/>
            <a:ext cx="6337300" cy="288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57200" y="493395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image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📶 Network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More or less the same as in Windows.</a:t>
            </a:r>
          </a:p>
          <a:p>
            <a:pPr lvl="0"/>
            <a:r>
              <a:t>Note that some networks may require a login from a web browser.</a:t>
            </a:r>
          </a:p>
        </p:txBody>
      </p:sp>
      <p:pic>
        <p:nvPicPr>
          <p:cNvPr id="7" name="Picture 1" descr="lubuntu.pics/2017-11-23-202805_571x482_scrot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870200" y="2051050"/>
            <a:ext cx="3416300" cy="288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57200" y="493395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image</a:t>
            </a:r>
          </a:p>
        </p:txBody>
      </p:sp>
      <p:pic>
        <p:nvPicPr>
          <p:cNvPr id="5" name="Picture 1" descr="lubuntu.pics/2017-11-22-221121_490x611_scro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2051050"/>
            <a:ext cx="2311400" cy="288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3"/>
          <p:cNvSpPr txBox="1"/>
          <p:nvPr/>
        </p:nvSpPr>
        <p:spPr>
          <a:xfrm>
            <a:off x="457200" y="493395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image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Configure Software Updates Download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Much faster than the main server.</a:t>
            </a:r>
          </a:p>
          <a:p>
            <a:pPr lvl="0"/>
            <a:r>
              <a:t>Select </a:t>
            </a:r>
            <a:r>
              <a:rPr>
                <a:latin typeface="Courier"/>
              </a:rPr>
              <a:t>Preferences</a:t>
            </a:r>
            <a:r>
              <a:t> → </a:t>
            </a:r>
            <a:r>
              <a:rPr>
                <a:latin typeface="Courier"/>
              </a:rPr>
              <a:t>Software &amp; Updates</a:t>
            </a:r>
            <a:r>
              <a:t> from main menu.</a:t>
            </a:r>
          </a:p>
          <a:p>
            <a:pPr lvl="0"/>
            <a:r>
              <a:t>Select Download from: </a:t>
            </a:r>
            <a:r>
              <a:rPr>
                <a:latin typeface="Courier"/>
              </a:rPr>
              <a:t>Other...</a:t>
            </a:r>
            <a:endParaRPr>
              <a:latin typeface="Courier"/>
            </a:endParaRPr>
          </a:p>
          <a:p>
            <a:pPr lvl="0"/>
            <a:r>
              <a:t>Choose a Download Server near your location.</a:t>
            </a:r>
          </a:p>
        </p:txBody>
      </p:sp>
      <p:pic>
        <p:nvPicPr>
          <p:cNvPr id="5" name="Picture 1" descr="lubuntu.pics/2017-11-22-141638_504x353_scrot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514600" y="2051050"/>
            <a:ext cx="4114800" cy="288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57200" y="493395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image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📅 Adjust Time and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Press </a:t>
            </a:r>
            <a:r>
              <a:rPr>
                <a:latin typeface="Courier"/>
              </a:rPr>
              <a:t>Ctrl-Alt-T</a:t>
            </a:r>
            <a:r>
              <a:t> to open a terminal.</a:t>
            </a:r>
          </a:p>
          <a:p>
            <a:pPr lvl="0"/>
            <a:r>
              <a:t>Type </a:t>
            </a:r>
            <a:r>
              <a:rPr>
                <a:latin typeface="Courier"/>
              </a:rPr>
              <a:t>sudo apt install ntp</a:t>
            </a:r>
            <a:r>
              <a:t> to install a synchronization service.</a:t>
            </a:r>
          </a:p>
          <a:p>
            <a:pPr lvl="0"/>
            <a:r>
              <a:t>Select </a:t>
            </a:r>
            <a:r>
              <a:rPr>
                <a:latin typeface="Courier"/>
              </a:rPr>
              <a:t>Sytem Tools</a:t>
            </a:r>
            <a:r>
              <a:t> → </a:t>
            </a:r>
            <a:r>
              <a:rPr>
                <a:latin typeface="Courier"/>
              </a:rPr>
              <a:t>Time and Date</a:t>
            </a:r>
            <a:endParaRPr>
              <a:latin typeface="Courier"/>
            </a:endParaRPr>
          </a:p>
          <a:p>
            <a:pPr lvl="0"/>
            <a:r>
              <a:t>Choose the Time zone of your location.</a:t>
            </a:r>
          </a:p>
          <a:p>
            <a:pPr lvl="0"/>
            <a:r>
              <a:t>Make sure </a:t>
            </a:r>
            <a:r>
              <a:rPr>
                <a:latin typeface="Courier"/>
              </a:rPr>
              <a:t>Keep synchronized with Internet servers</a:t>
            </a:r>
            <a:endParaRPr>
              <a:latin typeface="Courier"/>
            </a:endParaRPr>
          </a:p>
          <a:p>
            <a:pPr lvl="0"/>
            <a:r>
              <a:t>Wait a few seconds to make it take effective.</a:t>
            </a:r>
          </a:p>
        </p:txBody>
      </p:sp>
      <p:pic>
        <p:nvPicPr>
          <p:cNvPr id="5" name="Picture 1" descr="lubuntu.pics/2017-11-22-222241_422x154_scrot.pn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622300" y="2051050"/>
            <a:ext cx="7899400" cy="288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57200" y="493395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image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Install shadowsocks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sudo apt install shadowsocks</a:t>
            </a:r>
          </a:p>
          <a:p>
            <a:pPr lvl="0"/>
            <a:r>
              <a:t>edit /etc/shadowsocks.json</a:t>
            </a:r>
          </a:p>
          <a:p>
            <a:pPr lvl="0"/>
            <a:r>
              <a:t>exec sslocal -c /etc/shadowsocks.json</a:t>
            </a:r>
          </a:p>
          <a:p>
            <a:pPr marL="0" lvl="0" indent="0">
              <a:buNone/>
            </a:pPr>
            <a:r>
              <a:t>You may need Firefox Addon </a:t>
            </a:r>
            <a:r>
              <a:rPr>
                <a:latin typeface="Courier"/>
              </a:rPr>
              <a:t>FoxyProxy Standard</a:t>
            </a:r>
            <a:r>
              <a:t> to use shadowsocks:</a:t>
            </a:r>
          </a:p>
          <a:p>
            <a:pPr lvl="0"/>
            <a:r>
              <a:t>SOCKS5: 127.0.0.1:1080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Firefox Web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Built-in with Lubuntu.</a:t>
            </a:r>
          </a:p>
          <a:p>
            <a:pPr lvl="0"/>
            <a:r>
              <a:t>Sign-in to sync with other machines.</a:t>
            </a:r>
          </a:p>
          <a:p>
            <a:pPr lvl="0"/>
            <a:r>
              <a:t>Always enabled Add-ons:</a:t>
            </a:r>
          </a:p>
          <a:p>
            <a:pPr lvl="1"/>
            <a:r>
              <a:t>Redirector, uBlock Origin, Redirector, Vimium, 百度广告屏蔽,</a:t>
            </a:r>
          </a:p>
          <a:p>
            <a:pPr lvl="0"/>
            <a:r>
              <a:t>Installed Add-ons: Chirpy, Evernote Web Clipper, Google Scholar Button, Grammarly for Firefox, Mendeley Importer, New Tong Wen Tang, QiuReader, Stylish, Tomato Clock, Zotero Connector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RkMWM5N2M0NTA2ZjVmYmJhMmM5NmQ3ZWEwZjAyYj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4407</Words>
  <Application>WPS 演示</Application>
  <PresentationFormat/>
  <Paragraphs>171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Arial</vt:lpstr>
      <vt:lpstr>Courier</vt:lpstr>
      <vt:lpstr>Courier New</vt:lpstr>
      <vt:lpstr>Calibri</vt:lpstr>
      <vt:lpstr>微软雅黑</vt:lpstr>
      <vt:lpstr>Arial Unicode MS</vt:lpstr>
      <vt:lpstr>Office Theme</vt:lpstr>
      <vt:lpstr>Lubuntu 18.04 LTS</vt:lpstr>
      <vt:lpstr>Why and Why not?</vt:lpstr>
      <vt:lpstr>⚙️ Setup</vt:lpstr>
      <vt:lpstr>Adjust the Display Settings (optional)</vt:lpstr>
      <vt:lpstr>📶 Network Connections</vt:lpstr>
      <vt:lpstr>Configure Software Updates Download Server</vt:lpstr>
      <vt:lpstr>📅 Adjust Time and Date</vt:lpstr>
      <vt:lpstr>Install shadowsocks</vt:lpstr>
      <vt:lpstr>Firefox Web Browser</vt:lpstr>
      <vt:lpstr>PowerPoint 演示文稿</vt:lpstr>
      <vt:lpstr>🀄 Chinese Input Methods</vt:lpstr>
      <vt:lpstr>Display Emoji ⌨️</vt:lpstr>
      <vt:lpstr>🔧 Tools</vt:lpstr>
      <vt:lpstr>MiniConda Installation</vt:lpstr>
      <vt:lpstr>conda install</vt:lpstr>
      <vt:lpstr>Useful Tips 💡</vt:lpstr>
      <vt:lpstr>Useful keyboard shortcuts</vt:lpstr>
      <vt:lpstr>Useful Terminal Commands</vt:lpstr>
      <vt:lpstr>Configure ssh for GitHub check-ins</vt:lpstr>
      <vt:lpstr>Common git commands</vt:lpstr>
      <vt:lpstr>🌐 Websites</vt:lpstr>
      <vt:lpstr>📚 Further Reading</vt:lpstr>
      <vt:lpstr>Q &amp; A 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Lubuntu 18.04 LTS</dc:title>
  <dc:creator>@luk036</dc:creator>
  <cp:lastModifiedBy>Admin</cp:lastModifiedBy>
  <cp:revision>1</cp:revision>
  <dcterms:created xsi:type="dcterms:W3CDTF">2023-10-01T08:44:04Z</dcterms:created>
  <dcterms:modified xsi:type="dcterms:W3CDTF">2023-10-01T08:44:04Z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A92B2733328C4710ABA4E99363A4E7EF_12</vt:lpwstr>
  </property>
  <property fmtid="{D5CDD505-2E9C-101B-9397-08002B2CF9AE}" pid="3" name="KSOProductBuildVer">
    <vt:lpwstr>2052-12.1.0.15404</vt:lpwstr>
  </property>
</Properties>
</file>