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711" autoAdjust="0"/>
  </p:normalViewPr>
  <p:slideViewPr>
    <p:cSldViewPr snapToGrid="0" snapToObjects="1">
      <p:cViewPr varScale="1">
        <p:scale>
          <a:sx n="80" d="100"/>
          <a:sy n="80" d="100"/>
        </p:scale>
        <p:origin x="354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32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04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90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77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93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33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26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0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15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571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6313" y="4406901"/>
            <a:ext cx="7772400" cy="1362075"/>
          </a:xfrm>
        </p:spPr>
        <p:txBody>
          <a:bodyPr>
            <a:normAutofit fontScale="90000"/>
          </a:bodyPr>
          <a:lstStyle/>
          <a:p>
            <a:r>
              <a:rPr/>
              <a:t>Lecture 1: Hello {fmt}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Tuple in C++ 😱😱😱😱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indent="0">
              <a:buNone/>
            </a:pPr>
            <a:r>
              <a:rPr>
                <a:solidFill>
                  <a:srgbClr val="BC7A00"/>
                </a:solidFill>
                <a:latin typeface="Courier"/>
              </a:rPr>
              <a:t>#include </a:t>
            </a:r>
            <a:r>
              <a:rPr>
                <a:latin typeface="Courier"/>
              </a:rPr>
              <a:t>&lt;fmt/ranges.h&gt;</a:t>
            </a:r>
            <a:r>
              <a:t/>
            </a:r>
            <a:br/>
            <a:r>
              <a:rPr>
                <a:solidFill>
                  <a:srgbClr val="BC7A00"/>
                </a:solidFill>
                <a:latin typeface="Courier"/>
              </a:rPr>
              <a:t>#include </a:t>
            </a:r>
            <a:r>
              <a:rPr>
                <a:latin typeface="Courier"/>
              </a:rPr>
              <a:t>&lt;tuple&gt;</a:t>
            </a:r>
            <a:r>
              <a:rPr>
                <a:solidFill>
                  <a:srgbClr val="BC7A00"/>
                </a:solidFill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// tuple is not container</a:t>
            </a:r>
            <a:r>
              <a:t/>
            </a:r>
            <a:br/>
            <a:r>
              <a:t/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template</a:t>
            </a:r>
            <a:r>
              <a:rPr>
                <a:latin typeface="Courier"/>
              </a:rPr>
              <a:t> &lt;std::size_t I =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 b="1">
                <a:solidFill>
                  <a:srgbClr val="007020"/>
                </a:solidFill>
                <a:latin typeface="Courier"/>
              </a:rPr>
              <a:t>typename</a:t>
            </a:r>
            <a:r>
              <a:rPr>
                <a:latin typeface="Courier"/>
              </a:rPr>
              <a:t>... Tp&gt;</a:t>
            </a:r>
            <a:r>
              <a:t/>
            </a:r>
            <a:br/>
            <a:r>
              <a:rPr>
                <a:solidFill>
                  <a:srgbClr val="902000"/>
                </a:solidFill>
                <a:latin typeface="Courier"/>
              </a:rPr>
              <a:t>void</a:t>
            </a:r>
            <a:r>
              <a:rPr>
                <a:latin typeface="Courier"/>
              </a:rPr>
              <a:t> print_test(</a:t>
            </a:r>
            <a:r>
              <a:rPr>
                <a:solidFill>
                  <a:srgbClr val="7D9029"/>
                </a:solidFill>
                <a:latin typeface="Courier"/>
              </a:rPr>
              <a:t>const</a:t>
            </a:r>
            <a:r>
              <a:rPr>
                <a:latin typeface="Courier"/>
              </a:rPr>
              <a:t> std::tuple&lt;Tp...&gt;&amp; t) {</a:t>
            </a:r>
            <a:r>
              <a:t/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constexpr</a:t>
            </a:r>
            <a:r>
              <a:rPr>
                <a:latin typeface="Courier"/>
              </a:rPr>
              <a:t> (I &lt; </a:t>
            </a:r>
            <a:r>
              <a:rPr b="1">
                <a:solidFill>
                  <a:srgbClr val="007020"/>
                </a:solidFill>
                <a:latin typeface="Courier"/>
              </a:rPr>
              <a:t>sizeof</a:t>
            </a:r>
            <a:r>
              <a:rPr>
                <a:latin typeface="Courier"/>
              </a:rPr>
              <a:t>...(Tp)) {</a:t>
            </a:r>
            <a:r>
              <a:t/>
            </a:r>
            <a:br/>
            <a:r>
              <a:rPr>
                <a:latin typeface="Courier"/>
              </a:rPr>
              <a:t>        fmt::print(</a:t>
            </a:r>
            <a:r>
              <a:rPr>
                <a:solidFill>
                  <a:srgbClr val="4070A0"/>
                </a:solidFill>
                <a:latin typeface="Courier"/>
              </a:rPr>
              <a:t>"{}: {}, \n"</a:t>
            </a:r>
            <a:r>
              <a:rPr>
                <a:latin typeface="Courier"/>
              </a:rPr>
              <a:t>, I, std::get&lt;I&gt;(t));</a:t>
            </a:r>
            <a:r>
              <a:t/>
            </a:r>
            <a:br/>
            <a:r>
              <a:rPr>
                <a:latin typeface="Courier"/>
              </a:rPr>
              <a:t>        print_test&lt;I +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Tp...&gt;(t);</a:t>
            </a:r>
            <a:r>
              <a:t/>
            </a:r>
            <a:br/>
            <a:r>
              <a:rPr>
                <a:latin typeface="Courier"/>
              </a:rPr>
              <a:t>    }</a:t>
            </a:r>
            <a:r>
              <a:t/>
            </a:r>
            <a:br/>
            <a:r>
              <a:rPr>
                <a:latin typeface="Courier"/>
              </a:rPr>
              <a:t>}</a:t>
            </a:r>
            <a:r>
              <a:t/>
            </a:r>
            <a:br/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main() {</a:t>
            </a:r>
            <a:r>
              <a:t/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auto</a:t>
            </a:r>
            <a:r>
              <a:rPr>
                <a:latin typeface="Courier"/>
              </a:rPr>
              <a:t> t = std::tuple{</a:t>
            </a:r>
            <a:r>
              <a:rPr>
                <a:solidFill>
                  <a:srgbClr val="4070A0"/>
                </a:solidFill>
                <a:latin typeface="Courier"/>
              </a:rPr>
              <a:t>"a"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"u"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4.5</a:t>
            </a:r>
            <a:r>
              <a:rPr>
                <a:latin typeface="Courier"/>
              </a:rPr>
              <a:t>};</a:t>
            </a:r>
            <a:r>
              <a:t/>
            </a:r>
            <a:br/>
            <a:r>
              <a:rPr>
                <a:latin typeface="Courier"/>
              </a:rPr>
              <a:t>    fmt::print(</a:t>
            </a:r>
            <a:r>
              <a:rPr>
                <a:solidFill>
                  <a:srgbClr val="4070A0"/>
                </a:solidFill>
                <a:latin typeface="Courier"/>
              </a:rPr>
              <a:t>"{}\n"</a:t>
            </a:r>
            <a:r>
              <a:rPr>
                <a:latin typeface="Courier"/>
              </a:rPr>
              <a:t>, t);</a:t>
            </a:r>
            <a:r>
              <a:t/>
            </a:r>
            <a:br/>
            <a:r>
              <a:rPr>
                <a:latin typeface="Courier"/>
              </a:rPr>
              <a:t>    print_test(t);</a:t>
            </a:r>
            <a:r>
              <a:t/>
            </a:r>
            <a:br/>
            <a:r>
              <a:rPr>
                <a:latin typeface="Courier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Minimum Environment Setup 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Lubuntu 20.04 LTS:</a:t>
            </a:r>
          </a:p>
          <a:p>
            <a:pPr lvl="2"/>
            <a:r>
              <a:rPr/>
              <a:t>python3 built-in</a:t>
            </a:r>
          </a:p>
          <a:p>
            <a:pPr lvl="2"/>
            <a:r>
              <a:rPr/>
              <a:t>sudo apt install g++</a:t>
            </a:r>
          </a:p>
          <a:p>
            <a:pPr lvl="2"/>
            <a:r>
              <a:rPr/>
              <a:t>sudo apt install libfmt-dev</a:t>
            </a:r>
          </a:p>
          <a:p>
            <a:pPr lvl="1"/>
            <a:r>
              <a:rPr/>
              <a:t>Android termux:</a:t>
            </a:r>
          </a:p>
          <a:p>
            <a:pPr lvl="2"/>
            <a:r>
              <a:rPr/>
              <a:t>pkg install python</a:t>
            </a:r>
          </a:p>
          <a:p>
            <a:pPr lvl="2"/>
            <a:r>
              <a:rPr/>
              <a:t>pkg install clang</a:t>
            </a:r>
          </a:p>
          <a:p>
            <a:pPr lvl="2"/>
            <a:r>
              <a:rPr/>
              <a:t>pkg install fmt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Almost Always Auto (AAA)</a:t>
            </a:r>
          </a:p>
          <a:p>
            <a:pPr lvl="1"/>
            <a:r>
              <a:rPr/>
              <a:t>Modern C++ is faster, safer, and easier to use.</a:t>
            </a:r>
          </a:p>
          <a:p>
            <a:pPr lvl="1"/>
            <a:r>
              <a:rPr/>
              <a:t>Modern C++ is more python-like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Coming up 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/>
              <a:t>Type checking in python</a:t>
            </a:r>
          </a:p>
          <a:p>
            <a:pPr lvl="1"/>
            <a:r>
              <a:rPr>
                <a:latin typeface="Courier"/>
              </a:rPr>
              <a:t>None</a:t>
            </a:r>
            <a:r>
              <a:rPr/>
              <a:t> vs. </a:t>
            </a:r>
            <a:r>
              <a:rPr>
                <a:latin typeface="Courier"/>
              </a:rPr>
              <a:t>std::optional</a:t>
            </a:r>
          </a:p>
          <a:p>
            <a:pPr lvl="1"/>
            <a:r>
              <a:rPr/>
              <a:t>Essential containers</a:t>
            </a:r>
          </a:p>
          <a:p>
            <a:pPr lvl="2"/>
            <a:r>
              <a:rPr/>
              <a:t>list vs. std::vector</a:t>
            </a:r>
          </a:p>
          <a:p>
            <a:pPr lvl="2"/>
            <a:r>
              <a:rPr/>
              <a:t>set vs. std::unordered_set</a:t>
            </a:r>
          </a:p>
          <a:p>
            <a:pPr lvl="2"/>
            <a:r>
              <a:rPr/>
              <a:t>dict vs. std::unordered_map</a:t>
            </a:r>
          </a:p>
          <a:p>
            <a:pPr lvl="1"/>
            <a:r>
              <a:rPr/>
              <a:t>range base for-loop vs. range-v3</a:t>
            </a:r>
          </a:p>
          <a:p>
            <a:pPr lvl="2"/>
            <a:r>
              <a:rPr/>
              <a:t>zip, enumerate</a:t>
            </a:r>
          </a:p>
          <a:p>
            <a:pPr lvl="1"/>
            <a:r>
              <a:rPr/>
              <a:t>numpy vs. xtensor</a:t>
            </a:r>
          </a:p>
          <a:p>
            <a:pPr lvl="1"/>
            <a:r>
              <a:rPr/>
              <a:t>pytest vs. doctest</a:t>
            </a:r>
          </a:p>
          <a:p>
            <a:pPr lvl="1"/>
            <a:r>
              <a:rPr/>
              <a:t>and more…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6313" y="4406901"/>
            <a:ext cx="7772400" cy="1362075"/>
          </a:xfrm>
        </p:spPr>
        <p:txBody>
          <a:bodyPr/>
          <a:lstStyle/>
          <a:p>
            <a:r>
              <a:rPr dirty="0"/>
              <a:t>Q &amp; A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Hello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 file: hello.py</a:t>
            </a:r>
            <a:r>
              <a:rPr dirty="0"/>
              <a:t/>
            </a: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 Run with:</a:t>
            </a:r>
            <a:r>
              <a:rPr dirty="0"/>
              <a:t/>
            </a: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 $ python hello.py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>
                <a:latin typeface="Courier"/>
              </a:rPr>
              <a:t>from math import sin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>
                <a:latin typeface="Courier"/>
              </a:rPr>
              <a:t>a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12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4</a:t>
            </a:r>
            <a:r>
              <a:rPr dirty="0"/>
              <a:t/>
            </a:r>
            <a:br>
              <a:rPr dirty="0"/>
            </a:br>
            <a:r>
              <a:rPr dirty="0">
                <a:latin typeface="Courier"/>
              </a:rPr>
              <a:t>print(</a:t>
            </a:r>
            <a:r>
              <a:rPr dirty="0">
                <a:solidFill>
                  <a:srgbClr val="4070A0"/>
                </a:solidFill>
                <a:latin typeface="Courier"/>
              </a:rPr>
              <a:t>'The </a:t>
            </a:r>
            <a:r>
              <a:rPr dirty="0" err="1">
                <a:solidFill>
                  <a:srgbClr val="4070A0"/>
                </a:solidFill>
                <a:latin typeface="Courier"/>
              </a:rPr>
              <a:t>ans</a:t>
            </a:r>
            <a:r>
              <a:rPr dirty="0">
                <a:solidFill>
                  <a:srgbClr val="4070A0"/>
                </a:solidFill>
                <a:latin typeface="Courier"/>
              </a:rPr>
              <a:t> is {}.'</a:t>
            </a:r>
            <a:r>
              <a:rPr dirty="0">
                <a:latin typeface="Courier"/>
              </a:rPr>
              <a:t>.format(a))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>
                <a:latin typeface="Courier"/>
              </a:rPr>
              <a:t>b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sin(</a:t>
            </a:r>
            <a:r>
              <a:rPr dirty="0">
                <a:solidFill>
                  <a:srgbClr val="40A070"/>
                </a:solidFill>
                <a:latin typeface="Courier"/>
              </a:rPr>
              <a:t>0.4</a:t>
            </a:r>
            <a:r>
              <a:rPr dirty="0">
                <a:latin typeface="Courier"/>
              </a:rPr>
              <a:t>)</a:t>
            </a:r>
            <a:r>
              <a:rPr dirty="0"/>
              <a:t/>
            </a:r>
            <a:br>
              <a:rPr dirty="0"/>
            </a:br>
            <a:r>
              <a:rPr dirty="0">
                <a:latin typeface="Courier"/>
              </a:rPr>
              <a:t>print(</a:t>
            </a:r>
            <a:r>
              <a:rPr dirty="0">
                <a:solidFill>
                  <a:srgbClr val="4070A0"/>
                </a:solidFill>
                <a:latin typeface="Courier"/>
              </a:rPr>
              <a:t>'The </a:t>
            </a:r>
            <a:r>
              <a:rPr dirty="0" err="1">
                <a:solidFill>
                  <a:srgbClr val="4070A0"/>
                </a:solidFill>
                <a:latin typeface="Courier"/>
              </a:rPr>
              <a:t>ans</a:t>
            </a:r>
            <a:r>
              <a:rPr dirty="0">
                <a:solidFill>
                  <a:srgbClr val="4070A0"/>
                </a:solidFill>
                <a:latin typeface="Courier"/>
              </a:rPr>
              <a:t> is {}.'</a:t>
            </a:r>
            <a:r>
              <a:rPr dirty="0">
                <a:latin typeface="Courier"/>
              </a:rPr>
              <a:t>.format(b))</a:t>
            </a:r>
          </a:p>
          <a:p>
            <a:pPr marL="0" indent="0">
              <a:buNone/>
            </a:pPr>
            <a:r>
              <a:rPr dirty="0"/>
              <a:t>How about in C++?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Hello printf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// file: hello2.cpp</a:t>
            </a:r>
            <a:r>
              <a:t/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// Compile with:</a:t>
            </a:r>
            <a:r>
              <a:t/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// $ g++ hello2.cpp -o hello2</a:t>
            </a:r>
            <a:r>
              <a:t/>
            </a:r>
            <a:br/>
            <a:r>
              <a:t/>
            </a:r>
            <a:br/>
            <a:r>
              <a:rPr>
                <a:solidFill>
                  <a:srgbClr val="BC7A00"/>
                </a:solidFill>
                <a:latin typeface="Courier"/>
              </a:rPr>
              <a:t>#include </a:t>
            </a:r>
            <a:r>
              <a:rPr>
                <a:latin typeface="Courier"/>
              </a:rPr>
              <a:t>&lt;stdio.h&gt;</a:t>
            </a:r>
            <a:r>
              <a:rPr>
                <a:solidFill>
                  <a:srgbClr val="BC7A00"/>
                </a:solidFill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// for printf</a:t>
            </a:r>
            <a:r>
              <a:t/>
            </a:r>
            <a:br/>
            <a:r>
              <a:rPr>
                <a:solidFill>
                  <a:srgbClr val="BC7A00"/>
                </a:solidFill>
                <a:latin typeface="Courier"/>
              </a:rPr>
              <a:t>#include </a:t>
            </a:r>
            <a:r>
              <a:rPr>
                <a:latin typeface="Courier"/>
              </a:rPr>
              <a:t>&lt;cmath&gt;</a:t>
            </a:r>
            <a:r>
              <a:rPr>
                <a:solidFill>
                  <a:srgbClr val="BC7A00"/>
                </a:solidFill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// for std::sin()</a:t>
            </a:r>
            <a:r>
              <a:t/>
            </a:r>
            <a:br/>
            <a:r>
              <a:t/>
            </a:r>
            <a:br/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main() {</a:t>
            </a:r>
            <a:r>
              <a:t/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auto</a:t>
            </a:r>
            <a:r>
              <a:rPr>
                <a:latin typeface="Courier"/>
              </a:rPr>
              <a:t> a = </a:t>
            </a:r>
            <a:r>
              <a:rPr>
                <a:solidFill>
                  <a:srgbClr val="40A070"/>
                </a:solidFill>
                <a:latin typeface="Courier"/>
              </a:rPr>
              <a:t>12</a:t>
            </a:r>
            <a:r>
              <a:rPr>
                <a:latin typeface="Courier"/>
              </a:rPr>
              <a:t> +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; </a:t>
            </a:r>
            <a:r>
              <a:rPr i="1">
                <a:solidFill>
                  <a:srgbClr val="60A0B0"/>
                </a:solidFill>
                <a:latin typeface="Courier"/>
              </a:rPr>
              <a:t>// C++11</a:t>
            </a:r>
            <a:r>
              <a:t/>
            </a:r>
            <a:br/>
            <a:r>
              <a:rPr>
                <a:latin typeface="Courier"/>
              </a:rPr>
              <a:t>    printf(</a:t>
            </a:r>
            <a:r>
              <a:rPr>
                <a:solidFill>
                  <a:srgbClr val="4070A0"/>
                </a:solidFill>
                <a:latin typeface="Courier"/>
              </a:rPr>
              <a:t>"The ans is %d.\n"</a:t>
            </a:r>
            <a:r>
              <a:rPr>
                <a:latin typeface="Courier"/>
              </a:rPr>
              <a:t>, a); </a:t>
            </a:r>
            <a:r>
              <a:rPr i="1">
                <a:solidFill>
                  <a:srgbClr val="60A0B0"/>
                </a:solidFill>
                <a:latin typeface="Courier"/>
              </a:rPr>
              <a:t>// %d for int</a:t>
            </a:r>
            <a:r>
              <a:t/>
            </a:r>
            <a:br/>
            <a:r>
              <a:t/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auto</a:t>
            </a:r>
            <a:r>
              <a:rPr>
                <a:latin typeface="Courier"/>
              </a:rPr>
              <a:t> b = std::sin(</a:t>
            </a:r>
            <a:r>
              <a:rPr>
                <a:solidFill>
                  <a:srgbClr val="40A070"/>
                </a:solidFill>
                <a:latin typeface="Courier"/>
              </a:rPr>
              <a:t>0.4</a:t>
            </a:r>
            <a:r>
              <a:rPr>
                <a:latin typeface="Courier"/>
              </a:rPr>
              <a:t>);</a:t>
            </a:r>
            <a:r>
              <a:t/>
            </a:r>
            <a:br/>
            <a:r>
              <a:rPr>
                <a:latin typeface="Courier"/>
              </a:rPr>
              <a:t>    printf(</a:t>
            </a:r>
            <a:r>
              <a:rPr>
                <a:solidFill>
                  <a:srgbClr val="4070A0"/>
                </a:solidFill>
                <a:latin typeface="Courier"/>
              </a:rPr>
              <a:t>"The ans is %f.\n"</a:t>
            </a:r>
            <a:r>
              <a:rPr>
                <a:latin typeface="Courier"/>
              </a:rPr>
              <a:t>, b); </a:t>
            </a:r>
            <a:r>
              <a:rPr i="1">
                <a:solidFill>
                  <a:srgbClr val="60A0B0"/>
                </a:solidFill>
                <a:latin typeface="Courier"/>
              </a:rPr>
              <a:t>// %f for double</a:t>
            </a:r>
            <a:r>
              <a:t/>
            </a:r>
            <a:br/>
            <a:r>
              <a:rPr>
                <a:latin typeface="Courier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Hello iostream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// file: hello1.cpp</a:t>
            </a:r>
            <a:r>
              <a:t/>
            </a:r>
            <a:br/>
            <a:r>
              <a:rPr>
                <a:solidFill>
                  <a:srgbClr val="BC7A00"/>
                </a:solidFill>
                <a:latin typeface="Courier"/>
              </a:rPr>
              <a:t>#include </a:t>
            </a:r>
            <a:r>
              <a:rPr>
                <a:latin typeface="Courier"/>
              </a:rPr>
              <a:t>&lt;iostream&gt;</a:t>
            </a:r>
            <a:r>
              <a:rPr>
                <a:solidFill>
                  <a:srgbClr val="BC7A00"/>
                </a:solidFill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// for std::cout</a:t>
            </a:r>
            <a:r>
              <a:t/>
            </a:r>
            <a:br/>
            <a:r>
              <a:rPr>
                <a:solidFill>
                  <a:srgbClr val="BC7A00"/>
                </a:solidFill>
                <a:latin typeface="Courier"/>
              </a:rPr>
              <a:t>#include </a:t>
            </a:r>
            <a:r>
              <a:rPr>
                <a:latin typeface="Courier"/>
              </a:rPr>
              <a:t>&lt;cmath&gt;</a:t>
            </a:r>
            <a:r>
              <a:rPr>
                <a:solidFill>
                  <a:srgbClr val="BC7A00"/>
                </a:solidFill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// for std::sin()</a:t>
            </a:r>
            <a:r>
              <a:t/>
            </a:r>
            <a:br/>
            <a:r>
              <a:t/>
            </a:r>
            <a:br/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main() {</a:t>
            </a:r>
            <a:r>
              <a:t/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auto</a:t>
            </a:r>
            <a:r>
              <a:rPr>
                <a:latin typeface="Courier"/>
              </a:rPr>
              <a:t> a = </a:t>
            </a:r>
            <a:r>
              <a:rPr>
                <a:solidFill>
                  <a:srgbClr val="40A070"/>
                </a:solidFill>
                <a:latin typeface="Courier"/>
              </a:rPr>
              <a:t>12</a:t>
            </a:r>
            <a:r>
              <a:rPr>
                <a:latin typeface="Courier"/>
              </a:rPr>
              <a:t> +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;  </a:t>
            </a:r>
            <a:r>
              <a:rPr i="1">
                <a:solidFill>
                  <a:srgbClr val="60A0B0"/>
                </a:solidFill>
                <a:latin typeface="Courier"/>
              </a:rPr>
              <a:t>// C++11</a:t>
            </a:r>
            <a:r>
              <a:t/>
            </a:r>
            <a:br/>
            <a:r>
              <a:rPr>
                <a:latin typeface="Courier"/>
              </a:rPr>
              <a:t>    std::cout &lt;&lt; </a:t>
            </a:r>
            <a:r>
              <a:rPr>
                <a:solidFill>
                  <a:srgbClr val="4070A0"/>
                </a:solidFill>
                <a:latin typeface="Courier"/>
              </a:rPr>
              <a:t>"The ans is "</a:t>
            </a:r>
            <a:r>
              <a:rPr>
                <a:latin typeface="Courier"/>
              </a:rPr>
              <a:t> &lt;&lt; a &lt;&lt; </a:t>
            </a:r>
            <a:r>
              <a:rPr>
                <a:solidFill>
                  <a:srgbClr val="4070A0"/>
                </a:solidFill>
                <a:latin typeface="Courier"/>
              </a:rPr>
              <a:t>".\n"</a:t>
            </a:r>
            <a:r>
              <a:rPr>
                <a:latin typeface="Courier"/>
              </a:rPr>
              <a:t>;</a:t>
            </a:r>
            <a:r>
              <a:t/>
            </a:r>
            <a:br/>
            <a:r>
              <a:t/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auto</a:t>
            </a:r>
            <a:r>
              <a:rPr>
                <a:latin typeface="Courier"/>
              </a:rPr>
              <a:t> b = std::sin(</a:t>
            </a:r>
            <a:r>
              <a:rPr>
                <a:solidFill>
                  <a:srgbClr val="40A070"/>
                </a:solidFill>
                <a:latin typeface="Courier"/>
              </a:rPr>
              <a:t>0.4</a:t>
            </a:r>
            <a:r>
              <a:rPr>
                <a:latin typeface="Courier"/>
              </a:rPr>
              <a:t>);</a:t>
            </a:r>
            <a:r>
              <a:t/>
            </a:r>
            <a:br/>
            <a:r>
              <a:rPr>
                <a:latin typeface="Courier"/>
              </a:rPr>
              <a:t>    std::cout &lt;&lt; </a:t>
            </a:r>
            <a:r>
              <a:rPr>
                <a:solidFill>
                  <a:srgbClr val="4070A0"/>
                </a:solidFill>
                <a:latin typeface="Courier"/>
              </a:rPr>
              <a:t>"The ans is "</a:t>
            </a:r>
            <a:r>
              <a:rPr>
                <a:latin typeface="Courier"/>
              </a:rPr>
              <a:t> &lt;&lt; b &lt;&lt; </a:t>
            </a:r>
            <a:r>
              <a:rPr>
                <a:solidFill>
                  <a:srgbClr val="4070A0"/>
                </a:solidFill>
                <a:latin typeface="Courier"/>
              </a:rPr>
              <a:t>".\n"</a:t>
            </a:r>
            <a:r>
              <a:rPr>
                <a:latin typeface="Courier"/>
              </a:rPr>
              <a:t>;</a:t>
            </a:r>
            <a:r>
              <a:t/>
            </a:r>
            <a:br/>
            <a:r>
              <a:rPr>
                <a:latin typeface="Courier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iostream, good or bad?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Good 👍: - More generic code.</a:t>
            </a:r>
          </a:p>
          <a:p>
            <a:pPr marL="0" indent="0">
              <a:buNone/>
            </a:pPr>
            <a:r>
              <a:rPr dirty="0"/>
              <a:t>Bad 👎: - The header file is too big. - The run time is usually slower than </a:t>
            </a:r>
            <a:r>
              <a:rPr i="1" dirty="0" err="1"/>
              <a:t>printf</a:t>
            </a:r>
            <a:r>
              <a:rPr i="1" dirty="0"/>
              <a:t>()</a:t>
            </a:r>
            <a:r>
              <a:rPr dirty="0"/>
              <a:t>. - The syntax is not readable.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Hello to {fmt}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// file: hello.cpp</a:t>
            </a:r>
            <a:r>
              <a:t/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// Compile with:</a:t>
            </a:r>
            <a:r>
              <a:t/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// $ g++ hello.cpp -o hello -lfmt</a:t>
            </a:r>
            <a:r>
              <a:t/>
            </a:r>
            <a:br/>
            <a:r>
              <a:t/>
            </a:r>
            <a:br/>
            <a:r>
              <a:rPr>
                <a:solidFill>
                  <a:srgbClr val="BC7A00"/>
                </a:solidFill>
                <a:latin typeface="Courier"/>
              </a:rPr>
              <a:t>#include </a:t>
            </a:r>
            <a:r>
              <a:rPr>
                <a:latin typeface="Courier"/>
              </a:rPr>
              <a:t>&lt;fmt/core.h&gt;</a:t>
            </a:r>
            <a:r>
              <a:rPr>
                <a:solidFill>
                  <a:srgbClr val="BC7A00"/>
                </a:solidFill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// for fmt::print</a:t>
            </a:r>
            <a:r>
              <a:t/>
            </a:r>
            <a:br/>
            <a:r>
              <a:rPr>
                <a:solidFill>
                  <a:srgbClr val="BC7A00"/>
                </a:solidFill>
                <a:latin typeface="Courier"/>
              </a:rPr>
              <a:t>#include </a:t>
            </a:r>
            <a:r>
              <a:rPr>
                <a:latin typeface="Courier"/>
              </a:rPr>
              <a:t>&lt;cmath&gt;</a:t>
            </a:r>
            <a:r>
              <a:rPr>
                <a:solidFill>
                  <a:srgbClr val="BC7A00"/>
                </a:solidFill>
                <a:latin typeface="Courier"/>
              </a:rPr>
              <a:t>      </a:t>
            </a:r>
            <a:r>
              <a:rPr i="1">
                <a:solidFill>
                  <a:srgbClr val="60A0B0"/>
                </a:solidFill>
                <a:latin typeface="Courier"/>
              </a:rPr>
              <a:t>// for std::sin()</a:t>
            </a:r>
            <a:r>
              <a:t/>
            </a:r>
            <a:br/>
            <a:r>
              <a:t/>
            </a:r>
            <a:br/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main() {</a:t>
            </a:r>
            <a:r>
              <a:t/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auto</a:t>
            </a:r>
            <a:r>
              <a:rPr>
                <a:latin typeface="Courier"/>
              </a:rPr>
              <a:t> a = </a:t>
            </a:r>
            <a:r>
              <a:rPr>
                <a:solidFill>
                  <a:srgbClr val="40A070"/>
                </a:solidFill>
                <a:latin typeface="Courier"/>
              </a:rPr>
              <a:t>12</a:t>
            </a:r>
            <a:r>
              <a:rPr>
                <a:latin typeface="Courier"/>
              </a:rPr>
              <a:t> +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; </a:t>
            </a:r>
            <a:r>
              <a:t/>
            </a:r>
            <a:br/>
            <a:r>
              <a:rPr>
                <a:latin typeface="Courier"/>
              </a:rPr>
              <a:t>    fmt::print(</a:t>
            </a:r>
            <a:r>
              <a:rPr>
                <a:solidFill>
                  <a:srgbClr val="4070A0"/>
                </a:solidFill>
                <a:latin typeface="Courier"/>
              </a:rPr>
              <a:t>"The ans is {}.\n"</a:t>
            </a:r>
            <a:r>
              <a:rPr>
                <a:latin typeface="Courier"/>
              </a:rPr>
              <a:t>, a);</a:t>
            </a:r>
            <a:r>
              <a:t/>
            </a:r>
            <a:br/>
            <a:r>
              <a:t/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auto</a:t>
            </a:r>
            <a:r>
              <a:rPr>
                <a:latin typeface="Courier"/>
              </a:rPr>
              <a:t> b = std::sin(</a:t>
            </a:r>
            <a:r>
              <a:rPr>
                <a:solidFill>
                  <a:srgbClr val="40A070"/>
                </a:solidFill>
                <a:latin typeface="Courier"/>
              </a:rPr>
              <a:t>0.4</a:t>
            </a:r>
            <a:r>
              <a:rPr>
                <a:latin typeface="Courier"/>
              </a:rPr>
              <a:t>);</a:t>
            </a:r>
            <a:r>
              <a:t/>
            </a:r>
            <a:br/>
            <a:r>
              <a:rPr>
                <a:latin typeface="Courier"/>
              </a:rPr>
              <a:t>    fmt::print(</a:t>
            </a:r>
            <a:r>
              <a:rPr>
                <a:solidFill>
                  <a:srgbClr val="4070A0"/>
                </a:solidFill>
                <a:latin typeface="Courier"/>
              </a:rPr>
              <a:t>"The ans is {}.\n"</a:t>
            </a:r>
            <a:r>
              <a:rPr>
                <a:latin typeface="Courier"/>
              </a:rPr>
              <a:t>, b);</a:t>
            </a:r>
            <a:r>
              <a:t/>
            </a:r>
            <a:br/>
            <a:r>
              <a:rPr>
                <a:latin typeface="Courier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Hello container (Python)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file: hello.py</a:t>
            </a:r>
            <a:r>
              <a:t/>
            </a:r>
            <a:br/>
            <a:r>
              <a:rPr>
                <a:latin typeface="Courier"/>
              </a:rPr>
              <a:t>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t/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70A0"/>
                </a:solidFill>
                <a:latin typeface="Courier"/>
              </a:rPr>
              <a:t>'The answer is {}'</a:t>
            </a:r>
            <a:r>
              <a:rPr>
                <a:latin typeface="Courier"/>
              </a:rPr>
              <a:t>.format(a))</a:t>
            </a:r>
            <a:r>
              <a:t/>
            </a:r>
            <a:br/>
            <a:r>
              <a:t/>
            </a:r>
            <a:br/>
            <a:r>
              <a:rPr>
                <a:latin typeface="Courier"/>
              </a:rPr>
              <a:t>L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'hello'</a:t>
            </a:r>
            <a:r>
              <a:rPr>
                <a:latin typeface="Courier"/>
              </a:rPr>
              <a:t>]</a:t>
            </a:r>
            <a:r>
              <a:t/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70A0"/>
                </a:solidFill>
                <a:latin typeface="Courier"/>
              </a:rPr>
              <a:t>'The answer is {}'</a:t>
            </a:r>
            <a:r>
              <a:rPr>
                <a:latin typeface="Courier"/>
              </a:rPr>
              <a:t>.format(L))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Hello {fmt} (C++)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// file: hello.cpp</a:t>
            </a:r>
            <a:r>
              <a:rPr dirty="0"/>
              <a:t/>
            </a: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// Compile with:</a:t>
            </a:r>
            <a:r>
              <a:rPr dirty="0"/>
              <a:t/>
            </a: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// $ g++ -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std</a:t>
            </a:r>
            <a:r>
              <a:rPr i="1" dirty="0">
                <a:solidFill>
                  <a:srgbClr val="60A0B0"/>
                </a:solidFill>
                <a:latin typeface="Courier"/>
              </a:rPr>
              <a:t>=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c++</a:t>
            </a:r>
            <a:r>
              <a:rPr i="1" dirty="0">
                <a:solidFill>
                  <a:srgbClr val="60A0B0"/>
                </a:solidFill>
                <a:latin typeface="Courier"/>
              </a:rPr>
              <a:t>17 hello.cpp -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lfmt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>
                <a:solidFill>
                  <a:srgbClr val="BC7A00"/>
                </a:solidFill>
                <a:latin typeface="Courier"/>
              </a:rPr>
              <a:t>#include </a:t>
            </a:r>
            <a:r>
              <a:rPr dirty="0">
                <a:latin typeface="Courier"/>
              </a:rPr>
              <a:t>&lt;vector&gt;</a:t>
            </a:r>
            <a:r>
              <a:rPr dirty="0"/>
              <a:t/>
            </a:r>
            <a:br>
              <a:rPr dirty="0"/>
            </a:br>
            <a:r>
              <a:rPr b="1" dirty="0" smtClean="0">
                <a:solidFill>
                  <a:srgbClr val="FF0000"/>
                </a:solidFill>
                <a:latin typeface="Courier"/>
              </a:rPr>
              <a:t>#</a:t>
            </a:r>
            <a:r>
              <a:rPr b="1" dirty="0">
                <a:solidFill>
                  <a:srgbClr val="FF0000"/>
                </a:solidFill>
                <a:latin typeface="Courier"/>
              </a:rPr>
              <a:t>include &lt;</a:t>
            </a:r>
            <a:r>
              <a:rPr b="1" dirty="0" err="1">
                <a:solidFill>
                  <a:srgbClr val="FF0000"/>
                </a:solidFill>
                <a:latin typeface="Courier"/>
              </a:rPr>
              <a:t>fmt</a:t>
            </a:r>
            <a:r>
              <a:rPr b="1" dirty="0">
                <a:solidFill>
                  <a:srgbClr val="FF0000"/>
                </a:solidFill>
                <a:latin typeface="Courier"/>
              </a:rPr>
              <a:t>/</a:t>
            </a:r>
            <a:r>
              <a:rPr b="1" dirty="0" err="1">
                <a:solidFill>
                  <a:srgbClr val="FF0000"/>
                </a:solidFill>
                <a:latin typeface="Courier"/>
              </a:rPr>
              <a:t>ranges.h</a:t>
            </a:r>
            <a:r>
              <a:rPr b="1" dirty="0">
                <a:solidFill>
                  <a:srgbClr val="FF0000"/>
                </a:solidFill>
                <a:latin typeface="Courier"/>
              </a:rPr>
              <a:t>&gt;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 err="1">
                <a:solidFill>
                  <a:srgbClr val="902000"/>
                </a:solidFill>
                <a:latin typeface="Courier"/>
              </a:rPr>
              <a:t>int</a:t>
            </a:r>
            <a:r>
              <a:rPr dirty="0">
                <a:latin typeface="Courier"/>
              </a:rPr>
              <a:t> main() {</a:t>
            </a:r>
            <a:r>
              <a:rPr dirty="0"/>
              <a:t/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b="1" dirty="0">
                <a:solidFill>
                  <a:srgbClr val="007020"/>
                </a:solidFill>
                <a:latin typeface="Courier"/>
              </a:rPr>
              <a:t>auto</a:t>
            </a:r>
            <a:r>
              <a:rPr dirty="0">
                <a:latin typeface="Courier"/>
              </a:rPr>
              <a:t> a = </a:t>
            </a:r>
            <a:r>
              <a:rPr dirty="0">
                <a:solidFill>
                  <a:srgbClr val="40A070"/>
                </a:solidFill>
                <a:latin typeface="Courier"/>
              </a:rPr>
              <a:t>12</a:t>
            </a:r>
            <a:r>
              <a:rPr dirty="0">
                <a:latin typeface="Courier"/>
              </a:rPr>
              <a:t> + </a:t>
            </a:r>
            <a:r>
              <a:rPr dirty="0">
                <a:solidFill>
                  <a:srgbClr val="40A070"/>
                </a:solidFill>
                <a:latin typeface="Courier"/>
              </a:rPr>
              <a:t>4</a:t>
            </a:r>
            <a:r>
              <a:rPr dirty="0">
                <a:latin typeface="Courier"/>
              </a:rPr>
              <a:t>;</a:t>
            </a:r>
            <a:r>
              <a:rPr dirty="0"/>
              <a:t/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 err="1">
                <a:latin typeface="Courier"/>
              </a:rPr>
              <a:t>fmt</a:t>
            </a:r>
            <a:r>
              <a:rPr dirty="0">
                <a:latin typeface="Courier"/>
              </a:rPr>
              <a:t>::print(</a:t>
            </a:r>
            <a:r>
              <a:rPr dirty="0">
                <a:solidFill>
                  <a:srgbClr val="4070A0"/>
                </a:solidFill>
                <a:latin typeface="Courier"/>
              </a:rPr>
              <a:t>"The </a:t>
            </a:r>
            <a:r>
              <a:rPr dirty="0" err="1">
                <a:solidFill>
                  <a:srgbClr val="4070A0"/>
                </a:solidFill>
                <a:latin typeface="Courier"/>
              </a:rPr>
              <a:t>ans</a:t>
            </a:r>
            <a:r>
              <a:rPr dirty="0">
                <a:solidFill>
                  <a:srgbClr val="4070A0"/>
                </a:solidFill>
                <a:latin typeface="Courier"/>
              </a:rPr>
              <a:t> is {}.\n"</a:t>
            </a:r>
            <a:r>
              <a:rPr dirty="0">
                <a:latin typeface="Courier"/>
              </a:rPr>
              <a:t>, a);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b="1" dirty="0">
                <a:solidFill>
                  <a:srgbClr val="007020"/>
                </a:solidFill>
                <a:latin typeface="Courier"/>
              </a:rPr>
              <a:t>auto</a:t>
            </a:r>
            <a:r>
              <a:rPr dirty="0">
                <a:latin typeface="Courier"/>
              </a:rPr>
              <a:t> L = </a:t>
            </a:r>
            <a:r>
              <a:rPr dirty="0" err="1">
                <a:latin typeface="Courier"/>
              </a:rPr>
              <a:t>std</a:t>
            </a:r>
            <a:r>
              <a:rPr dirty="0">
                <a:latin typeface="Courier"/>
              </a:rPr>
              <a:t>::vector{</a:t>
            </a:r>
            <a:r>
              <a:rPr dirty="0">
                <a:solidFill>
                  <a:srgbClr val="40A070"/>
                </a:solidFill>
                <a:latin typeface="Courier"/>
              </a:rPr>
              <a:t>2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A070"/>
                </a:solidFill>
                <a:latin typeface="Courier"/>
              </a:rPr>
              <a:t>3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A070"/>
                </a:solidFill>
                <a:latin typeface="Courier"/>
              </a:rPr>
              <a:t>5</a:t>
            </a:r>
            <a:r>
              <a:rPr dirty="0">
                <a:latin typeface="Courier"/>
              </a:rPr>
              <a:t>}; </a:t>
            </a:r>
            <a:r>
              <a:rPr i="1" dirty="0">
                <a:solidFill>
                  <a:srgbClr val="60A0B0"/>
                </a:solidFill>
                <a:latin typeface="Courier"/>
              </a:rPr>
              <a:t>//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c++</a:t>
            </a:r>
            <a:r>
              <a:rPr i="1" dirty="0">
                <a:solidFill>
                  <a:srgbClr val="60A0B0"/>
                </a:solidFill>
                <a:latin typeface="Courier"/>
              </a:rPr>
              <a:t>17</a:t>
            </a:r>
            <a:r>
              <a:rPr dirty="0"/>
              <a:t/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 err="1">
                <a:latin typeface="Courier"/>
              </a:rPr>
              <a:t>fmt</a:t>
            </a:r>
            <a:r>
              <a:rPr dirty="0">
                <a:latin typeface="Courier"/>
              </a:rPr>
              <a:t>::print(</a:t>
            </a:r>
            <a:r>
              <a:rPr dirty="0">
                <a:solidFill>
                  <a:srgbClr val="4070A0"/>
                </a:solidFill>
                <a:latin typeface="Courier"/>
              </a:rPr>
              <a:t>"The </a:t>
            </a:r>
            <a:r>
              <a:rPr dirty="0" err="1">
                <a:solidFill>
                  <a:srgbClr val="4070A0"/>
                </a:solidFill>
                <a:latin typeface="Courier"/>
              </a:rPr>
              <a:t>ans</a:t>
            </a:r>
            <a:r>
              <a:rPr dirty="0">
                <a:solidFill>
                  <a:srgbClr val="4070A0"/>
                </a:solidFill>
                <a:latin typeface="Courier"/>
              </a:rPr>
              <a:t> is {}.\n"</a:t>
            </a:r>
            <a:r>
              <a:rPr dirty="0">
                <a:latin typeface="Courier"/>
              </a:rPr>
              <a:t>, L);</a:t>
            </a:r>
            <a:r>
              <a:rPr dirty="0"/>
              <a:t/>
            </a:r>
            <a:br>
              <a:rPr dirty="0"/>
            </a:br>
            <a:r>
              <a:rPr dirty="0">
                <a:latin typeface="Courier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Tuple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main():</a:t>
            </a:r>
            <a:r>
              <a:t/>
            </a:r>
            <a:br/>
            <a:r>
              <a:rPr>
                <a:latin typeface="Courier"/>
              </a:rPr>
              <a:t>    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70A0"/>
                </a:solidFill>
                <a:latin typeface="Courier"/>
              </a:rPr>
              <a:t>"a"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"u"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3.4</a:t>
            </a:r>
            <a:r>
              <a:rPr>
                <a:latin typeface="Courier"/>
              </a:rPr>
              <a:t>)</a:t>
            </a:r>
            <a:r>
              <a:t/>
            </a:r>
            <a:br/>
            <a:r>
              <a:rPr>
                <a:latin typeface="Courier"/>
              </a:rPr>
              <a:t>    print(T)</a:t>
            </a:r>
            <a:r>
              <a:t/>
            </a:r>
            <a:br/>
            <a:r>
              <a:rPr>
                <a:latin typeface="Courier"/>
              </a:rPr>
              <a:t> </a:t>
            </a:r>
            <a:r>
              <a:t/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i, e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enumerate(T):</a:t>
            </a:r>
            <a:r>
              <a:t/>
            </a:r>
            <a:br/>
            <a:r>
              <a:rPr>
                <a:latin typeface="Courier"/>
              </a:rPr>
              <a:t>        print(</a:t>
            </a:r>
            <a:r>
              <a:rPr>
                <a:solidFill>
                  <a:srgbClr val="4070A0"/>
                </a:solidFill>
                <a:latin typeface="Courier"/>
              </a:rPr>
              <a:t>"{}: {}, "</a:t>
            </a:r>
            <a:r>
              <a:rPr>
                <a:latin typeface="Courier"/>
              </a:rPr>
              <a:t>.format(i, e))</a:t>
            </a:r>
            <a:r>
              <a:t/>
            </a:r>
            <a:br/>
            <a:r>
              <a:t/>
            </a:r>
            <a:br/>
            <a:r>
              <a:t/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'__main__'</a:t>
            </a:r>
            <a:r>
              <a:rPr>
                <a:latin typeface="Courier"/>
              </a:rPr>
              <a:t>:</a:t>
            </a:r>
            <a:r>
              <a:t/>
            </a:r>
            <a:br/>
            <a:r>
              <a:rPr>
                <a:latin typeface="Courier"/>
              </a:rPr>
              <a:t>    main()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大都市">
  <a:themeElements>
    <a:clrScheme name="大都市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大都市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大都市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大都市</Template>
  <TotalTime>0</TotalTime>
  <Words>182</Words>
  <Application>Microsoft Office PowerPoint</Application>
  <PresentationFormat>宽屏</PresentationFormat>
  <Paragraphs>47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Courier</vt:lpstr>
      <vt:lpstr>宋体</vt:lpstr>
      <vt:lpstr>Arial</vt:lpstr>
      <vt:lpstr>Calibri Light</vt:lpstr>
      <vt:lpstr>大都市</vt:lpstr>
      <vt:lpstr>Lecture 1: Hello {fmt}</vt:lpstr>
      <vt:lpstr>Hello Python</vt:lpstr>
      <vt:lpstr>Hello printf</vt:lpstr>
      <vt:lpstr>Hello iostream</vt:lpstr>
      <vt:lpstr>iostream, good or bad?</vt:lpstr>
      <vt:lpstr>Hello to {fmt}</vt:lpstr>
      <vt:lpstr>Hello container (Python)</vt:lpstr>
      <vt:lpstr>Hello {fmt} (C++)</vt:lpstr>
      <vt:lpstr>Tuple in Python</vt:lpstr>
      <vt:lpstr>Tuple in C++ 😱😱😱😱</vt:lpstr>
      <vt:lpstr>Minimum Environment Setup 🔧</vt:lpstr>
      <vt:lpstr>Conclusion</vt:lpstr>
      <vt:lpstr>Coming up 🔜</vt:lpstr>
      <vt:lpstr>Q &amp; A 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Hello {fmt}</dc:title>
  <dc:creator/>
  <cp:keywords/>
  <cp:lastModifiedBy>user</cp:lastModifiedBy>
  <cp:revision>1</cp:revision>
  <dcterms:created xsi:type="dcterms:W3CDTF">2021-02-05T13:09:08Z</dcterms:created>
  <dcterms:modified xsi:type="dcterms:W3CDTF">2021-02-06T03:50:20Z</dcterms:modified>
</cp:coreProperties>
</file>