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55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13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99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8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73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72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0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7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97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85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4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1449955.1449807" TargetMode="External"/><Relationship Id="rId2" Type="http://schemas.openxmlformats.org/officeDocument/2006/relationships/hyperlink" Target="https://doi.org/10.1109/TKDE.2004.4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109/METRICS.2005.28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5069"/>
            <a:ext cx="7772400" cy="110251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Beamer Slides using Pandoc and Markdown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7190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/>
            </a:r>
            <a:br/>
            <a:r>
              <a:t/>
            </a:r>
            <a:br/>
            <a:r>
              <a:t>Wai-Shing Luk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make a two-column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>
                <a:latin typeface="Courier"/>
              </a:rPr>
              <a:t>\columnsbegin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\col{0.5\textwidth}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Left-hand side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\col{0.5\textwidth}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Right-hand side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\columnsend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An image occurring by itself in a paragraph will be rendered as a figure with a caption.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![This is the caption](media/image2.jpeg)</a:t>
            </a:r>
            <a:r>
              <a:rPr>
                <a:latin typeface="Courier"/>
              </a:rPr>
              <a:t>{#fig:figure0}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(result)</a:t>
            </a:r>
          </a:p>
        </p:txBody>
      </p:sp>
      <p:pic>
        <p:nvPicPr>
          <p:cNvPr id="4" name="Picture 1" descr="media/image2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2051050"/>
            <a:ext cx="50546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This is the caption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If you just want a regular inline image, just make sure it is not the only thing in the paragraph. One way to do this is to insert a nonbreaking space after the image:</a:t>
            </a:r>
          </a:p>
          <a:p>
            <a:pPr lvl="0" indent="0">
              <a:buNone/>
            </a:pPr>
            <a:r>
              <a:rPr b="1">
                <a:solidFill>
                  <a:srgbClr val="FF0000"/>
                </a:solidFill>
                <a:latin typeface="Courier"/>
              </a:rPr>
              <a:t>![No caption](media/image2.jpeg)</a:t>
            </a:r>
            <a:r>
              <a:rPr>
                <a:latin typeface="Courier"/>
              </a:rPr>
              <a:t>\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Figures (result)</a:t>
            </a:r>
          </a:p>
        </p:txBody>
      </p:sp>
      <p:pic>
        <p:nvPicPr>
          <p:cNvPr id="4" name="Picture 1" descr="media/image2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2051050"/>
            <a:ext cx="5054600" cy="288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TextBox 3"/>
          <p:cNvSpPr txBox="1"/>
          <p:nvPr/>
        </p:nvSpPr>
        <p:spPr>
          <a:xfrm>
            <a:off x="457200" y="493395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No caption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Render Diagrams using Tikz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\begin</a:t>
            </a:r>
            <a:r>
              <a:rPr>
                <a:latin typeface="Courier"/>
              </a:rPr>
              <a:t>{figure}[hp]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\centering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\input</a:t>
            </a:r>
            <a:r>
              <a:rPr>
                <a:latin typeface="Courier"/>
              </a:rPr>
              <a:t>{pole2polar.tikz}</a:t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\caption</a:t>
            </a:r>
            <a:r>
              <a:rPr>
                <a:latin typeface="Courier"/>
              </a:rPr>
              <a:t>{Example of constructing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  the polar of a point}</a:t>
            </a:r>
            <a:r>
              <a:rPr i="1">
                <a:solidFill>
                  <a:srgbClr val="60A0B0"/>
                </a:solidFill>
                <a:latin typeface="Courier"/>
              </a:rPr>
              <a:t>%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\label</a:t>
            </a:r>
            <a:r>
              <a:rPr>
                <a:latin typeface="Courier"/>
              </a:rPr>
              <a:t>{fig:pole2polar}</a:t>
            </a:r>
            <a:br>
              <a:rPr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\end</a:t>
            </a:r>
            <a:r>
              <a:rPr>
                <a:latin typeface="Courier"/>
              </a:rPr>
              <a:t>{figure}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Render Diagrams using Tikz (result)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(markdown)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Simple tables can be generated using Markdown.</a:t>
            </a:r>
          </a:p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Costs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28nm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20nm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 ------------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 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 -----------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Fab Costs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3B  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4B - 7B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Process R&amp;D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1.2B 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2.1B - 3B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Mask Costs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2M - 3M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5M - 8M    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Design Costs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50M - 90M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r>
              <a:rPr>
                <a:latin typeface="Courier"/>
              </a:rPr>
              <a:t> 120M - 500M </a:t>
            </a:r>
            <a:r>
              <a:rPr>
                <a:solidFill>
                  <a:srgbClr val="BC7A00"/>
                </a:solidFill>
                <a:latin typeface="Courier"/>
              </a:rPr>
              <a:t>|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BC7A00"/>
                </a:solidFill>
                <a:latin typeface="Courier"/>
              </a:rPr>
              <a:t/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latin typeface="Courier"/>
              </a:rPr>
              <a:t>: Fab, process, mask, and design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costs {#tbl:fab}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(result)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205105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Fab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4B - 7B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Process R&amp;D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1.2B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2.1B - 3B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Mask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2M - 3M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5M - 8M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18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Design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50M - 90M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120M - 500M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pandoc-crossref</a:t>
            </a:r>
            <a:r>
              <a:t> filter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pandoc-crossref</a:t>
            </a:r>
            <a:r>
              <a:t>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With this filter, you can cross-reference figures (see Fig. 1 and Fig. ), display equations (see Eq. 1), tables (see Table </a:t>
            </a:r>
            <a:r>
              <a:rPr b="1"/>
              <a:t>¿tbl:fab?</a:t>
            </a:r>
            <a:r>
              <a:t>) and sections § </a:t>
            </a:r>
            <a:r>
              <a:rPr>
                <a:hlinkClick r:id="rId2" action="ppaction://hlinksldjump"/>
              </a:rPr>
              <a:t>1.1</a:t>
            </a:r>
            <a:r>
              <a:t>, § </a:t>
            </a:r>
            <a:r>
              <a:rPr>
                <a:hlinkClick r:id="rId3" action="ppaction://hlinksldjump"/>
              </a:rPr>
              <a:t>2.1</a:t>
            </a: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pandoc-crossref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>
              <a:rPr>
                <a:solidFill>
                  <a:srgbClr val="902000"/>
                </a:solidFill>
                <a:latin typeface="Courier"/>
              </a:rPr>
            </a:br>
            <a:r>
              <a:rPr>
                <a:latin typeface="Courier"/>
              </a:rPr>
              <a:t>  crossref.yaml beamer.md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sample </a:t>
            </a:r>
            <a:r>
              <a:rPr>
                <a:latin typeface="Courier"/>
              </a:rPr>
              <a:t>crossref.yaml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cref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codeBlockCaptions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lofTitle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"## List of Figures"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lotTitle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"## List of Tables"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autoSectionLabels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figureTemplate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$$t$$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tableTemplate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$$t$$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figPrefix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"Fig."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eqnPrefix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"Eq."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tblPrefix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"Table"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lstPrefix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"Listing"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secPrefix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"§"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There are a couple options for code block labels. Those work only if code block id starts with </a:t>
            </a:r>
            <a:r>
              <a:rPr>
                <a:latin typeface="Courier"/>
              </a:rPr>
              <a:t>lst:</a:t>
            </a:r>
            <a:r>
              <a:t>, e.g. </a:t>
            </a:r>
            <a:r>
              <a:rPr>
                <a:latin typeface="Courier"/>
              </a:rPr>
              <a:t>{#lst:label}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caption</a:t>
            </a:r>
            <a:r>
              <a:t>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95" y="1600201"/>
            <a:ext cx="8229600" cy="452596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>
                <a:latin typeface="Courier"/>
              </a:rPr>
              <a:t>caption</a:t>
            </a:r>
            <a:r>
              <a:t> attribute will be treated as code block caption. If code block has both id and </a:t>
            </a:r>
            <a:r>
              <a:rPr>
                <a:latin typeface="Courier"/>
              </a:rPr>
              <a:t>caption</a:t>
            </a:r>
            <a:r>
              <a:t> attributes, it will be treated as numbered code block.</a:t>
            </a:r>
          </a:p>
          <a:p>
            <a:pPr lvl="0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main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IO</a:t>
            </a:r>
            <a:r>
              <a:rPr>
                <a:latin typeface="Courier"/>
              </a:rPr>
              <a:t> ()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main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putStrLn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</a:p>
          <a:p>
            <a:pPr marL="0" lvl="0" indent="0">
              <a:buNone/>
            </a:pPr>
            <a:r>
              <a:t>(source)</a:t>
            </a:r>
          </a:p>
          <a:p>
            <a:pPr lvl="0" indent="0">
              <a:buNone/>
            </a:pPr>
            <a:r>
              <a:rPr>
                <a:latin typeface="Courier"/>
              </a:rPr>
              <a:t>{#lst:captionAttr .haskell caption="Listing caption A"}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Table-style captions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Enabled with </a:t>
            </a:r>
            <a:r>
              <a:rPr>
                <a:latin typeface="Courier"/>
              </a:rPr>
              <a:t>codeBlockCaptions</a:t>
            </a:r>
            <a:r>
              <a:t> metadata option. If code block is immediately adjacent to paragraph, starting with </a:t>
            </a:r>
            <a:r>
              <a:rPr>
                <a:latin typeface="Courier"/>
              </a:rPr>
              <a:t>Listing:</a:t>
            </a:r>
            <a:r>
              <a:t> or </a:t>
            </a:r>
            <a:r>
              <a:rPr>
                <a:latin typeface="Courier"/>
              </a:rPr>
              <a:t>:</a:t>
            </a:r>
            <a:r>
              <a:t>, said paragraph will be treated as code block caption.</a:t>
            </a:r>
          </a:p>
          <a:p>
            <a:pPr marL="0" lvl="0" indent="0">
              <a:buNone/>
            </a:pPr>
            <a:r>
              <a:t>Listing: Listing caption B</a:t>
            </a:r>
          </a:p>
          <a:p>
            <a:pPr lvl="0" indent="0">
              <a:buNone/>
            </a:pPr>
            <a:r>
              <a:rPr>
                <a:solidFill>
                  <a:srgbClr val="007020"/>
                </a:solidFill>
                <a:latin typeface="Courier"/>
              </a:rPr>
              <a:t>main ::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IO</a:t>
            </a:r>
            <a:r>
              <a:rPr>
                <a:latin typeface="Courier"/>
              </a:rPr>
              <a:t> ()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main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putStrLn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pandoc-citeproc</a:t>
            </a:r>
            <a:r>
              <a:t> filter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See Aalst, Weijters, and Maruster (2004), or</a:t>
            </a:r>
          </a:p>
          <a:p>
            <a:pPr lvl="0"/>
            <a:r>
              <a:t>See (Baldi et al. 2008; Canfora and Cerulo 2005).</a:t>
            </a:r>
          </a:p>
          <a:p>
            <a:pPr marL="0" lvl="0" indent="0">
              <a:buNone/>
            </a:pPr>
            <a:r>
              <a:t>(source)</a:t>
            </a:r>
          </a:p>
          <a:p>
            <a:pPr lvl="0" indent="0">
              <a:buNone/>
            </a:pP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See @Aalst-etal_2004, or</a:t>
            </a: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See </a:t>
            </a:r>
            <a:r>
              <a:rPr lang="en-US">
                <a:latin typeface="Courier"/>
              </a:rPr>
              <a:t>[</a:t>
            </a:r>
            <a:r>
              <a:rPr>
                <a:solidFill>
                  <a:srgbClr val="007020"/>
                </a:solidFill>
                <a:latin typeface="Courier"/>
              </a:rPr>
              <a:t>@Baldi-etal_2008;@Canfora-Cerulo_2005a</a:t>
            </a:r>
            <a:r>
              <a:rPr lang="en-US">
                <a:solidFill>
                  <a:srgbClr val="007020"/>
                </a:solidFill>
                <a:latin typeface="Courier"/>
              </a:rPr>
              <a:t>]</a:t>
            </a:r>
            <a:r>
              <a:rPr>
                <a:latin typeface="Courier"/>
              </a:rPr>
              <a:t>.</a:t>
            </a: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-F</a:t>
            </a:r>
            <a:r>
              <a:rPr>
                <a:latin typeface="Courier"/>
              </a:rPr>
              <a:t> pandoc-crossref </a:t>
            </a:r>
            <a:r>
              <a:rPr>
                <a:solidFill>
                  <a:srgbClr val="7D9029"/>
                </a:solidFill>
                <a:latin typeface="Courier"/>
              </a:rPr>
              <a:t>--citeproc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>
              <a:rPr>
                <a:solidFill>
                  <a:srgbClr val="902000"/>
                </a:solidFill>
                <a:latin typeface="Courier"/>
              </a:rPr>
            </a:br>
            <a:r>
              <a:rPr>
                <a:latin typeface="Courier"/>
              </a:rPr>
              <a:t>  beamer.yaml crossref.yaml beamer.md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Aalst, W. van der, T. Weijters, and L. Maruster. 2004. “Workflow Mining: Discovering Process Models from Event Logs.” </a:t>
            </a:r>
            <a:r>
              <a:rPr i="1"/>
              <a:t>IEEE Transactions on Knowledge and Data Engineering</a:t>
            </a:r>
            <a:r>
              <a:t> 16 (9): 1128–42. </a:t>
            </a:r>
            <a:r>
              <a:rPr>
                <a:hlinkClick r:id="rId2"/>
              </a:rPr>
              <a:t>https://doi.org/10.1109/TKDE.2004.47</a:t>
            </a:r>
            <a:r>
              <a:t>.</a:t>
            </a:r>
          </a:p>
          <a:p>
            <a:pPr marL="0" lvl="0" indent="0">
              <a:buNone/>
            </a:pPr>
            <a:r>
              <a:t>Baldi, Pierre F, Cristina V Lopes, Erik J Linstead, and Sushil K Bajracharya. 2008. “A Theory of Aspects as Latent Topics.” In </a:t>
            </a:r>
            <a:r>
              <a:rPr i="1"/>
              <a:t>ACM Sigplan Notices</a:t>
            </a:r>
            <a:r>
              <a:t>, 43:543–62. 10. ACM. </a:t>
            </a:r>
            <a:r>
              <a:rPr>
                <a:hlinkClick r:id="rId3"/>
              </a:rPr>
              <a:t>https://doi.org/10.1145/1449955.1449807</a:t>
            </a:r>
            <a:r>
              <a:t>.</a:t>
            </a:r>
          </a:p>
          <a:p>
            <a:pPr marL="0" lvl="0" indent="0">
              <a:buNone/>
            </a:pPr>
            <a:r>
              <a:t>Canfora, G., and L. Cerulo. 2005. “Impact Analysis by Mining Software and Change Request Repositories.” In </a:t>
            </a:r>
            <a:r>
              <a:rPr i="1"/>
              <a:t>11th IEEE International Software Metrics Symposium (METRICS’05)</a:t>
            </a:r>
            <a:r>
              <a:t>, 29. Como, Italy: IEEE. </a:t>
            </a:r>
            <a:r>
              <a:rPr>
                <a:hlinkClick r:id="rId4"/>
              </a:rPr>
              <a:t>https://doi.org/10.1109/METRICS.2005.28</a:t>
            </a:r>
            <a: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sz="1800"/>
              <a:t>1. This is a footnote.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and Why 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Why Markup Language?</a:t>
            </a:r>
          </a:p>
          <a:p>
            <a:pPr lvl="0"/>
            <a:r>
              <a:t>Separate “content” with “style”.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Why Pandoc and Beamer?</a:t>
            </a:r>
          </a:p>
          <a:p>
            <a:pPr lvl="0"/>
            <a:r>
              <a:t>For professional presentation.</a:t>
            </a:r>
          </a:p>
          <a:p>
            <a:pPr lvl="0"/>
            <a:r>
              <a:t>Tikz diagrams.</a:t>
            </a:r>
          </a:p>
          <a:p>
            <a:pPr lvl="0"/>
            <a:r>
              <a:t>Cross reference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simple example </a:t>
            </a:r>
            <a:r>
              <a:rPr>
                <a:latin typeface="Courier"/>
              </a:rPr>
              <a:t>intro.md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10000"/>
          </a:bodyPr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---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title:</a:t>
            </a:r>
            <a:r>
              <a:rPr i="1">
                <a:solidFill>
                  <a:srgbClr val="60A0B0"/>
                </a:solidFill>
                <a:latin typeface="Courier"/>
              </a:rPr>
              <a:t> Beamer Slides using Pandoc and Markdown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author:</a:t>
            </a:r>
            <a:r>
              <a:rPr i="1">
                <a:solidFill>
                  <a:srgbClr val="60A0B0"/>
                </a:solidFill>
                <a:latin typeface="Courier"/>
              </a:rPr>
              <a:t> Wai-Shing Luk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b="1" i="1">
                <a:solidFill>
                  <a:srgbClr val="60A0B0"/>
                </a:solidFill>
                <a:latin typeface="Courier"/>
              </a:rPr>
              <a:t>bibliography:</a:t>
            </a:r>
            <a:r>
              <a:rPr i="1">
                <a:solidFill>
                  <a:srgbClr val="60A0B0"/>
                </a:solidFill>
                <a:latin typeface="Courier"/>
              </a:rPr>
              <a:t> papers.bib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/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 Introduction {#sec:intro}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/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 Why and Why not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/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### Why Markup Language?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/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Separate "content" with "style".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### Why Beamer?</a:t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/>
            </a:r>
            <a:br>
              <a:rPr>
                <a:solidFill>
                  <a:srgbClr val="06287E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For professional presentation.</a:t>
            </a: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Tikz diagrams.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16242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ourier"/>
              </a:rPr>
              <a:t>pandoc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pandoc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lvl="0" indent="0">
              <a:buNone/>
            </a:pPr>
            <a:r>
              <a:t>Pandoc </a:t>
            </a:r>
            <a:r>
              <a:rPr lang="en-US"/>
              <a:t> </a:t>
            </a:r>
            <a:r>
              <a:t>is a Haskell library for converting from one markup format to another</a:t>
            </a:r>
            <a:r>
              <a:rPr baseline="30000">
                <a:hlinkClick r:id="rId2" action="ppaction://hlinksldjump"/>
              </a:rPr>
              <a:t>1</a:t>
            </a:r>
            <a:r>
              <a:t>, and a command-line tool that uses this library. It can read Markdown and write  or Beamer.</a:t>
            </a:r>
          </a:p>
          <a:p>
            <a:pPr marL="0" lvl="0" indent="0">
              <a:buNone/>
            </a:pPr>
            <a:r>
              <a:t>To compile: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-s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intro.md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intro.tex</a:t>
            </a:r>
          </a:p>
          <a:p>
            <a:pPr marL="0" lvl="0" indent="0">
              <a:buNone/>
            </a:pPr>
            <a:r>
              <a:t>or directly to a pdf file:</a:t>
            </a:r>
          </a:p>
          <a:p>
            <a:pPr lvl="0" indent="0">
              <a:buNone/>
            </a:pPr>
            <a:r>
              <a:rPr>
                <a:latin typeface="Courier"/>
              </a:rPr>
              <a:t>$ pandoc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beamer beamer.yaml intro.md </a:t>
            </a:r>
            <a:r>
              <a:rPr>
                <a:solidFill>
                  <a:srgbClr val="7D9029"/>
                </a:solidFill>
                <a:latin typeface="Courier"/>
              </a:rPr>
              <a:t>-o</a:t>
            </a:r>
            <a:r>
              <a:rPr>
                <a:latin typeface="Courier"/>
              </a:rPr>
              <a:t> intro.pdf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A simple header </a:t>
            </a:r>
            <a:r>
              <a:rPr>
                <a:latin typeface="Courier"/>
              </a:rPr>
              <a:t>beamer.yaml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 indent="0">
              <a:buNone/>
            </a:pPr>
            <a:r>
              <a:rPr>
                <a:solidFill>
                  <a:srgbClr val="BC7A00"/>
                </a:solidFill>
                <a:latin typeface="Courier"/>
              </a:rPr>
              <a:t>---</a:t>
            </a:r>
            <a:br>
              <a:rPr>
                <a:solidFill>
                  <a:srgbClr val="BC7A0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fontsize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10pt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classoption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serif,onlymath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institute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Fudan University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\today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link-citations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colorlinks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06287E"/>
                </a:solidFill>
                <a:latin typeface="Courier"/>
              </a:rPr>
              <a:t>header-includes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>
              <a:rPr b="1">
                <a:solidFill>
                  <a:srgbClr val="00702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\usetheme{default}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\usepackage{tikz,pgf,pgfplots}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\usetikzlibrary{arrows}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\definecolor{qqqqff}{rgb}{0.,0.,1.}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\newcommand{\columnsbegin}{\begin{columns}}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\newcommand{\columnsend}{\end{columns}}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\newcommand{\col}[1]{\column{</a:t>
            </a:r>
            <a:r>
              <a:rPr i="1">
                <a:solidFill>
                  <a:srgbClr val="60A0B0"/>
                </a:solidFill>
                <a:latin typeface="Courier"/>
              </a:rPr>
              <a:t>#1}}</a:t>
            </a:r>
            <a:br>
              <a:rPr i="1">
                <a:solidFill>
                  <a:srgbClr val="60A0B0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\pgfdeclareimage[height=0.5cm]{fudan-logo}{fudan-logo.jpg}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>
                <a:solidFill>
                  <a:srgbClr val="7D9029"/>
                </a:solidFill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\logo{\pgfuseimage{fudan-logo}}</a:t>
            </a:r>
            <a:br>
              <a:rPr>
                <a:solidFill>
                  <a:srgbClr val="7D9029"/>
                </a:solidFill>
                <a:latin typeface="Courier"/>
              </a:rPr>
            </a:br>
            <a:r>
              <a:rPr i="1">
                <a:solidFill>
                  <a:srgbClr val="60A0B0"/>
                </a:solidFill>
                <a:latin typeface="Courier"/>
              </a:rPr>
              <a:t>...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Render Equations using LaTeX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lvl="0" indent="0">
              <a:buNone/>
            </a:pPr>
            <a:r>
              <a:rPr>
                <a:latin typeface="Courier"/>
              </a:rPr>
              <a:t>Consider the following problem: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$$</a:t>
            </a:r>
            <a:r>
              <a:rPr b="1">
                <a:solidFill>
                  <a:srgbClr val="007020"/>
                </a:solidFill>
                <a:latin typeface="Courier"/>
              </a:rPr>
              <a:t>\begin</a:t>
            </a:r>
            <a:r>
              <a:rPr>
                <a:latin typeface="Courier"/>
              </a:rPr>
              <a:t>{array}</a:t>
            </a:r>
            <a:r>
              <a:rPr>
                <a:solidFill>
                  <a:srgbClr val="BB6688"/>
                </a:solidFill>
                <a:latin typeface="Courier"/>
              </a:rPr>
              <a:t>{ll}</a:t>
            </a:r>
            <a:br>
              <a:rPr>
                <a:solidFill>
                  <a:srgbClr val="BB6688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\text</a:t>
            </a:r>
            <a:r>
              <a:rPr>
                <a:latin typeface="Courier"/>
              </a:rPr>
              <a:t>{minimize}</a:t>
            </a:r>
            <a:r>
              <a:rPr>
                <a:solidFill>
                  <a:srgbClr val="BB6688"/>
                </a:solidFill>
                <a:latin typeface="Courier"/>
              </a:rPr>
              <a:t>    &amp; f_0(x), </a:t>
            </a:r>
            <a:r>
              <a:rPr>
                <a:solidFill>
                  <a:srgbClr val="4070A0"/>
                </a:solidFill>
                <a:latin typeface="Courier"/>
              </a:rPr>
              <a:t>\\</a:t>
            </a:r>
            <a:br>
              <a:rPr>
                <a:solidFill>
                  <a:srgbClr val="4070A0"/>
                </a:solidFill>
                <a:latin typeface="Courier"/>
              </a:rPr>
            </a:br>
            <a:r>
              <a:rPr>
                <a:solidFill>
                  <a:srgbClr val="BB6688"/>
                </a:solidFill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\text</a:t>
            </a:r>
            <a:r>
              <a:rPr>
                <a:latin typeface="Courier"/>
              </a:rPr>
              <a:t>{subject to}</a:t>
            </a:r>
            <a:r>
              <a:rPr>
                <a:solidFill>
                  <a:srgbClr val="BB6688"/>
                </a:solidFill>
                <a:latin typeface="Courier"/>
              </a:rPr>
              <a:t>  &amp; F(x) </a:t>
            </a:r>
            <a:r>
              <a:rPr>
                <a:solidFill>
                  <a:srgbClr val="4070A0"/>
                </a:solidFill>
                <a:latin typeface="Courier"/>
              </a:rPr>
              <a:t>\succeq</a:t>
            </a:r>
            <a:r>
              <a:rPr>
                <a:solidFill>
                  <a:srgbClr val="BB6688"/>
                </a:solidFill>
                <a:latin typeface="Courier"/>
              </a:rPr>
              <a:t> 0,</a:t>
            </a:r>
            <a:br>
              <a:rPr>
                <a:solidFill>
                  <a:srgbClr val="BB6688"/>
                </a:solidFill>
                <a:latin typeface="Courier"/>
              </a:rPr>
            </a:br>
            <a:r>
              <a:rPr b="1">
                <a:solidFill>
                  <a:srgbClr val="007020"/>
                </a:solidFill>
                <a:latin typeface="Courier"/>
              </a:rPr>
              <a:t>\end</a:t>
            </a:r>
            <a:r>
              <a:rPr>
                <a:latin typeface="Courier"/>
              </a:rPr>
              <a:t>{array}</a:t>
            </a:r>
            <a:r>
              <a:rPr>
                <a:solidFill>
                  <a:srgbClr val="BB6688"/>
                </a:solidFill>
                <a:latin typeface="Courier"/>
              </a:rPr>
              <a:t>$$</a:t>
            </a:r>
            <a:r>
              <a:rPr>
                <a:latin typeface="Courier"/>
              </a:rPr>
              <a:t> {#eq:semidef}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/>
            </a:r>
            <a:br>
              <a:rPr>
                <a:latin typeface="Courier"/>
              </a:rPr>
            </a:br>
            <a:r>
              <a:rPr>
                <a:latin typeface="Courier"/>
              </a:rPr>
              <a:t>- </a:t>
            </a:r>
            <a:r>
              <a:rPr>
                <a:solidFill>
                  <a:srgbClr val="BB6688"/>
                </a:solidFill>
                <a:latin typeface="Courier"/>
              </a:rPr>
              <a:t>$F(x)$</a:t>
            </a:r>
            <a:r>
              <a:rPr>
                <a:latin typeface="Courier"/>
              </a:rPr>
              <a:t>: a matrix-valued function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- </a:t>
            </a:r>
            <a:r>
              <a:rPr>
                <a:solidFill>
                  <a:srgbClr val="BB6688"/>
                </a:solidFill>
                <a:latin typeface="Courier"/>
              </a:rPr>
              <a:t>$A </a:t>
            </a:r>
            <a:r>
              <a:rPr>
                <a:solidFill>
                  <a:srgbClr val="4070A0"/>
                </a:solidFill>
                <a:latin typeface="Courier"/>
              </a:rPr>
              <a:t>\succeq</a:t>
            </a:r>
            <a:r>
              <a:rPr>
                <a:solidFill>
                  <a:srgbClr val="BB6688"/>
                </a:solidFill>
                <a:latin typeface="Courier"/>
              </a:rPr>
              <a:t> 0$</a:t>
            </a:r>
            <a:r>
              <a:rPr>
                <a:latin typeface="Courier"/>
              </a:rPr>
              <a:t> denotes </a:t>
            </a:r>
            <a:r>
              <a:rPr>
                <a:solidFill>
                  <a:srgbClr val="BB6688"/>
                </a:solidFill>
                <a:latin typeface="Courier"/>
              </a:rPr>
              <a:t>$A$</a:t>
            </a:r>
            <a:r>
              <a:rPr>
                <a:latin typeface="Courier"/>
              </a:rPr>
              <a:t> is</a:t>
            </a:r>
            <a:br>
              <a:rPr>
                <a:latin typeface="Courier"/>
              </a:rPr>
            </a:br>
            <a:r>
              <a:rPr>
                <a:latin typeface="Courier"/>
              </a:rPr>
              <a:t>  positive semidefinite.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t>Render Equations using LaTeX (result)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t>Consider the following problem: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minimize</m:t>
                            </m:r>
                          </m:e>
                          <m:e>
                            <m:sSub>
                              <m:sSub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>
                                    <a:latin typeface="Cambria Math" panose="02040503050406030204" charset="0"/>
                                  </a:rPr>
                                  <m:t>0</m:t>
                                </m:r>
                              </m:sub>
                            </m:sSub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charset="0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subject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>
                                <a:latin typeface="Cambria Math" panose="02040503050406030204" charset="0"/>
                              </a:rPr>
                              <m:t>to</m:t>
                            </m:r>
                          </m:e>
                          <m:e>
                            <m:r>
                              <a:rPr>
                                <a:latin typeface="Cambria Math" panose="02040503050406030204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>
                                    <a:latin typeface="Cambria Math" panose="0204050305040603020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>
                                <a:latin typeface="Cambria Math" panose="02040503050406030204" charset="0"/>
                              </a:rPr>
                              <m:t>≽0,</m:t>
                            </m:r>
                          </m:e>
                        </m:mr>
                      </m:m>
                      <m:r>
                        <a:rPr>
                          <a:latin typeface="Cambria Math" panose="02040503050406030204" charset="0"/>
                        </a:rPr>
                        <m:t>  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𝐹</m:t>
                    </m:r>
                    <m:d>
                      <m:d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>
                            <a:latin typeface="Cambria Math" panose="02040503050406030204" charset="0"/>
                          </a:rPr>
                          <m:t>𝑥</m:t>
                        </m:r>
                      </m:e>
                    </m:d>
                  </m:oMath>
                </a14:m>
                <a:r>
                  <a:t>: a matrix-valued function</a:t>
                </a:r>
              </a:p>
              <a:p>
                <a:pPr lvl="0"/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𝐴</m:t>
                    </m:r>
                    <m:r>
                      <a:rPr>
                        <a:latin typeface="Cambria Math" panose="02040503050406030204" charset="0"/>
                      </a:rPr>
                      <m:t>≽0</m:t>
                    </m:r>
                  </m:oMath>
                </a14:m>
                <a:r>
                  <a:t> denotes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charset="0"/>
                      </a:rPr>
                      <m:t>𝐴</m:t>
                    </m:r>
                  </m:oMath>
                </a14:m>
                <a:r>
                  <a:t> is positive semidefinite.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RkMWM5N2M0NTA2ZjVmYmJhMmM5NmQ3ZWEwZjAyYjQifQ==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5</TotalTime>
  <Words>574</Words>
  <Application>Microsoft Office PowerPoint</Application>
  <PresentationFormat>全屏显示(4:3)</PresentationFormat>
  <Paragraphs>94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Courier</vt:lpstr>
      <vt:lpstr>宋体</vt:lpstr>
      <vt:lpstr>Calibri</vt:lpstr>
      <vt:lpstr>Calibri Light</vt:lpstr>
      <vt:lpstr>Cambria Math</vt:lpstr>
      <vt:lpstr>Wingdings 2</vt:lpstr>
      <vt:lpstr>HDOfficeLightV0</vt:lpstr>
      <vt:lpstr>Beamer Slides using Pandoc and Markdown</vt:lpstr>
      <vt:lpstr>Introduction</vt:lpstr>
      <vt:lpstr>Why and Why not</vt:lpstr>
      <vt:lpstr>A simple example intro.md</vt:lpstr>
      <vt:lpstr>pandoc</vt:lpstr>
      <vt:lpstr>pandoc</vt:lpstr>
      <vt:lpstr>A simple header beamer.yaml</vt:lpstr>
      <vt:lpstr>Render Equations using LaTeX</vt:lpstr>
      <vt:lpstr>Render Equations using LaTeX (result)</vt:lpstr>
      <vt:lpstr>How to make a two-column slide</vt:lpstr>
      <vt:lpstr>Figures (markdown)</vt:lpstr>
      <vt:lpstr>Figures (result)</vt:lpstr>
      <vt:lpstr>Figures (cont’d)</vt:lpstr>
      <vt:lpstr>Figures (result)</vt:lpstr>
      <vt:lpstr>Render Diagrams using Tikz (markdown)</vt:lpstr>
      <vt:lpstr>Render Diagrams using Tikz (result)</vt:lpstr>
      <vt:lpstr>Table (markdown)</vt:lpstr>
      <vt:lpstr>Table (result)</vt:lpstr>
      <vt:lpstr>pandoc-crossref filter</vt:lpstr>
      <vt:lpstr>pandoc-crossref filter</vt:lpstr>
      <vt:lpstr>A sample crossref.yaml</vt:lpstr>
      <vt:lpstr>Code blocks</vt:lpstr>
      <vt:lpstr>caption attribute</vt:lpstr>
      <vt:lpstr>Table-style captions</vt:lpstr>
      <vt:lpstr>pandoc-citeproc filter</vt:lpstr>
      <vt:lpstr>Bibliography</vt:lpstr>
      <vt:lpstr>References</vt:lpstr>
      <vt:lpstr>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Beamer Slides using Pandoc and Markdown</dc:title>
  <dc:creator>Wai-Shing Luk</dc:creator>
  <cp:lastModifiedBy>user</cp:lastModifiedBy>
  <cp:revision>8</cp:revision>
  <dcterms:created xsi:type="dcterms:W3CDTF">2023-10-01T11:18:25Z</dcterms:created>
  <dcterms:modified xsi:type="dcterms:W3CDTF">2023-10-01T19:28:36Z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oEqnLabels">
    <vt:lpwstr>False</vt:lpwstr>
  </property>
  <property fmtid="{D5CDD505-2E9C-101B-9397-08002B2CF9AE}" pid="3" name="autoSectionLabels">
    <vt:lpwstr>False</vt:lpwstr>
  </property>
  <property fmtid="{D5CDD505-2E9C-101B-9397-08002B2CF9AE}" pid="4" name="bibliography">
    <vt:lpwstr>papers.bib</vt:lpwstr>
  </property>
  <property fmtid="{D5CDD505-2E9C-101B-9397-08002B2CF9AE}" pid="5" name="ccsDelim">
    <vt:lpwstr>, </vt:lpwstr>
  </property>
  <property fmtid="{D5CDD505-2E9C-101B-9397-08002B2CF9AE}" pid="6" name="ccsLabelSep">
    <vt:lpwstr> — </vt:lpwstr>
  </property>
  <property fmtid="{D5CDD505-2E9C-101B-9397-08002B2CF9AE}" pid="7" name="ccsTemplate">
    <vt:lpwstr>iccsLabelSept</vt:lpwstr>
  </property>
  <property fmtid="{D5CDD505-2E9C-101B-9397-08002B2CF9AE}" pid="8" name="chapDelim">
    <vt:lpwstr>.</vt:lpwstr>
  </property>
  <property fmtid="{D5CDD505-2E9C-101B-9397-08002B2CF9AE}" pid="9" name="chapters">
    <vt:lpwstr>False</vt:lpwstr>
  </property>
  <property fmtid="{D5CDD505-2E9C-101B-9397-08002B2CF9AE}" pid="10" name="chaptersDepth">
    <vt:lpwstr>1</vt:lpwstr>
  </property>
  <property fmtid="{D5CDD505-2E9C-101B-9397-08002B2CF9AE}" pid="11" name="codeBlockCaptions">
    <vt:lpwstr>True</vt:lpwstr>
  </property>
  <property fmtid="{D5CDD505-2E9C-101B-9397-08002B2CF9AE}" pid="12" name="cref">
    <vt:lpwstr>True</vt:lpwstr>
  </property>
  <property fmtid="{D5CDD505-2E9C-101B-9397-08002B2CF9AE}" pid="13" name="crossrefYaml">
    <vt:lpwstr>pandoc-crossref.yaml</vt:lpwstr>
  </property>
  <property fmtid="{D5CDD505-2E9C-101B-9397-08002B2CF9AE}" pid="14" name="eqLabels">
    <vt:lpwstr>arabic</vt:lpwstr>
  </property>
  <property fmtid="{D5CDD505-2E9C-101B-9397-08002B2CF9AE}" pid="15" name="eqnBlockInlineMath">
    <vt:lpwstr>False</vt:lpwstr>
  </property>
  <property fmtid="{D5CDD505-2E9C-101B-9397-08002B2CF9AE}" pid="16" name="eqnBlockTemplate">
    <vt:lpwstr>ti</vt:lpwstr>
  </property>
  <property fmtid="{D5CDD505-2E9C-101B-9397-08002B2CF9AE}" pid="17" name="eqnIndexTemplate">
    <vt:lpwstr>(i)</vt:lpwstr>
  </property>
  <property fmtid="{D5CDD505-2E9C-101B-9397-08002B2CF9AE}" pid="18" name="eqnInlineTemplate">
    <vt:lpwstr>eequationNumberTeX{i}</vt:lpwstr>
  </property>
  <property fmtid="{D5CDD505-2E9C-101B-9397-08002B2CF9AE}" pid="19" name="eqnPrefix">
    <vt:lpwstr/>
  </property>
  <property fmtid="{D5CDD505-2E9C-101B-9397-08002B2CF9AE}" pid="20" name="eqnPrefixTemplate">
    <vt:lpwstr>p i</vt:lpwstr>
  </property>
  <property fmtid="{D5CDD505-2E9C-101B-9397-08002B2CF9AE}" pid="21" name="equationNumberTeX">
    <vt:lpwstr>\qquad</vt:lpwstr>
  </property>
  <property fmtid="{D5CDD505-2E9C-101B-9397-08002B2CF9AE}" pid="22" name="figLabels">
    <vt:lpwstr>arabic</vt:lpwstr>
  </property>
  <property fmtid="{D5CDD505-2E9C-101B-9397-08002B2CF9AE}" pid="23" name="figPrefix">
    <vt:lpwstr/>
  </property>
  <property fmtid="{D5CDD505-2E9C-101B-9397-08002B2CF9AE}" pid="24" name="figPrefixTemplate">
    <vt:lpwstr>p i</vt:lpwstr>
  </property>
  <property fmtid="{D5CDD505-2E9C-101B-9397-08002B2CF9AE}" pid="25" name="figureTemplate">
    <vt:lpwstr>t</vt:lpwstr>
  </property>
  <property fmtid="{D5CDD505-2E9C-101B-9397-08002B2CF9AE}" pid="26" name="figureTitle">
    <vt:lpwstr>Figure</vt:lpwstr>
  </property>
  <property fmtid="{D5CDD505-2E9C-101B-9397-08002B2CF9AE}" pid="27" name="lastDelim">
    <vt:lpwstr>, </vt:lpwstr>
  </property>
  <property fmtid="{D5CDD505-2E9C-101B-9397-08002B2CF9AE}" pid="28" name="linkReferences">
    <vt:lpwstr>True</vt:lpwstr>
  </property>
  <property fmtid="{D5CDD505-2E9C-101B-9397-08002B2CF9AE}" pid="29" name="listItemTitleDelim">
    <vt:lpwstr>.</vt:lpwstr>
  </property>
  <property fmtid="{D5CDD505-2E9C-101B-9397-08002B2CF9AE}" pid="30" name="listingTemplate">
    <vt:lpwstr>listingTitle ititleDelim t</vt:lpwstr>
  </property>
  <property fmtid="{D5CDD505-2E9C-101B-9397-08002B2CF9AE}" pid="31" name="listingTitle">
    <vt:lpwstr>Listing</vt:lpwstr>
  </property>
  <property fmtid="{D5CDD505-2E9C-101B-9397-08002B2CF9AE}" pid="32" name="listings">
    <vt:lpwstr>False</vt:lpwstr>
  </property>
  <property fmtid="{D5CDD505-2E9C-101B-9397-08002B2CF9AE}" pid="33" name="lofItemTemplate">
    <vt:lpwstr>lofItemTitleilistItemTitleDelim t </vt:lpwstr>
  </property>
  <property fmtid="{D5CDD505-2E9C-101B-9397-08002B2CF9AE}" pid="34" name="lofItemTitle">
    <vt:lpwstr/>
  </property>
  <property fmtid="{D5CDD505-2E9C-101B-9397-08002B2CF9AE}" pid="35" name="lofTitle">
    <vt:lpwstr>## List of Figures</vt:lpwstr>
  </property>
  <property fmtid="{D5CDD505-2E9C-101B-9397-08002B2CF9AE}" pid="36" name="lolItemTemplate">
    <vt:lpwstr>lolItemTitleilistItemTitleDelim t </vt:lpwstr>
  </property>
  <property fmtid="{D5CDD505-2E9C-101B-9397-08002B2CF9AE}" pid="37" name="lolItemTitle">
    <vt:lpwstr/>
  </property>
  <property fmtid="{D5CDD505-2E9C-101B-9397-08002B2CF9AE}" pid="38" name="lolTitle">
    <vt:lpwstr>List of Listings</vt:lpwstr>
  </property>
  <property fmtid="{D5CDD505-2E9C-101B-9397-08002B2CF9AE}" pid="39" name="lotItemTemplate">
    <vt:lpwstr>lotItemTitleilistItemTitleDelim t </vt:lpwstr>
  </property>
  <property fmtid="{D5CDD505-2E9C-101B-9397-08002B2CF9AE}" pid="40" name="lotItemTitle">
    <vt:lpwstr/>
  </property>
  <property fmtid="{D5CDD505-2E9C-101B-9397-08002B2CF9AE}" pid="41" name="lotTitle">
    <vt:lpwstr>## List of Tables</vt:lpwstr>
  </property>
  <property fmtid="{D5CDD505-2E9C-101B-9397-08002B2CF9AE}" pid="42" name="lstLabels">
    <vt:lpwstr>arabic</vt:lpwstr>
  </property>
  <property fmtid="{D5CDD505-2E9C-101B-9397-08002B2CF9AE}" pid="43" name="lstPrefix">
    <vt:lpwstr/>
  </property>
  <property fmtid="{D5CDD505-2E9C-101B-9397-08002B2CF9AE}" pid="44" name="lstPrefixTemplate">
    <vt:lpwstr>p i</vt:lpwstr>
  </property>
  <property fmtid="{D5CDD505-2E9C-101B-9397-08002B2CF9AE}" pid="45" name="nameInLink">
    <vt:lpwstr>False</vt:lpwstr>
  </property>
  <property fmtid="{D5CDD505-2E9C-101B-9397-08002B2CF9AE}" pid="46" name="numberSections">
    <vt:lpwstr>False</vt:lpwstr>
  </property>
  <property fmtid="{D5CDD505-2E9C-101B-9397-08002B2CF9AE}" pid="47" name="pairDelim">
    <vt:lpwstr>, </vt:lpwstr>
  </property>
  <property fmtid="{D5CDD505-2E9C-101B-9397-08002B2CF9AE}" pid="48" name="rangeDelim">
    <vt:lpwstr>-</vt:lpwstr>
  </property>
  <property fmtid="{D5CDD505-2E9C-101B-9397-08002B2CF9AE}" pid="49" name="refDelim">
    <vt:lpwstr>, </vt:lpwstr>
  </property>
  <property fmtid="{D5CDD505-2E9C-101B-9397-08002B2CF9AE}" pid="50" name="refIndexTemplate">
    <vt:lpwstr>isuf</vt:lpwstr>
  </property>
  <property fmtid="{D5CDD505-2E9C-101B-9397-08002B2CF9AE}" pid="51" name="secHeaderDelim">
    <vt:lpwstr> </vt:lpwstr>
  </property>
  <property fmtid="{D5CDD505-2E9C-101B-9397-08002B2CF9AE}" pid="52" name="secHeaderTemplate">
    <vt:lpwstr>isecHeaderDelim[n]t</vt:lpwstr>
  </property>
  <property fmtid="{D5CDD505-2E9C-101B-9397-08002B2CF9AE}" pid="53" name="secLabels">
    <vt:lpwstr>arabic</vt:lpwstr>
  </property>
  <property fmtid="{D5CDD505-2E9C-101B-9397-08002B2CF9AE}" pid="54" name="secPrefix">
    <vt:lpwstr/>
  </property>
  <property fmtid="{D5CDD505-2E9C-101B-9397-08002B2CF9AE}" pid="55" name="secPrefixTemplate">
    <vt:lpwstr>p i</vt:lpwstr>
  </property>
  <property fmtid="{D5CDD505-2E9C-101B-9397-08002B2CF9AE}" pid="56" name="sectionsDepth">
    <vt:lpwstr>0</vt:lpwstr>
  </property>
  <property fmtid="{D5CDD505-2E9C-101B-9397-08002B2CF9AE}" pid="57" name="subfigGrid">
    <vt:lpwstr>False</vt:lpwstr>
  </property>
  <property fmtid="{D5CDD505-2E9C-101B-9397-08002B2CF9AE}" pid="58" name="subfigLabels">
    <vt:lpwstr>alpha a</vt:lpwstr>
  </property>
  <property fmtid="{D5CDD505-2E9C-101B-9397-08002B2CF9AE}" pid="59" name="subfigureChildTemplate">
    <vt:lpwstr>i</vt:lpwstr>
  </property>
  <property fmtid="{D5CDD505-2E9C-101B-9397-08002B2CF9AE}" pid="60" name="subfigureRefIndexTemplate">
    <vt:lpwstr>isuf (s)</vt:lpwstr>
  </property>
  <property fmtid="{D5CDD505-2E9C-101B-9397-08002B2CF9AE}" pid="61" name="subfigureTemplate">
    <vt:lpwstr>figureTitle ititleDelim t. ccs</vt:lpwstr>
  </property>
  <property fmtid="{D5CDD505-2E9C-101B-9397-08002B2CF9AE}" pid="62" name="tableEqns">
    <vt:lpwstr>False</vt:lpwstr>
  </property>
  <property fmtid="{D5CDD505-2E9C-101B-9397-08002B2CF9AE}" pid="63" name="tableTemplate">
    <vt:lpwstr>t</vt:lpwstr>
  </property>
  <property fmtid="{D5CDD505-2E9C-101B-9397-08002B2CF9AE}" pid="64" name="tableTitle">
    <vt:lpwstr>Table</vt:lpwstr>
  </property>
  <property fmtid="{D5CDD505-2E9C-101B-9397-08002B2CF9AE}" pid="65" name="tblLabels">
    <vt:lpwstr>arabic</vt:lpwstr>
  </property>
  <property fmtid="{D5CDD505-2E9C-101B-9397-08002B2CF9AE}" pid="66" name="tblPrefix">
    <vt:lpwstr/>
  </property>
  <property fmtid="{D5CDD505-2E9C-101B-9397-08002B2CF9AE}" pid="67" name="tblPrefixTemplate">
    <vt:lpwstr>p i</vt:lpwstr>
  </property>
  <property fmtid="{D5CDD505-2E9C-101B-9397-08002B2CF9AE}" pid="68" name="titleDelim">
    <vt:lpwstr>:</vt:lpwstr>
  </property>
  <property fmtid="{D5CDD505-2E9C-101B-9397-08002B2CF9AE}" pid="69" name="ICV">
    <vt:lpwstr>159E07AAC1D146EEBE61F9EB241BE57C_12</vt:lpwstr>
  </property>
  <property fmtid="{D5CDD505-2E9C-101B-9397-08002B2CF9AE}" pid="70" name="KSOProductBuildVer">
    <vt:lpwstr>2052-12.1.0.15404</vt:lpwstr>
  </property>
</Properties>
</file>