
<file path=[Content_Types].xml><?xml version="1.0" encoding="utf-8"?>
<Types xmlns="http://schemas.openxmlformats.org/package/2006/content-types">
  <Default Extension="svg" ContentType="image/svg+xml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0" d="100"/>
          <a:sy n="80" d="100"/>
        </p:scale>
        <p:origin x="354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9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09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83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4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81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27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87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7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39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3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90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32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sv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6313" y="4406901"/>
            <a:ext cx="7772400" cy="1362075"/>
          </a:xfrm>
        </p:spPr>
        <p:txBody>
          <a:bodyPr/>
          <a:lstStyle/>
          <a:p>
            <a:r>
              <a:rPr/>
              <a:t>Introduction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Separation Oracle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/>
              <a:t>.pull-left70[</a:t>
            </a:r>
          </a:p>
          <a:p>
            <a:pPr lvl="1"/>
            <a:r>
              <a:rPr/>
              <a:t>When a separation oracle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𝛺</m:t>
                </m:r>
              </m:oMath>
            </a14:m>
            <a:r>
              <a:rPr/>
              <a:t> is </a:t>
            </a:r>
            <a:r>
              <a:rPr i="1"/>
              <a:t>queried</a:t>
            </a:r>
            <a:r>
              <a:rPr/>
              <a:t> at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</m:oMath>
            </a14:m>
            <a:r>
              <a:rPr/>
              <a:t>, it either</a:t>
            </a:r>
          </a:p>
          <a:p>
            <a:pPr lvl="2"/>
            <a:r>
              <a:rPr/>
              <a:t>asserts that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∈</m:t>
                </m:r>
                <m:r>
                  <a:rPr>
                    <a:latin typeface="Cambria Math" panose="02040503050406030204" pitchFamily="18" charset="0"/>
                  </a:rPr>
                  <m:t>𝒦</m:t>
                </m:r>
              </m:oMath>
            </a14:m>
            <a:r>
              <a:rPr/>
              <a:t>, or</a:t>
            </a:r>
          </a:p>
          <a:p>
            <a:pPr lvl="2"/>
            <a:r>
              <a:rPr/>
              <a:t>returns a separating hyperplane between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</m:oMath>
            </a14:m>
            <a:r>
              <a:rPr/>
              <a:t> and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𝒦</m:t>
                </m:r>
              </m:oMath>
            </a14:m>
            <a:r>
              <a:rPr/>
              <a:t>:</a:t>
            </a:r>
          </a:p>
          <a:p>
            <a:pPr lvl="2"/>
            <a14:m xmlns:a14="http://schemas.microsoft.com/office/drawing/2010/main">
              <m:oMath xmlns:m="http://schemas.openxmlformats.org/officeDocument/2006/math">
                <m:sSup>
                  <m:sSupPr>
                    <m:ctrlPr>
                      <a:rPr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𝑔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𝖳</m:t>
                    </m:r>
                  </m:sup>
                </m:sSup>
                <m:r>
                  <a:rPr>
                    <a:latin typeface="Cambria Math" panose="02040503050406030204" pitchFamily="18" charset="0"/>
                  </a:rPr>
                  <m:t>(</m:t>
                </m:r>
                <m:r>
                  <a:rPr>
                    <a:latin typeface="Cambria Math" panose="02040503050406030204" pitchFamily="18" charset="0"/>
                  </a:rPr>
                  <m:t>𝑥</m:t>
                </m:r>
                <m:r>
                  <a:rPr>
                    <a:latin typeface="Cambria Math" panose="02040503050406030204" pitchFamily="18" charset="0"/>
                  </a:rPr>
                  <m:t>−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)+</m:t>
                </m:r>
                <m:r>
                  <a:rPr>
                    <a:latin typeface="Cambria Math" panose="02040503050406030204" pitchFamily="18" charset="0"/>
                  </a:rPr>
                  <m:t>𝛽</m:t>
                </m:r>
                <m:r>
                  <a:rPr>
                    <a:latin typeface="Cambria Math" panose="02040503050406030204" pitchFamily="18" charset="0"/>
                  </a:rPr>
                  <m:t>≤0,</m:t>
                </m:r>
                <m:r>
                  <a:rPr>
                    <a:latin typeface="Cambria Math" panose="02040503050406030204" pitchFamily="18" charset="0"/>
                  </a:rPr>
                  <m:t>𝛽</m:t>
                </m:r>
                <m:r>
                  <a:rPr>
                    <a:latin typeface="Cambria Math" panose="02040503050406030204" pitchFamily="18" charset="0"/>
                  </a:rPr>
                  <m:t>≥0,</m:t>
                </m:r>
                <m:r>
                  <a:rPr>
                    <a:latin typeface="Cambria Math" panose="02040503050406030204" pitchFamily="18" charset="0"/>
                  </a:rPr>
                  <m:t>𝑔</m:t>
                </m:r>
                <m:r>
                  <a:rPr>
                    <a:latin typeface="Cambria Math" panose="02040503050406030204" pitchFamily="18" charset="0"/>
                  </a:rPr>
                  <m:t>≠0, ∀</m:t>
                </m:r>
                <m:r>
                  <a:rPr>
                    <a:latin typeface="Cambria Math" panose="02040503050406030204" pitchFamily="18" charset="0"/>
                  </a:rPr>
                  <m:t>𝑥</m:t>
                </m:r>
                <m:r>
                  <a:rPr>
                    <a:latin typeface="Cambria Math" panose="02040503050406030204" pitchFamily="18" charset="0"/>
                  </a:rPr>
                  <m:t>∈</m:t>
                </m:r>
                <m:r>
                  <a:rPr>
                    <a:latin typeface="Cambria Math" panose="02040503050406030204" pitchFamily="18" charset="0"/>
                  </a:rPr>
                  <m:t>𝒦</m:t>
                </m:r>
              </m:oMath>
            </a14:m>
            <a:endParaRPr/>
          </a:p>
          <a:p>
            <a:pPr marL="0" indent="0">
              <a:buNone/>
            </a:pPr>
            <a:r>
              <a:rPr/>
              <a:t>] .pull-right30[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llipsoid.files/cut.sv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86300" y="1600200"/>
            <a:ext cx="2806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1981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algn="ctr"/>
            <a:r>
              <a:rPr/>
              <a:t>img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/>
              <a:t>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Separation oracle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(</m:t>
                </m:r>
                <m:r>
                  <a:rPr>
                    <a:latin typeface="Cambria Math" panose="02040503050406030204" pitchFamily="18" charset="0"/>
                  </a:rPr>
                  <m:t>𝑔</m:t>
                </m:r>
                <m:r>
                  <a:rPr>
                    <a:latin typeface="Cambria Math" panose="02040503050406030204" pitchFamily="18" charset="0"/>
                  </a:rPr>
                  <m:t>,</m:t>
                </m:r>
                <m:r>
                  <a:rPr>
                    <a:latin typeface="Cambria Math" panose="02040503050406030204" pitchFamily="18" charset="0"/>
                  </a:rPr>
                  <m:t>𝛽</m:t>
                </m:r>
                <m:r>
                  <a:rPr>
                    <a:latin typeface="Cambria Math" panose="02040503050406030204" pitchFamily="18" charset="0"/>
                  </a:rPr>
                  <m:t>)</m:t>
                </m:r>
              </m:oMath>
            </a14:m>
            <a:r>
              <a:rPr/>
              <a:t> is called a </a:t>
            </a:r>
            <a:r>
              <a:rPr i="1"/>
              <a:t>cutting-plane</a:t>
            </a:r>
            <a:r>
              <a:rPr/>
              <a:t>, or cut, since it eliminates the halfspace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{</m:t>
                </m:r>
                <m:r>
                  <a:rPr>
                    <a:latin typeface="Cambria Math" panose="02040503050406030204" pitchFamily="18" charset="0"/>
                  </a:rPr>
                  <m:t>𝑥</m:t>
                </m:r>
                <m:r>
                  <a:rPr>
                    <a:latin typeface="Cambria Math" panose="02040503050406030204" pitchFamily="18" charset="0"/>
                  </a:rPr>
                  <m:t>∣</m:t>
                </m:r>
                <m:sSup>
                  <m:sSupPr>
                    <m:ctrlPr>
                      <a:rPr i="1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𝑔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𝖳</m:t>
                    </m:r>
                  </m:sup>
                </m:sSup>
                <m:r>
                  <a:rPr>
                    <a:latin typeface="Cambria Math" panose="02040503050406030204" pitchFamily="18" charset="0"/>
                  </a:rPr>
                  <m:t>(</m:t>
                </m:r>
                <m:r>
                  <a:rPr>
                    <a:latin typeface="Cambria Math" panose="02040503050406030204" pitchFamily="18" charset="0"/>
                  </a:rPr>
                  <m:t>𝑥</m:t>
                </m:r>
                <m:r>
                  <a:rPr>
                    <a:latin typeface="Cambria Math" panose="02040503050406030204" pitchFamily="18" charset="0"/>
                  </a:rPr>
                  <m:t>−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)+</m:t>
                </m:r>
                <m:r>
                  <a:rPr>
                    <a:latin typeface="Cambria Math" panose="02040503050406030204" pitchFamily="18" charset="0"/>
                  </a:rPr>
                  <m:t>𝛽</m:t>
                </m:r>
                <m:r>
                  <a:rPr>
                    <a:latin typeface="Cambria Math" panose="02040503050406030204" pitchFamily="18" charset="0"/>
                  </a:rPr>
                  <m:t>&gt;</m:t>
                </m:r>
                <m:r>
                  <a:rPr>
                    <a:latin typeface="Cambria Math" panose="02040503050406030204" pitchFamily="18" charset="0"/>
                  </a:rPr>
                  <m:t>0</m:t>
                </m:r>
                <m:r>
                  <a:rPr>
                    <a:latin typeface="Cambria Math" panose="02040503050406030204" pitchFamily="18" charset="0"/>
                  </a:rPr>
                  <m:t>}</m:t>
                </m:r>
              </m:oMath>
            </a14:m>
            <a:r>
              <a:rPr/>
              <a:t> from our search.</a:t>
            </a:r>
          </a:p>
          <a:p>
            <a:pPr lvl="1"/>
            <a:r>
              <a:rPr/>
              <a:t>If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𝛽</m:t>
                </m:r>
                <m:r>
                  <a:rPr>
                    <a:latin typeface="Cambria Math" panose="02040503050406030204" pitchFamily="18" charset="0"/>
                  </a:rPr>
                  <m:t>=</m:t>
                </m:r>
                <m:r>
                  <a:rPr>
                    <a:latin typeface="Cambria Math" panose="02040503050406030204" pitchFamily="18" charset="0"/>
                  </a:rPr>
                  <m:t>0</m:t>
                </m:r>
              </m:oMath>
            </a14:m>
            <a:r>
              <a:rPr/>
              <a:t> (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</m:oMath>
            </a14:m>
            <a:r>
              <a:rPr/>
              <a:t> is on the boundary of halfspace that is cut), cutting-plane is called </a:t>
            </a:r>
            <a:r>
              <a:rPr i="1"/>
              <a:t>neutral cut</a:t>
            </a:r>
            <a:r>
              <a:rPr/>
              <a:t>.</a:t>
            </a:r>
          </a:p>
          <a:p>
            <a:pPr lvl="1"/>
            <a:r>
              <a:rPr/>
              <a:t>If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𝛽</m:t>
                </m:r>
                <m:r>
                  <a:rPr>
                    <a:latin typeface="Cambria Math" panose="02040503050406030204" pitchFamily="18" charset="0"/>
                  </a:rPr>
                  <m:t>&gt;</m:t>
                </m:r>
                <m:r>
                  <a:rPr>
                    <a:latin typeface="Cambria Math" panose="02040503050406030204" pitchFamily="18" charset="0"/>
                  </a:rPr>
                  <m:t>0</m:t>
                </m:r>
              </m:oMath>
            </a14:m>
            <a:r>
              <a:rPr/>
              <a:t> (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</m:oMath>
            </a14:m>
            <a:r>
              <a:rPr/>
              <a:t> lies in the interior of halfspace that is cut), cutting-plane is called </a:t>
            </a:r>
            <a:r>
              <a:rPr i="1"/>
              <a:t>deep cut</a:t>
            </a:r>
            <a:r>
              <a:rPr/>
              <a:t>.</a:t>
            </a:r>
          </a:p>
          <a:p>
            <a:pPr lvl="1"/>
            <a:r>
              <a:rPr/>
              <a:t>If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𝛽</m:t>
                </m:r>
                <m:r>
                  <a:rPr>
                    <a:latin typeface="Cambria Math" panose="02040503050406030204" pitchFamily="18" charset="0"/>
                  </a:rPr>
                  <m:t>&lt;</m:t>
                </m:r>
                <m:r>
                  <a:rPr>
                    <a:latin typeface="Cambria Math" panose="02040503050406030204" pitchFamily="18" charset="0"/>
                  </a:rPr>
                  <m:t>0</m:t>
                </m:r>
              </m:oMath>
            </a14:m>
            <a:r>
              <a:rPr/>
              <a:t> (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</m:oMath>
            </a14:m>
            <a:r>
              <a:rPr/>
              <a:t> lies in the exterior of halfspace that is cut), cutting-plane is called </a:t>
            </a:r>
            <a:r>
              <a:rPr i="1"/>
              <a:t>shallow cut</a:t>
            </a:r>
            <a:r>
              <a:rPr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Subgradient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𝒦</m:t>
                </m:r>
              </m:oMath>
            </a14:m>
            <a:r>
              <a:rPr/>
              <a:t> is usually given by a set of inequalities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𝑓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𝑗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(</m:t>
                </m:r>
                <m:r>
                  <a:rPr>
                    <a:latin typeface="Cambria Math" panose="02040503050406030204" pitchFamily="18" charset="0"/>
                  </a:rPr>
                  <m:t>𝑥</m:t>
                </m:r>
                <m:r>
                  <a:rPr>
                    <a:latin typeface="Cambria Math" panose="02040503050406030204" pitchFamily="18" charset="0"/>
                  </a:rPr>
                  <m:t>)≤0</m:t>
                </m:r>
              </m:oMath>
            </a14:m>
            <a:r>
              <a:rPr/>
              <a:t> or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𝑓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𝑗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(</m:t>
                </m:r>
                <m:r>
                  <a:rPr>
                    <a:latin typeface="Cambria Math" panose="02040503050406030204" pitchFamily="18" charset="0"/>
                  </a:rPr>
                  <m:t>𝑥</m:t>
                </m:r>
                <m:r>
                  <a:rPr>
                    <a:latin typeface="Cambria Math" panose="02040503050406030204" pitchFamily="18" charset="0"/>
                  </a:rPr>
                  <m:t>)&lt;0</m:t>
                </m:r>
              </m:oMath>
            </a14:m>
            <a:r>
              <a:rPr/>
              <a:t> for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𝑗</m:t>
                </m:r>
                <m:r>
                  <a:rPr>
                    <a:latin typeface="Cambria Math" panose="02040503050406030204" pitchFamily="18" charset="0"/>
                  </a:rPr>
                  <m:t>=1⋯</m:t>
                </m:r>
                <m:r>
                  <a:rPr>
                    <a:latin typeface="Cambria Math" panose="02040503050406030204" pitchFamily="18" charset="0"/>
                  </a:rPr>
                  <m:t>𝑚</m:t>
                </m:r>
              </m:oMath>
            </a14:m>
            <a:r>
              <a:rPr/>
              <a:t>, where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𝑓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𝑗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(</m:t>
                </m:r>
                <m:r>
                  <a:rPr>
                    <a:latin typeface="Cambria Math" panose="02040503050406030204" pitchFamily="18" charset="0"/>
                  </a:rPr>
                  <m:t>𝑥</m:t>
                </m:r>
                <m:r>
                  <a:rPr>
                    <a:latin typeface="Cambria Math" panose="02040503050406030204" pitchFamily="18" charset="0"/>
                  </a:rPr>
                  <m:t>)</m:t>
                </m:r>
              </m:oMath>
            </a14:m>
            <a:r>
              <a:rPr/>
              <a:t> is a convex function.</a:t>
            </a:r>
          </a:p>
          <a:p>
            <a:pPr lvl="1"/>
            <a:r>
              <a:rPr/>
              <a:t>A vector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𝑔</m:t>
                </m:r>
                <m:r>
                  <a:rPr>
                    <a:latin typeface="Cambria Math" panose="02040503050406030204" pitchFamily="18" charset="0"/>
                  </a:rPr>
                  <m:t>≡∂</m:t>
                </m:r>
                <m:r>
                  <a:rPr>
                    <a:latin typeface="Cambria Math" panose="02040503050406030204" pitchFamily="18" charset="0"/>
                  </a:rPr>
                  <m:t>𝑓</m:t>
                </m:r>
                <m:r>
                  <a:rPr>
                    <a:latin typeface="Cambria Math" panose="02040503050406030204" pitchFamily="18" charset="0"/>
                  </a:rPr>
                  <m:t>(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)</m:t>
                </m:r>
              </m:oMath>
            </a14:m>
            <a:r>
              <a:rPr/>
              <a:t> is called a subgradient of a convex function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𝑓</m:t>
                </m:r>
              </m:oMath>
            </a14:m>
            <a:r>
              <a:rPr/>
              <a:t> at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</m:oMath>
            </a14:m>
            <a:r>
              <a:rPr/>
              <a:t> if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𝑓</m:t>
                </m:r>
                <m:r>
                  <a:rPr>
                    <a:latin typeface="Cambria Math" panose="02040503050406030204" pitchFamily="18" charset="0"/>
                  </a:rPr>
                  <m:t>(</m:t>
                </m:r>
                <m:r>
                  <a:rPr>
                    <a:latin typeface="Cambria Math" panose="02040503050406030204" pitchFamily="18" charset="0"/>
                  </a:rPr>
                  <m:t>𝑧</m:t>
                </m:r>
                <m:r>
                  <a:rPr>
                    <a:latin typeface="Cambria Math" panose="02040503050406030204" pitchFamily="18" charset="0"/>
                  </a:rPr>
                  <m:t>)≥</m:t>
                </m:r>
                <m:r>
                  <a:rPr>
                    <a:latin typeface="Cambria Math" panose="02040503050406030204" pitchFamily="18" charset="0"/>
                  </a:rPr>
                  <m:t>𝑓</m:t>
                </m:r>
                <m:r>
                  <a:rPr>
                    <a:latin typeface="Cambria Math" panose="02040503050406030204" pitchFamily="18" charset="0"/>
                  </a:rPr>
                  <m:t>(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)+</m:t>
                </m:r>
                <m:sSup>
                  <m:sSupPr>
                    <m:ctrlPr>
                      <a:rPr i="1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𝑔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𝖳</m:t>
                    </m:r>
                  </m:sup>
                </m:sSup>
                <m:r>
                  <a:rPr>
                    <a:latin typeface="Cambria Math" panose="02040503050406030204" pitchFamily="18" charset="0"/>
                  </a:rPr>
                  <m:t>(</m:t>
                </m:r>
                <m:r>
                  <a:rPr>
                    <a:latin typeface="Cambria Math" panose="02040503050406030204" pitchFamily="18" charset="0"/>
                  </a:rPr>
                  <m:t>𝑧</m:t>
                </m:r>
                <m:r>
                  <a:rPr>
                    <a:latin typeface="Cambria Math" panose="02040503050406030204" pitchFamily="18" charset="0"/>
                  </a:rPr>
                  <m:t>−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)</m:t>
                </m:r>
              </m:oMath>
            </a14:m>
            <a:r>
              <a:rPr/>
              <a:t>.</a:t>
            </a:r>
          </a:p>
          <a:p>
            <a:pPr lvl="1"/>
            <a:r>
              <a:rPr/>
              <a:t>Hence, the cut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(</m:t>
                </m:r>
                <m:r>
                  <a:rPr>
                    <a:latin typeface="Cambria Math" panose="02040503050406030204" pitchFamily="18" charset="0"/>
                  </a:rPr>
                  <m:t>𝑔</m:t>
                </m:r>
                <m:r>
                  <a:rPr>
                    <a:latin typeface="Cambria Math" panose="02040503050406030204" pitchFamily="18" charset="0"/>
                  </a:rPr>
                  <m:t>,</m:t>
                </m:r>
                <m:r>
                  <a:rPr>
                    <a:latin typeface="Cambria Math" panose="02040503050406030204" pitchFamily="18" charset="0"/>
                  </a:rPr>
                  <m:t>𝛽</m:t>
                </m:r>
                <m:r>
                  <a:rPr>
                    <a:latin typeface="Cambria Math" panose="02040503050406030204" pitchFamily="18" charset="0"/>
                  </a:rPr>
                  <m:t>)</m:t>
                </m:r>
              </m:oMath>
            </a14:m>
            <a:r>
              <a:rPr/>
              <a:t> is given by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(∂</m:t>
                </m:r>
                <m:r>
                  <a:rPr>
                    <a:latin typeface="Cambria Math" panose="02040503050406030204" pitchFamily="18" charset="0"/>
                  </a:rPr>
                  <m:t>𝑓</m:t>
                </m:r>
                <m:r>
                  <a:rPr>
                    <a:latin typeface="Cambria Math" panose="02040503050406030204" pitchFamily="18" charset="0"/>
                  </a:rPr>
                  <m:t>(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),</m:t>
                </m:r>
                <m:r>
                  <a:rPr>
                    <a:latin typeface="Cambria Math" panose="02040503050406030204" pitchFamily="18" charset="0"/>
                  </a:rPr>
                  <m:t>𝑓</m:t>
                </m:r>
                <m:r>
                  <a:rPr>
                    <a:latin typeface="Cambria Math" panose="02040503050406030204" pitchFamily="18" charset="0"/>
                  </a:rPr>
                  <m:t>(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))</m:t>
                </m:r>
              </m:oMath>
            </a14:m>
            <a:endParaRPr/>
          </a:p>
          <a:p>
            <a:pPr marL="0" indent="0">
              <a:buNone/>
            </a:pPr>
            <a:r>
              <a:rPr/>
              <a:t>Remarks:</a:t>
            </a:r>
          </a:p>
          <a:p>
            <a:pPr lvl="1"/>
            <a:r>
              <a:rPr/>
              <a:t>If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𝑓</m:t>
                </m:r>
                <m:r>
                  <a:rPr>
                    <a:latin typeface="Cambria Math" panose="02040503050406030204" pitchFamily="18" charset="0"/>
                  </a:rPr>
                  <m:t>(</m:t>
                </m:r>
                <m:r>
                  <a:rPr>
                    <a:latin typeface="Cambria Math" panose="02040503050406030204" pitchFamily="18" charset="0"/>
                  </a:rPr>
                  <m:t>𝑥</m:t>
                </m:r>
                <m:r>
                  <a:rPr>
                    <a:latin typeface="Cambria Math" panose="02040503050406030204" pitchFamily="18" charset="0"/>
                  </a:rPr>
                  <m:t>)</m:t>
                </m:r>
              </m:oMath>
            </a14:m>
            <a:r>
              <a:rPr/>
              <a:t> is differentiable, we can simply take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∂</m:t>
                </m:r>
                <m:r>
                  <a:rPr>
                    <a:latin typeface="Cambria Math" panose="02040503050406030204" pitchFamily="18" charset="0"/>
                  </a:rPr>
                  <m:t>𝑓</m:t>
                </m:r>
                <m:r>
                  <a:rPr>
                    <a:latin typeface="Cambria Math" panose="02040503050406030204" pitchFamily="18" charset="0"/>
                  </a:rPr>
                  <m:t>(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)=∇</m:t>
                </m:r>
                <m:r>
                  <a:rPr>
                    <a:latin typeface="Cambria Math" panose="02040503050406030204" pitchFamily="18" charset="0"/>
                  </a:rPr>
                  <m:t>𝑓</m:t>
                </m:r>
                <m:r>
                  <a:rPr>
                    <a:latin typeface="Cambria Math" panose="02040503050406030204" pitchFamily="18" charset="0"/>
                  </a:rPr>
                  <m:t>(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)</m:t>
                </m:r>
              </m:oMath>
            </a14:m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Key components of Cutting-plane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Cutting plane oracle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𝛺</m:t>
                </m:r>
              </m:oMath>
            </a14:m>
            <a:endParaRPr/>
          </a:p>
          <a:p>
            <a:pPr lvl="1"/>
            <a:r>
              <a:rPr/>
              <a:t>A search space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𝒮</m:t>
                </m:r>
              </m:oMath>
            </a14:m>
            <a:r>
              <a:rPr/>
              <a:t> initially big enough to cover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𝒦</m:t>
                </m:r>
              </m:oMath>
            </a14:m>
            <a:r>
              <a:rPr/>
              <a:t>, e.g.</a:t>
            </a:r>
          </a:p>
          <a:p>
            <a:pPr lvl="2"/>
            <a:r>
              <a:rPr/>
              <a:t>Polyhedron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𝒫</m:t>
                </m:r>
              </m:oMath>
            </a14:m>
            <a:r>
              <a:rPr/>
              <a:t> =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{</m:t>
                </m:r>
                <m:r>
                  <a:rPr>
                    <a:latin typeface="Cambria Math" panose="02040503050406030204" pitchFamily="18" charset="0"/>
                  </a:rPr>
                  <m:t>𝑧</m:t>
                </m:r>
                <m:r>
                  <a:rPr>
                    <a:latin typeface="Cambria Math" panose="02040503050406030204" pitchFamily="18" charset="0"/>
                  </a:rPr>
                  <m:t>∣</m:t>
                </m:r>
                <m:r>
                  <a:rPr>
                    <a:latin typeface="Cambria Math" panose="02040503050406030204" pitchFamily="18" charset="0"/>
                  </a:rPr>
                  <m:t>𝐶𝑧</m:t>
                </m:r>
                <m:r>
                  <a:rPr>
                    <a:latin typeface="Cambria Math" panose="02040503050406030204" pitchFamily="18" charset="0"/>
                  </a:rPr>
                  <m:t>≼</m:t>
                </m:r>
                <m:r>
                  <a:rPr>
                    <a:latin typeface="Cambria Math" panose="02040503050406030204" pitchFamily="18" charset="0"/>
                  </a:rPr>
                  <m:t>𝑑</m:t>
                </m:r>
                <m:r>
                  <a:rPr>
                    <a:latin typeface="Cambria Math" panose="02040503050406030204" pitchFamily="18" charset="0"/>
                  </a:rPr>
                  <m:t>}</m:t>
                </m:r>
              </m:oMath>
            </a14:m>
            <a:endParaRPr/>
          </a:p>
          <a:p>
            <a:pPr lvl="2"/>
            <a:r>
              <a:rPr/>
              <a:t>Interval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ℐ</m:t>
                </m:r>
              </m:oMath>
            </a14:m>
            <a:r>
              <a:rPr/>
              <a:t> =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[</m:t>
                </m:r>
                <m:r>
                  <a:rPr>
                    <a:latin typeface="Cambria Math" panose="02040503050406030204" pitchFamily="18" charset="0"/>
                  </a:rPr>
                  <m:t>𝑙</m:t>
                </m:r>
                <m:r>
                  <a:rPr>
                    <a:latin typeface="Cambria Math" panose="02040503050406030204" pitchFamily="18" charset="0"/>
                  </a:rPr>
                  <m:t>,</m:t>
                </m:r>
                <m:r>
                  <a:rPr>
                    <a:latin typeface="Cambria Math" panose="02040503050406030204" pitchFamily="18" charset="0"/>
                  </a:rPr>
                  <m:t>𝑢</m:t>
                </m:r>
                <m:r>
                  <a:rPr>
                    <a:latin typeface="Cambria Math" panose="02040503050406030204" pitchFamily="18" charset="0"/>
                  </a:rPr>
                  <m:t>]</m:t>
                </m:r>
              </m:oMath>
            </a14:m>
            <a:r>
              <a:rPr/>
              <a:t> (for one-dimensional problem)</a:t>
            </a:r>
          </a:p>
          <a:p>
            <a:pPr lvl="2"/>
            <a:r>
              <a:rPr/>
              <a:t>Ellipsoid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ℰ</m:t>
                </m:r>
              </m:oMath>
            </a14:m>
            <a:r>
              <a:rPr/>
              <a:t> =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{</m:t>
                </m:r>
                <m:r>
                  <a:rPr>
                    <a:latin typeface="Cambria Math" panose="02040503050406030204" pitchFamily="18" charset="0"/>
                  </a:rPr>
                  <m:t>𝑧</m:t>
                </m:r>
                <m:r>
                  <a:rPr>
                    <a:latin typeface="Cambria Math" panose="02040503050406030204" pitchFamily="18" charset="0"/>
                  </a:rPr>
                  <m:t>∣(</m:t>
                </m:r>
                <m:r>
                  <a:rPr>
                    <a:latin typeface="Cambria Math" panose="02040503050406030204" pitchFamily="18" charset="0"/>
                  </a:rPr>
                  <m:t>𝑧</m:t>
                </m:r>
                <m:r>
                  <a:rPr>
                    <a:latin typeface="Cambria Math" panose="02040503050406030204" pitchFamily="18" charset="0"/>
                  </a:rPr>
                  <m:t>−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𝑐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)</m:t>
                </m:r>
                <m:sSup>
                  <m:sSupPr>
                    <m:ctrlPr>
                      <a:rPr i="1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−1</m:t>
                    </m:r>
                  </m:sup>
                </m:sSup>
                <m:r>
                  <a:rPr>
                    <a:latin typeface="Cambria Math" panose="02040503050406030204" pitchFamily="18" charset="0"/>
                  </a:rPr>
                  <m:t>(</m:t>
                </m:r>
                <m:r>
                  <a:rPr>
                    <a:latin typeface="Cambria Math" panose="02040503050406030204" pitchFamily="18" charset="0"/>
                  </a:rPr>
                  <m:t>𝑧</m:t>
                </m:r>
                <m:r>
                  <a:rPr>
                    <a:latin typeface="Cambria Math" panose="02040503050406030204" pitchFamily="18" charset="0"/>
                  </a:rPr>
                  <m:t>−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𝑐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)≤1}</m:t>
                </m:r>
              </m:oMath>
            </a14:m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Generic Cutting-plane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Given</a:t>
            </a:r>
            <a:r>
              <a:rPr/>
              <a:t> initial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𝒮</m:t>
                </m:r>
              </m:oMath>
            </a14:m>
            <a:r>
              <a:rPr/>
              <a:t> known to contain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𝒦</m:t>
                </m:r>
              </m:oMath>
            </a14:m>
            <a:r>
              <a:rPr/>
              <a:t>.</a:t>
            </a:r>
          </a:p>
          <a:p>
            <a:pPr lvl="1"/>
            <a:r>
              <a:rPr b="1"/>
              <a:t>Repeat</a:t>
            </a:r>
          </a:p>
          <a:p>
            <a:pPr lvl="2">
              <a:buAutoNum type="arabicPeriod"/>
            </a:pPr>
            <a:r>
              <a:rPr/>
              <a:t>Choose a point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</m:oMath>
            </a14:m>
            <a:r>
              <a:rPr/>
              <a:t> in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𝒮</m:t>
                </m:r>
              </m:oMath>
            </a14:m>
            <a:endParaRPr/>
          </a:p>
          <a:p>
            <a:pPr lvl="2">
              <a:buAutoNum type="arabicPeriod"/>
            </a:pPr>
            <a:r>
              <a:rPr/>
              <a:t>Query the cutting-plane oracle at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</m:oMath>
            </a14:m>
            <a:endParaRPr/>
          </a:p>
          <a:p>
            <a:pPr lvl="2">
              <a:buAutoNum type="arabicPeriod"/>
            </a:pPr>
            <a:r>
              <a:rPr b="1"/>
              <a:t>If</a:t>
            </a:r>
            <a:r>
              <a:rPr/>
              <a:t>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∈</m:t>
                </m:r>
                <m:r>
                  <a:rPr>
                    <a:latin typeface="Cambria Math" panose="02040503050406030204" pitchFamily="18" charset="0"/>
                  </a:rPr>
                  <m:t>𝒦</m:t>
                </m:r>
              </m:oMath>
            </a14:m>
            <a:r>
              <a:rPr/>
              <a:t>, quit</a:t>
            </a:r>
          </a:p>
          <a:p>
            <a:pPr lvl="2">
              <a:buAutoNum type="arabicPeriod"/>
            </a:pPr>
            <a:r>
              <a:rPr b="1"/>
              <a:t>Else</a:t>
            </a:r>
            <a:r>
              <a:rPr/>
              <a:t>, update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𝒮</m:t>
                </m:r>
              </m:oMath>
            </a14:m>
            <a:r>
              <a:rPr/>
              <a:t> to a smaller set that covers:</a:t>
            </a:r>
          </a:p>
          <a:p>
            <a:pPr lvl="2">
              <a:buAutoNum type="arabicPeriod"/>
            </a:pPr>
            <a14:m xmlns:a14="http://schemas.microsoft.com/office/drawing/2010/main">
              <m:oMath xmlns:m="http://schemas.openxmlformats.org/officeDocument/2006/math">
                <m:sSup>
                  <m:sSupPr>
                    <m:ctrlPr>
                      <a:rPr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𝒮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</m:sup>
                </m:sSup>
                <m:r>
                  <a:rPr>
                    <a:latin typeface="Cambria Math" panose="02040503050406030204" pitchFamily="18" charset="0"/>
                  </a:rPr>
                  <m:t>=</m:t>
                </m:r>
                <m:r>
                  <a:rPr>
                    <a:latin typeface="Cambria Math" panose="02040503050406030204" pitchFamily="18" charset="0"/>
                  </a:rPr>
                  <m:t>𝒮</m:t>
                </m:r>
                <m:r>
                  <a:rPr>
                    <a:latin typeface="Cambria Math" panose="02040503050406030204" pitchFamily="18" charset="0"/>
                  </a:rPr>
                  <m:t>∩{</m:t>
                </m:r>
                <m:r>
                  <a:rPr>
                    <a:latin typeface="Cambria Math" panose="02040503050406030204" pitchFamily="18" charset="0"/>
                  </a:rPr>
                  <m:t>𝑧</m:t>
                </m:r>
                <m:r>
                  <a:rPr>
                    <a:latin typeface="Cambria Math" panose="02040503050406030204" pitchFamily="18" charset="0"/>
                  </a:rPr>
                  <m:t>∣</m:t>
                </m:r>
                <m:sSup>
                  <m:sSupPr>
                    <m:ctrlPr>
                      <a:rPr i="1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𝑔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𝖳</m:t>
                    </m:r>
                  </m:sup>
                </m:sSup>
                <m:r>
                  <a:rPr>
                    <a:latin typeface="Cambria Math" panose="02040503050406030204" pitchFamily="18" charset="0"/>
                  </a:rPr>
                  <m:t>(</m:t>
                </m:r>
                <m:r>
                  <a:rPr>
                    <a:latin typeface="Cambria Math" panose="02040503050406030204" pitchFamily="18" charset="0"/>
                  </a:rPr>
                  <m:t>𝑧</m:t>
                </m:r>
                <m:r>
                  <a:rPr>
                    <a:latin typeface="Cambria Math" panose="02040503050406030204" pitchFamily="18" charset="0"/>
                  </a:rPr>
                  <m:t>−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)+</m:t>
                </m:r>
                <m:r>
                  <a:rPr>
                    <a:latin typeface="Cambria Math" panose="02040503050406030204" pitchFamily="18" charset="0"/>
                  </a:rPr>
                  <m:t>𝛽</m:t>
                </m:r>
                <m:r>
                  <a:rPr>
                    <a:latin typeface="Cambria Math" panose="02040503050406030204" pitchFamily="18" charset="0"/>
                  </a:rPr>
                  <m:t>≤0}</m:t>
                </m:r>
              </m:oMath>
            </a14:m>
            <a:endParaRPr/>
          </a:p>
          <a:p>
            <a:pPr lvl="2">
              <a:buAutoNum type="arabicPeriod"/>
            </a:pPr>
            <a:r>
              <a:rPr b="1"/>
              <a:t>If</a:t>
            </a:r>
            <a:r>
              <a:rPr/>
              <a:t> </a:t>
            </a:r>
            <a14:m xmlns:a14="http://schemas.microsoft.com/office/drawing/2010/main">
              <m:oMath xmlns:m="http://schemas.openxmlformats.org/officeDocument/2006/math">
                <m:sSup>
                  <m:sSupPr>
                    <m:ctrlPr>
                      <a:rPr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𝒮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</m:sup>
                </m:sSup>
                <m:r>
                  <a:rPr>
                    <a:latin typeface="Cambria Math" panose="02040503050406030204" pitchFamily="18" charset="0"/>
                  </a:rPr>
                  <m:t>=∅</m:t>
                </m:r>
              </m:oMath>
            </a14:m>
            <a:r>
              <a:rPr/>
              <a:t> or it is small enough, quit.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Corresponding Python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indent="0">
              <a:buNone/>
            </a:pPr>
            <a:r>
              <a:rPr b="1" dirty="0" err="1">
                <a:solidFill>
                  <a:srgbClr val="007020"/>
                </a:solidFill>
                <a:latin typeface="Courier"/>
              </a:rPr>
              <a:t>def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cutting_plane_feas</a:t>
            </a:r>
            <a:r>
              <a:rPr dirty="0">
                <a:latin typeface="Courier"/>
              </a:rPr>
              <a:t>(Omega, S, options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Options())</a:t>
            </a:r>
            <a:r>
              <a:rPr dirty="0"/>
              <a:t/>
            </a:r>
            <a:br>
              <a:rPr dirty="0"/>
            </a:br>
            <a:r>
              <a:rPr dirty="0">
                <a:latin typeface="Courier"/>
              </a:rPr>
              <a:t>    feasible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19177C"/>
                </a:solidFill>
                <a:latin typeface="Courier"/>
              </a:rPr>
              <a:t>False</a:t>
            </a:r>
            <a:r>
              <a:rPr dirty="0"/>
              <a:t/>
            </a:r>
            <a:br>
              <a:rPr dirty="0"/>
            </a:br>
            <a:r>
              <a:rPr dirty="0">
                <a:latin typeface="Courier"/>
              </a:rPr>
              <a:t>    status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0</a:t>
            </a:r>
            <a:r>
              <a:rPr dirty="0"/>
              <a:t/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b="1" dirty="0">
                <a:solidFill>
                  <a:srgbClr val="007020"/>
                </a:solidFill>
                <a:latin typeface="Courier"/>
              </a:rPr>
              <a:t>for</a:t>
            </a:r>
            <a:r>
              <a:rPr dirty="0">
                <a:latin typeface="Courier"/>
              </a:rPr>
              <a:t> niter </a:t>
            </a:r>
            <a:r>
              <a:rPr b="1" dirty="0">
                <a:solidFill>
                  <a:srgbClr val="007020"/>
                </a:solidFill>
                <a:latin typeface="Courier"/>
              </a:rPr>
              <a:t>in</a:t>
            </a:r>
            <a:r>
              <a:rPr dirty="0">
                <a:latin typeface="Courier"/>
              </a:rPr>
              <a:t> range(</a:t>
            </a:r>
            <a:r>
              <a:rPr dirty="0" err="1">
                <a:latin typeface="Courier"/>
              </a:rPr>
              <a:t>options.max_it</a:t>
            </a:r>
            <a:r>
              <a:rPr dirty="0">
                <a:latin typeface="Courier"/>
              </a:rPr>
              <a:t>):</a:t>
            </a:r>
            <a:r>
              <a:rPr dirty="0"/>
              <a:t/>
            </a:r>
            <a:br>
              <a:rPr dirty="0"/>
            </a:br>
            <a:r>
              <a:rPr dirty="0">
                <a:latin typeface="Courier"/>
              </a:rPr>
              <a:t>        cut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Omega(</a:t>
            </a:r>
            <a:r>
              <a:rPr dirty="0" err="1">
                <a:latin typeface="Courier"/>
              </a:rPr>
              <a:t>S.xc</a:t>
            </a:r>
            <a:r>
              <a:rPr dirty="0">
                <a:latin typeface="Courier"/>
              </a:rPr>
              <a:t>)  </a:t>
            </a:r>
            <a:r>
              <a:rPr i="1" dirty="0">
                <a:solidFill>
                  <a:srgbClr val="60A0B0"/>
                </a:solidFill>
                <a:latin typeface="Courier"/>
              </a:rPr>
              <a:t># query the oracle at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S.xc</a:t>
            </a:r>
            <a:r>
              <a:rPr dirty="0"/>
              <a:t/>
            </a:r>
            <a:br>
              <a:rPr dirty="0"/>
            </a:br>
            <a:r>
              <a:rPr dirty="0">
                <a:latin typeface="Courier"/>
              </a:rPr>
              <a:t>        </a:t>
            </a:r>
            <a:r>
              <a:rPr b="1" dirty="0">
                <a:solidFill>
                  <a:srgbClr val="007020"/>
                </a:solidFill>
                <a:latin typeface="Courier"/>
              </a:rPr>
              <a:t>if</a:t>
            </a:r>
            <a:r>
              <a:rPr dirty="0">
                <a:latin typeface="Courier"/>
              </a:rPr>
              <a:t> cut </a:t>
            </a:r>
            <a:r>
              <a:rPr b="1" dirty="0">
                <a:solidFill>
                  <a:srgbClr val="007020"/>
                </a:solidFill>
                <a:latin typeface="Courier"/>
              </a:rPr>
              <a:t>is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19177C"/>
                </a:solidFill>
                <a:latin typeface="Courier"/>
              </a:rPr>
              <a:t>None</a:t>
            </a:r>
            <a:r>
              <a:rPr dirty="0">
                <a:latin typeface="Courier"/>
              </a:rPr>
              <a:t>:  </a:t>
            </a:r>
            <a:r>
              <a:rPr i="1" dirty="0">
                <a:solidFill>
                  <a:srgbClr val="60A0B0"/>
                </a:solidFill>
                <a:latin typeface="Courier"/>
              </a:rPr>
              <a:t># feasible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sol'n</a:t>
            </a:r>
            <a:r>
              <a:rPr i="1" dirty="0">
                <a:solidFill>
                  <a:srgbClr val="60A0B0"/>
                </a:solidFill>
                <a:latin typeface="Courier"/>
              </a:rPr>
              <a:t> obtained</a:t>
            </a:r>
            <a:r>
              <a:rPr dirty="0"/>
              <a:t/>
            </a:r>
            <a:br>
              <a:rPr dirty="0"/>
            </a:br>
            <a:r>
              <a:rPr dirty="0">
                <a:latin typeface="Courier"/>
              </a:rPr>
              <a:t>            feasible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19177C"/>
                </a:solidFill>
                <a:latin typeface="Courier"/>
              </a:rPr>
              <a:t>True</a:t>
            </a:r>
            <a:r>
              <a:rPr dirty="0"/>
              <a:t/>
            </a:r>
            <a:br>
              <a:rPr dirty="0"/>
            </a:br>
            <a:r>
              <a:rPr dirty="0">
                <a:latin typeface="Courier"/>
              </a:rPr>
              <a:t>            </a:t>
            </a:r>
            <a:r>
              <a:rPr b="1" dirty="0">
                <a:solidFill>
                  <a:srgbClr val="007020"/>
                </a:solidFill>
                <a:latin typeface="Courier"/>
              </a:rPr>
              <a:t>break</a:t>
            </a:r>
            <a:r>
              <a:rPr dirty="0"/>
              <a:t/>
            </a:r>
            <a:br>
              <a:rPr dirty="0"/>
            </a:br>
            <a:r>
              <a:rPr dirty="0">
                <a:latin typeface="Courier"/>
              </a:rPr>
              <a:t>        status, </a:t>
            </a:r>
            <a:r>
              <a:rPr dirty="0" err="1">
                <a:latin typeface="Courier"/>
              </a:rPr>
              <a:t>tsq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S.update</a:t>
            </a:r>
            <a:r>
              <a:rPr dirty="0">
                <a:latin typeface="Courier"/>
              </a:rPr>
              <a:t>(cut)  </a:t>
            </a:r>
            <a:r>
              <a:rPr i="1" dirty="0">
                <a:solidFill>
                  <a:srgbClr val="60A0B0"/>
                </a:solidFill>
                <a:latin typeface="Courier"/>
              </a:rPr>
              <a:t># update S</a:t>
            </a:r>
            <a:r>
              <a:rPr dirty="0"/>
              <a:t/>
            </a:r>
            <a:br>
              <a:rPr dirty="0"/>
            </a:br>
            <a:r>
              <a:rPr dirty="0">
                <a:latin typeface="Courier"/>
              </a:rPr>
              <a:t>        </a:t>
            </a:r>
            <a:r>
              <a:rPr b="1" dirty="0">
                <a:solidFill>
                  <a:srgbClr val="007020"/>
                </a:solidFill>
                <a:latin typeface="Courier"/>
              </a:rPr>
              <a:t>if</a:t>
            </a:r>
            <a:r>
              <a:rPr dirty="0">
                <a:latin typeface="Courier"/>
              </a:rPr>
              <a:t> status </a:t>
            </a:r>
            <a:r>
              <a:rPr dirty="0">
                <a:solidFill>
                  <a:srgbClr val="666666"/>
                </a:solidFill>
                <a:latin typeface="Courier"/>
              </a:rPr>
              <a:t>!=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0</a:t>
            </a:r>
            <a:r>
              <a:rPr dirty="0">
                <a:latin typeface="Courier"/>
              </a:rPr>
              <a:t>:</a:t>
            </a:r>
            <a:r>
              <a:rPr dirty="0"/>
              <a:t/>
            </a:r>
            <a:br>
              <a:rPr dirty="0"/>
            </a:br>
            <a:r>
              <a:rPr dirty="0">
                <a:latin typeface="Courier"/>
              </a:rPr>
              <a:t>            </a:t>
            </a:r>
            <a:r>
              <a:rPr b="1" dirty="0">
                <a:solidFill>
                  <a:srgbClr val="007020"/>
                </a:solidFill>
                <a:latin typeface="Courier"/>
              </a:rPr>
              <a:t>break</a:t>
            </a:r>
            <a:r>
              <a:rPr dirty="0"/>
              <a:t/>
            </a:r>
            <a:br>
              <a:rPr dirty="0"/>
            </a:br>
            <a:r>
              <a:rPr dirty="0">
                <a:latin typeface="Courier"/>
              </a:rPr>
              <a:t>        </a:t>
            </a:r>
            <a:r>
              <a:rPr b="1" dirty="0">
                <a:solidFill>
                  <a:srgbClr val="007020"/>
                </a:solidFill>
                <a:latin typeface="Courier"/>
              </a:rPr>
              <a:t>if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tsq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&lt;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options.tol</a:t>
            </a:r>
            <a:r>
              <a:rPr dirty="0">
                <a:latin typeface="Courier"/>
              </a:rPr>
              <a:t>:</a:t>
            </a:r>
            <a:r>
              <a:rPr dirty="0"/>
              <a:t/>
            </a:r>
            <a:br>
              <a:rPr dirty="0"/>
            </a:br>
            <a:r>
              <a:rPr dirty="0">
                <a:latin typeface="Courier"/>
              </a:rPr>
              <a:t>            status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2</a:t>
            </a:r>
            <a:r>
              <a:rPr dirty="0"/>
              <a:t/>
            </a:r>
            <a:br>
              <a:rPr dirty="0"/>
            </a:br>
            <a:r>
              <a:rPr dirty="0">
                <a:latin typeface="Courier"/>
              </a:rPr>
              <a:t>            </a:t>
            </a:r>
            <a:r>
              <a:rPr b="1" dirty="0">
                <a:solidFill>
                  <a:srgbClr val="007020"/>
                </a:solidFill>
                <a:latin typeface="Courier"/>
              </a:rPr>
              <a:t>break</a:t>
            </a:r>
            <a:r>
              <a:rPr dirty="0"/>
              <a:t/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b="1" dirty="0">
                <a:solidFill>
                  <a:srgbClr val="007020"/>
                </a:solidFill>
                <a:latin typeface="Courier"/>
              </a:rPr>
              <a:t>return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CInfo</a:t>
            </a:r>
            <a:r>
              <a:rPr dirty="0">
                <a:latin typeface="Courier"/>
              </a:rPr>
              <a:t>(feasible, niter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1</a:t>
            </a:r>
            <a:r>
              <a:rPr dirty="0">
                <a:latin typeface="Courier"/>
              </a:rPr>
              <a:t>, status)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From Feasibility to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m>
                    <m:mPr>
                      <m:mcs>
                        <m:mc>
                          <m:mcPr>
                            <m:count m:val="2"/>
                            <m:mcJc m:val="center"/>
                          </m:mcPr>
                        </m:mc>
                      </m:mcs>
                      <m:ctrlPr>
                        <a:rPr>
                          <a:latin typeface="Cambria Math" panose="02040503050406030204" pitchFamily="18" charset="0"/>
                        </a:rPr>
                      </m:ctrlPr>
                    </m:mPr>
                    <m:mr>
                      <m:e>
                        <m:r>
                          <m:rPr>
                            <m:nor/>
                          </m:rPr>
                          <a:rPr/>
                          <m:t>minimize</m:t>
                        </m:r>
                      </m:e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),</m:t>
                        </m:r>
                      </m:e>
                    </m:mr>
                    <m:mr>
                      <m:e>
                        <m:r>
                          <m:rPr>
                            <m:nor/>
                          </m:rPr>
                          <a:rPr/>
                          <m:t>subject</m:t>
                        </m:r>
                        <m:r>
                          <m:rPr>
                            <m:nor/>
                          </m:rPr>
                          <a:rPr/>
                          <m:t> </m:t>
                        </m:r>
                        <m:r>
                          <m:rPr>
                            <m:nor/>
                          </m:rPr>
                          <a:rPr/>
                          <m:t>to</m:t>
                        </m:r>
                      </m:e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𝒦</m:t>
                        </m:r>
                      </m:e>
                    </m:mr>
                  </m:m>
                </m:oMath>
              </m:oMathPara>
            </a14:m>
            <a:endParaRPr/>
          </a:p>
          <a:p>
            <a:pPr lvl="1"/>
            <a:r>
              <a:rPr/>
              <a:t>The optimization problem is treated as a feasibility problem with an additional constraint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𝑓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(</m:t>
                </m:r>
                <m:r>
                  <a:rPr>
                    <a:latin typeface="Cambria Math" panose="02040503050406030204" pitchFamily="18" charset="0"/>
                  </a:rPr>
                  <m:t>𝑥</m:t>
                </m:r>
                <m:r>
                  <a:rPr>
                    <a:latin typeface="Cambria Math" panose="02040503050406030204" pitchFamily="18" charset="0"/>
                  </a:rPr>
                  <m:t>)≤</m:t>
                </m:r>
                <m:r>
                  <a:rPr>
                    <a:latin typeface="Cambria Math" panose="02040503050406030204" pitchFamily="18" charset="0"/>
                  </a:rPr>
                  <m:t>𝑡</m:t>
                </m:r>
              </m:oMath>
            </a14:m>
            <a:endParaRPr/>
          </a:p>
          <a:p>
            <a:pPr lvl="1"/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𝑓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(</m:t>
                </m:r>
                <m:r>
                  <a:rPr>
                    <a:latin typeface="Cambria Math" panose="02040503050406030204" pitchFamily="18" charset="0"/>
                  </a:rPr>
                  <m:t>𝑥</m:t>
                </m:r>
                <m:r>
                  <a:rPr>
                    <a:latin typeface="Cambria Math" panose="02040503050406030204" pitchFamily="18" charset="0"/>
                  </a:rPr>
                  <m:t>)</m:t>
                </m:r>
              </m:oMath>
            </a14:m>
            <a:r>
              <a:rPr/>
              <a:t> could be a convex function or a </a:t>
            </a:r>
            <a:r>
              <a:rPr i="1"/>
              <a:t>quasiconvex function</a:t>
            </a:r>
            <a:r>
              <a:rPr/>
              <a:t>.</a:t>
            </a:r>
          </a:p>
          <a:p>
            <a:pPr lvl="1"/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𝑡</m:t>
                </m:r>
              </m:oMath>
            </a14:m>
            <a:r>
              <a:rPr/>
              <a:t> is also called the </a:t>
            </a:r>
            <a:r>
              <a:rPr i="1"/>
              <a:t>best-so-far</a:t>
            </a:r>
            <a:r>
              <a:rPr/>
              <a:t> value of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𝑓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(</m:t>
                </m:r>
                <m:r>
                  <a:rPr>
                    <a:latin typeface="Cambria Math" panose="02040503050406030204" pitchFamily="18" charset="0"/>
                  </a:rPr>
                  <m:t>𝑥</m:t>
                </m:r>
                <m:r>
                  <a:rPr>
                    <a:latin typeface="Cambria Math" panose="02040503050406030204" pitchFamily="18" charset="0"/>
                  </a:rPr>
                  <m:t>)</m:t>
                </m:r>
              </m:oMath>
            </a14:m>
            <a:r>
              <a:rPr/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Convex Optimization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/>
              <a:t>Consider the following general form:</a:t>
            </a:r>
          </a:p>
          <a:p>
            <a:pPr lvl="1"/>
            <a14:m xmlns:a14="http://schemas.microsoft.com/office/drawing/2010/main">
              <m:oMath xmlns:m="http://schemas.openxmlformats.org/officeDocument/2006/math">
                <m:m>
                  <m:mPr>
                    <m:mcs>
                      <m:mc>
                        <m:mcPr>
                          <m:count m:val="2"/>
                          <m:mcJc m:val="center"/>
                        </m:mcPr>
                      </m:mc>
                    </m:mcs>
                    <m:ctrlPr>
                      <a:rPr>
                        <a:latin typeface="Cambria Math" panose="02040503050406030204" pitchFamily="18" charset="0"/>
                      </a:rPr>
                    </m:ctrlPr>
                  </m:mPr>
                  <m:mr>
                    <m:e>
                      <m:r>
                        <m:rPr>
                          <m:nor/>
                        </m:rPr>
                        <a:rPr/>
                        <m:t>minimize</m:t>
                      </m:r>
                    </m:e>
                    <m:e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>
                          <a:latin typeface="Cambria Math" panose="02040503050406030204" pitchFamily="18" charset="0"/>
                        </a:rPr>
                        <m:t>,</m:t>
                      </m:r>
                    </m:e>
                  </m:mr>
                  <m:mr>
                    <m:e>
                      <m:r>
                        <m:rPr>
                          <m:nor/>
                        </m:rPr>
                        <a:rPr/>
                        <m:t>subject</m:t>
                      </m:r>
                      <m:r>
                        <m:rPr>
                          <m:nor/>
                        </m:rPr>
                        <a:rPr/>
                        <m:t> </m:t>
                      </m:r>
                      <m:r>
                        <m:rPr>
                          <m:nor/>
                        </m:rPr>
                        <a:rPr/>
                        <m:t>to</m:t>
                      </m:r>
                    </m:e>
                    <m:e>
                      <m:r>
                        <a:rPr>
                          <a:latin typeface="Cambria Math" panose="02040503050406030204" pitchFamily="18" charset="0"/>
                        </a:rPr>
                        <m:t>𝛷</m:t>
                      </m:r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>
                          <a:latin typeface="Cambria Math" panose="02040503050406030204" pitchFamily="18" charset="0"/>
                        </a:rPr>
                        <m:t>,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>
                          <a:latin typeface="Cambria Math" panose="02040503050406030204" pitchFamily="18" charset="0"/>
                        </a:rPr>
                        <m:t>)≤0,</m:t>
                      </m:r>
                    </m:e>
                  </m:mr>
                  <m:mr>
                    <m:e/>
                    <m:e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𝒦</m:t>
                      </m:r>
                      <m:r>
                        <a:rPr>
                          <a:latin typeface="Cambria Math" panose="02040503050406030204" pitchFamily="18" charset="0"/>
                        </a:rPr>
                        <m:t>,</m:t>
                      </m:r>
                    </m:e>
                  </m:mr>
                </m:m>
              </m:oMath>
            </a14:m>
            <a:endParaRPr dirty="0"/>
          </a:p>
          <a:p>
            <a:pPr lvl="1"/>
            <a:r>
              <a:rPr dirty="0"/>
              <a:t>where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𝒦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′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={</m:t>
                </m:r>
                <m:r>
                  <a:rPr>
                    <a:latin typeface="Cambria Math" panose="02040503050406030204" pitchFamily="18" charset="0"/>
                  </a:rPr>
                  <m:t>𝑥</m:t>
                </m:r>
                <m:r>
                  <a:rPr>
                    <a:latin typeface="Cambria Math" panose="02040503050406030204" pitchFamily="18" charset="0"/>
                  </a:rPr>
                  <m:t>∣</m:t>
                </m:r>
                <m:r>
                  <a:rPr>
                    <a:latin typeface="Cambria Math" panose="02040503050406030204" pitchFamily="18" charset="0"/>
                  </a:rPr>
                  <m:t>𝛷</m:t>
                </m:r>
                <m:r>
                  <a:rPr>
                    <a:latin typeface="Cambria Math" panose="02040503050406030204" pitchFamily="18" charset="0"/>
                  </a:rPr>
                  <m:t>(</m:t>
                </m:r>
                <m:r>
                  <a:rPr>
                    <a:latin typeface="Cambria Math" panose="02040503050406030204" pitchFamily="18" charset="0"/>
                  </a:rPr>
                  <m:t>𝑥</m:t>
                </m:r>
                <m:r>
                  <a:rPr>
                    <a:latin typeface="Cambria Math" panose="02040503050406030204" pitchFamily="18" charset="0"/>
                  </a:rPr>
                  <m:t>,</m:t>
                </m:r>
                <m:r>
                  <a:rPr>
                    <a:latin typeface="Cambria Math" panose="02040503050406030204" pitchFamily="18" charset="0"/>
                  </a:rPr>
                  <m:t>𝑡</m:t>
                </m:r>
                <m:r>
                  <a:rPr>
                    <a:latin typeface="Cambria Math" panose="02040503050406030204" pitchFamily="18" charset="0"/>
                  </a:rPr>
                  <m:t>)≤0}</m:t>
                </m:r>
              </m:oMath>
            </a14:m>
            <a:r>
              <a:rPr dirty="0"/>
              <a:t> is the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𝑡</m:t>
                </m:r>
              </m:oMath>
            </a14:m>
            <a:r>
              <a:rPr dirty="0"/>
              <a:t>-sublevel set of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{</m:t>
                </m:r>
                <m:r>
                  <a:rPr>
                    <a:latin typeface="Cambria Math" panose="02040503050406030204" pitchFamily="18" charset="0"/>
                  </a:rPr>
                  <m:t>𝑥</m:t>
                </m:r>
                <m:r>
                  <a:rPr>
                    <a:latin typeface="Cambria Math" panose="02040503050406030204" pitchFamily="18" charset="0"/>
                  </a:rPr>
                  <m:t>∣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𝑓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(</m:t>
                </m:r>
                <m:r>
                  <a:rPr>
                    <a:latin typeface="Cambria Math" panose="02040503050406030204" pitchFamily="18" charset="0"/>
                  </a:rPr>
                  <m:t>𝑥</m:t>
                </m:r>
                <m:r>
                  <a:rPr>
                    <a:latin typeface="Cambria Math" panose="02040503050406030204" pitchFamily="18" charset="0"/>
                  </a:rPr>
                  <m:t>)≤</m:t>
                </m:r>
                <m:r>
                  <a:rPr>
                    <a:latin typeface="Cambria Math" panose="02040503050406030204" pitchFamily="18" charset="0"/>
                  </a:rPr>
                  <m:t>𝑡</m:t>
                </m:r>
                <m:r>
                  <a:rPr>
                    <a:latin typeface="Cambria Math" panose="02040503050406030204" pitchFamily="18" charset="0"/>
                  </a:rPr>
                  <m:t>}</m:t>
                </m:r>
              </m:oMath>
            </a14:m>
            <a:r>
              <a:rPr dirty="0"/>
              <a:t>.</a:t>
            </a:r>
          </a:p>
          <a:p>
            <a:pPr lvl="1"/>
            <a:r>
              <a:rPr dirty="0"/>
              <a:t>👉 Note: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𝒦</m:t>
                    </m:r>
                    <m:r>
                      <a:rPr>
                        <a:latin typeface="Cambria Math" panose="02040503050406030204" pitchFamily="18" charset="0"/>
                      </a:rPr>
                      <m:t>′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⊆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𝒦</m:t>
                    </m:r>
                    <m:r>
                      <a:rPr>
                        <a:latin typeface="Cambria Math" panose="02040503050406030204" pitchFamily="18" charset="0"/>
                      </a:rPr>
                      <m:t>′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𝑢</m:t>
                    </m:r>
                  </m:sub>
                </m:sSub>
              </m:oMath>
            </a14:m>
            <a:r>
              <a:rPr dirty="0"/>
              <a:t> if and only if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𝑡</m:t>
                </m:r>
                <m:r>
                  <a:rPr>
                    <a:latin typeface="Cambria Math" panose="02040503050406030204" pitchFamily="18" charset="0"/>
                  </a:rPr>
                  <m:t>≤</m:t>
                </m:r>
                <m:r>
                  <a:rPr>
                    <a:latin typeface="Cambria Math" panose="02040503050406030204" pitchFamily="18" charset="0"/>
                  </a:rPr>
                  <m:t>𝑢</m:t>
                </m:r>
              </m:oMath>
            </a14:m>
            <a:r>
              <a:rPr dirty="0"/>
              <a:t> (monotonicity)</a:t>
            </a:r>
          </a:p>
          <a:p>
            <a:pPr lvl="1"/>
            <a:r>
              <a:rPr dirty="0"/>
              <a:t>One easy way to solve the optimization problem is to apply the binary search on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𝑡</m:t>
                </m:r>
              </m:oMath>
            </a14:m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Common Perspective of Ellipsoid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It is commonly believed that it is inefficient in practice for large-scale problems.</a:t>
            </a:r>
          </a:p>
          <a:p>
            <a:pPr lvl="2"/>
            <a:r>
              <a:rPr/>
              <a:t>The convergent rate is slow, even with the use of deep cuts.</a:t>
            </a:r>
          </a:p>
          <a:p>
            <a:pPr lvl="2"/>
            <a:r>
              <a:rPr/>
              <a:t>Cannot exploit sparsity.</a:t>
            </a:r>
          </a:p>
          <a:p>
            <a:pPr lvl="1"/>
            <a:r>
              <a:rPr/>
              <a:t>Since then, it was supplanted by interior-point methods.</a:t>
            </a:r>
          </a:p>
          <a:p>
            <a:pPr lvl="1"/>
            <a:r>
              <a:rPr/>
              <a:t>Only treated as a theoretical tool for proving the polynomial-time solvability of combinatorial optimization problems.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bsearch(Omega, I, options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Options()):</a:t>
            </a:r>
            <a:r>
              <a:t/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assume monotone</a:t>
            </a:r>
            <a:r>
              <a:t/>
            </a:r>
            <a:br/>
            <a:r>
              <a:rPr>
                <a:latin typeface="Courier"/>
              </a:rPr>
              <a:t>    lower, upper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</a:t>
            </a:r>
            <a:r>
              <a:t/>
            </a:r>
            <a:br/>
            <a:r>
              <a:rPr>
                <a:latin typeface="Courier"/>
              </a:rPr>
              <a:t>    u_orig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upper</a:t>
            </a:r>
            <a:r>
              <a:t/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niter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range(options.max_it):</a:t>
            </a:r>
            <a:r>
              <a:t/>
            </a:r>
            <a:br/>
            <a:r>
              <a:rPr>
                <a:latin typeface="Courier"/>
              </a:rPr>
              <a:t>        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lower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(upper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lower) 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t/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Omega(t):  </a:t>
            </a:r>
            <a:r>
              <a:rPr i="1">
                <a:solidFill>
                  <a:srgbClr val="60A0B0"/>
                </a:solidFill>
                <a:latin typeface="Courier"/>
              </a:rPr>
              <a:t># feasible sol'n obtained</a:t>
            </a:r>
            <a:r>
              <a:t/>
            </a:r>
            <a:br/>
            <a:r>
              <a:rPr>
                <a:latin typeface="Courier"/>
              </a:rPr>
              <a:t>            upper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</a:t>
            </a:r>
            <a:r>
              <a:t/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r>
              <a:t/>
            </a:r>
            <a:br/>
            <a:r>
              <a:rPr>
                <a:latin typeface="Courier"/>
              </a:rPr>
              <a:t>            lower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</a:t>
            </a:r>
            <a:r>
              <a:t/>
            </a:r>
            <a:br/>
            <a:r>
              <a:rPr>
                <a:latin typeface="Courier"/>
              </a:rPr>
              <a:t>        tau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(upper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lower) 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t/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tau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options.tol:</a:t>
            </a:r>
            <a:r>
              <a:t/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break</a:t>
            </a:r>
            <a:r>
              <a:t/>
            </a:r>
            <a:br/>
            <a:r>
              <a:rPr>
                <a:latin typeface="Courier"/>
              </a:rPr>
              <a:t>    ret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CInfo(upper </a:t>
            </a:r>
            <a:r>
              <a:rPr>
                <a:solidFill>
                  <a:srgbClr val="666666"/>
                </a:solidFill>
                <a:latin typeface="Courier"/>
              </a:rPr>
              <a:t>!=</a:t>
            </a:r>
            <a:r>
              <a:rPr>
                <a:latin typeface="Courier"/>
              </a:rPr>
              <a:t> u_orig, niter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</a:t>
            </a:r>
            <a:r>
              <a:t/>
            </a:r>
            <a:br/>
            <a:r>
              <a:rPr>
                <a:latin typeface="Courier"/>
              </a:rPr>
              <a:t>    ret.value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upper</a:t>
            </a:r>
            <a:r>
              <a:t/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ret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bsearch_adaptor:</a:t>
            </a:r>
            <a:r>
              <a:t/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P, S, options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Options()):</a:t>
            </a:r>
            <a:r>
              <a:t/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</a:t>
            </a:r>
            <a:r>
              <a:t/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</a:t>
            </a:r>
            <a:r>
              <a:t/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.options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options</a:t>
            </a:r>
            <a:r>
              <a:t/>
            </a:r>
            <a:br/>
            <a:r>
              <a:t/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@property</a:t>
            </a:r>
            <a:r>
              <a:t/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x_best(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r>
              <a:t/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.S.xc</a:t>
            </a:r>
            <a:r>
              <a:t/>
            </a:r>
            <a:br/>
            <a:r>
              <a:t/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__call__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t):</a:t>
            </a:r>
            <a:r>
              <a:t/>
            </a:r>
            <a:br/>
            <a:r>
              <a:rPr>
                <a:latin typeface="Courier"/>
              </a:rPr>
              <a:t>        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.S.copy()</a:t>
            </a:r>
            <a:r>
              <a:t/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.P.update(t)</a:t>
            </a:r>
            <a:r>
              <a:t/>
            </a:r>
            <a:br/>
            <a:r>
              <a:rPr>
                <a:latin typeface="Courier"/>
              </a:rPr>
              <a:t>        ell_info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cutting_plane_feas(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.P, S,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.options)</a:t>
            </a:r>
            <a:r>
              <a:t/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ell_info.feasible:</a:t>
            </a:r>
            <a:r>
              <a:t/>
            </a:r>
            <a:br/>
            <a:r>
              <a:rPr>
                <a:latin typeface="Courier"/>
              </a:rPr>
              <a:t>    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.S.xc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S.xc</a:t>
            </a:r>
            <a:r>
              <a:t/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r>
              <a:t/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False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Shrinking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Another possible way is, to update the best-so-far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𝑡</m:t>
                </m:r>
              </m:oMath>
            </a14:m>
            <a:r>
              <a:rPr/>
              <a:t> whenever a feasible solution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𝑥</m:t>
                </m:r>
                <m:r>
                  <a:rPr>
                    <a:latin typeface="Cambria Math" panose="02040503050406030204" pitchFamily="18" charset="0"/>
                  </a:rPr>
                  <m:t>′</m:t>
                </m:r>
              </m:oMath>
            </a14:m>
            <a:r>
              <a:rPr/>
              <a:t> is found by solving the equation:</a:t>
            </a:r>
          </a:p>
          <a:p>
            <a:pPr lvl="1"/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𝛷</m:t>
                </m:r>
                <m:r>
                  <a:rPr>
                    <a:latin typeface="Cambria Math" panose="02040503050406030204" pitchFamily="18" charset="0"/>
                  </a:rPr>
                  <m:t>(</m:t>
                </m:r>
                <m:r>
                  <a:rPr>
                    <a:latin typeface="Cambria Math" panose="02040503050406030204" pitchFamily="18" charset="0"/>
                  </a:rPr>
                  <m:t>𝑥</m:t>
                </m:r>
                <m:r>
                  <a:rPr>
                    <a:latin typeface="Cambria Math" panose="02040503050406030204" pitchFamily="18" charset="0"/>
                  </a:rPr>
                  <m:t>′,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</m:e>
                  <m:sub>
                    <m:r>
                      <m:rPr>
                        <m:nor/>
                      </m:rPr>
                      <a:rPr/>
                      <m:t>new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)=0 .</m:t>
                </m:r>
              </m:oMath>
            </a14:m>
            <a:endParaRPr/>
          </a:p>
          <a:p>
            <a:pPr lvl="1"/>
            <a:r>
              <a:rPr/>
              <a:t>If the equation is difficuit to solve but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𝑡</m:t>
                </m:r>
              </m:oMath>
            </a14:m>
            <a:r>
              <a:rPr/>
              <a:t> is also convex w.r.t.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𝛷</m:t>
                </m:r>
              </m:oMath>
            </a14:m>
            <a:r>
              <a:rPr/>
              <a:t>, then we may create a new varaible, say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𝑧</m:t>
                </m:r>
              </m:oMath>
            </a14:m>
            <a:r>
              <a:rPr/>
              <a:t> and let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𝑧</m:t>
                </m:r>
                <m:r>
                  <a:rPr>
                    <a:latin typeface="Cambria Math" panose="02040503050406030204" pitchFamily="18" charset="0"/>
                  </a:rPr>
                  <m:t>≤</m:t>
                </m:r>
                <m:r>
                  <a:rPr>
                    <a:latin typeface="Cambria Math" panose="02040503050406030204" pitchFamily="18" charset="0"/>
                  </a:rPr>
                  <m:t>𝑡</m:t>
                </m:r>
              </m:oMath>
            </a14:m>
            <a:r>
              <a:rPr/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Generic Cutting-plane method (Optim)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Given</a:t>
            </a:r>
            <a:r>
              <a:rPr/>
              <a:t> initial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𝒮</m:t>
                </m:r>
              </m:oMath>
            </a14:m>
            <a:r>
              <a:rPr/>
              <a:t> known to contain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𝒦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</m:sub>
                </m:sSub>
              </m:oMath>
            </a14:m>
            <a:r>
              <a:rPr/>
              <a:t>.</a:t>
            </a:r>
          </a:p>
          <a:p>
            <a:pPr lvl="1"/>
            <a:r>
              <a:rPr b="1"/>
              <a:t>Repeat</a:t>
            </a:r>
          </a:p>
          <a:p>
            <a:pPr lvl="2">
              <a:buAutoNum type="arabicPeriod"/>
            </a:pPr>
            <a:r>
              <a:rPr/>
              <a:t>Choose a point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</m:oMath>
            </a14:m>
            <a:r>
              <a:rPr/>
              <a:t> in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𝒮</m:t>
                </m:r>
              </m:oMath>
            </a14:m>
            <a:endParaRPr/>
          </a:p>
          <a:p>
            <a:pPr lvl="2">
              <a:buAutoNum type="arabicPeriod"/>
            </a:pPr>
            <a:r>
              <a:rPr/>
              <a:t>Query the separation oracle at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</m:oMath>
            </a14:m>
            <a:endParaRPr/>
          </a:p>
          <a:p>
            <a:pPr lvl="2">
              <a:buAutoNum type="arabicPeriod"/>
            </a:pPr>
            <a:r>
              <a:rPr b="1"/>
              <a:t>If</a:t>
            </a:r>
            <a:r>
              <a:rPr/>
              <a:t>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∈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𝒦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</m:sub>
                </m:sSub>
              </m:oMath>
            </a14:m>
            <a:r>
              <a:rPr/>
              <a:t>, update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𝑡</m:t>
                </m:r>
              </m:oMath>
            </a14:m>
            <a:r>
              <a:rPr/>
              <a:t> such that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𝛷</m:t>
                </m:r>
                <m:r>
                  <a:rPr>
                    <a:latin typeface="Cambria Math" panose="02040503050406030204" pitchFamily="18" charset="0"/>
                  </a:rPr>
                  <m:t>(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,</m:t>
                </m:r>
                <m:r>
                  <a:rPr>
                    <a:latin typeface="Cambria Math" panose="02040503050406030204" pitchFamily="18" charset="0"/>
                  </a:rPr>
                  <m:t>𝑡</m:t>
                </m:r>
                <m:r>
                  <a:rPr>
                    <a:latin typeface="Cambria Math" panose="02040503050406030204" pitchFamily="18" charset="0"/>
                  </a:rPr>
                  <m:t>)=0</m:t>
                </m:r>
              </m:oMath>
            </a14:m>
            <a:r>
              <a:rPr/>
              <a:t>.</a:t>
            </a:r>
          </a:p>
          <a:p>
            <a:pPr lvl="2">
              <a:buAutoNum type="arabicPeriod"/>
            </a:pPr>
            <a:r>
              <a:rPr/>
              <a:t>Update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𝒮</m:t>
                </m:r>
              </m:oMath>
            </a14:m>
            <a:r>
              <a:rPr/>
              <a:t> to a smaller set that covers:</a:t>
            </a:r>
          </a:p>
          <a:p>
            <a:pPr lvl="2">
              <a:buAutoNum type="arabicPeriod"/>
            </a:pPr>
            <a14:m xmlns:a14="http://schemas.microsoft.com/office/drawing/2010/main">
              <m:oMath xmlns:m="http://schemas.openxmlformats.org/officeDocument/2006/math">
                <m:sSup>
                  <m:sSupPr>
                    <m:ctrlPr>
                      <a:rPr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𝒮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</m:sup>
                </m:sSup>
                <m:r>
                  <a:rPr>
                    <a:latin typeface="Cambria Math" panose="02040503050406030204" pitchFamily="18" charset="0"/>
                  </a:rPr>
                  <m:t>=</m:t>
                </m:r>
                <m:r>
                  <a:rPr>
                    <a:latin typeface="Cambria Math" panose="02040503050406030204" pitchFamily="18" charset="0"/>
                  </a:rPr>
                  <m:t>𝒮</m:t>
                </m:r>
                <m:r>
                  <a:rPr>
                    <a:latin typeface="Cambria Math" panose="02040503050406030204" pitchFamily="18" charset="0"/>
                  </a:rPr>
                  <m:t>∩{</m:t>
                </m:r>
                <m:r>
                  <a:rPr>
                    <a:latin typeface="Cambria Math" panose="02040503050406030204" pitchFamily="18" charset="0"/>
                  </a:rPr>
                  <m:t>𝑧</m:t>
                </m:r>
                <m:r>
                  <a:rPr>
                    <a:latin typeface="Cambria Math" panose="02040503050406030204" pitchFamily="18" charset="0"/>
                  </a:rPr>
                  <m:t>∣</m:t>
                </m:r>
                <m:sSup>
                  <m:sSupPr>
                    <m:ctrlPr>
                      <a:rPr i="1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𝑔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𝖳</m:t>
                    </m:r>
                  </m:sup>
                </m:sSup>
                <m:r>
                  <a:rPr>
                    <a:latin typeface="Cambria Math" panose="02040503050406030204" pitchFamily="18" charset="0"/>
                  </a:rPr>
                  <m:t>(</m:t>
                </m:r>
                <m:r>
                  <a:rPr>
                    <a:latin typeface="Cambria Math" panose="02040503050406030204" pitchFamily="18" charset="0"/>
                  </a:rPr>
                  <m:t>𝑧</m:t>
                </m:r>
                <m:r>
                  <a:rPr>
                    <a:latin typeface="Cambria Math" panose="02040503050406030204" pitchFamily="18" charset="0"/>
                  </a:rPr>
                  <m:t>−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)+</m:t>
                </m:r>
                <m:r>
                  <a:rPr>
                    <a:latin typeface="Cambria Math" panose="02040503050406030204" pitchFamily="18" charset="0"/>
                  </a:rPr>
                  <m:t>𝛽</m:t>
                </m:r>
                <m:r>
                  <a:rPr>
                    <a:latin typeface="Cambria Math" panose="02040503050406030204" pitchFamily="18" charset="0"/>
                  </a:rPr>
                  <m:t>≤0}</m:t>
                </m:r>
              </m:oMath>
            </a14:m>
            <a:endParaRPr/>
          </a:p>
          <a:p>
            <a:pPr lvl="2">
              <a:buAutoNum type="arabicPeriod"/>
            </a:pPr>
            <a:r>
              <a:rPr b="1"/>
              <a:t>If</a:t>
            </a:r>
            <a:r>
              <a:rPr/>
              <a:t> </a:t>
            </a:r>
            <a14:m xmlns:a14="http://schemas.microsoft.com/office/drawing/2010/main">
              <m:oMath xmlns:m="http://schemas.openxmlformats.org/officeDocument/2006/math">
                <m:sSup>
                  <m:sSupPr>
                    <m:ctrlPr>
                      <a:rPr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𝒮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</m:sup>
                </m:sSup>
                <m:r>
                  <a:rPr>
                    <a:latin typeface="Cambria Math" panose="02040503050406030204" pitchFamily="18" charset="0"/>
                  </a:rPr>
                  <m:t>=∅</m:t>
                </m:r>
              </m:oMath>
            </a14:m>
            <a:r>
              <a:rPr/>
              <a:t> or it is small enough, quit.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cutting_plane_dc(Omega, S, t, options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Options()):</a:t>
            </a:r>
            <a:r>
              <a:t/>
            </a:r>
            <a:br/>
            <a:r>
              <a:rPr>
                <a:latin typeface="Courier"/>
              </a:rPr>
              <a:t>    x_best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S.xc </a:t>
            </a:r>
            <a:r>
              <a:rPr i="1">
                <a:solidFill>
                  <a:srgbClr val="60A0B0"/>
                </a:solidFill>
                <a:latin typeface="Courier"/>
              </a:rPr>
              <a:t># this is copy</a:t>
            </a:r>
            <a:r>
              <a:t/>
            </a:r>
            <a:br/>
            <a:r>
              <a:rPr>
                <a:latin typeface="Courier"/>
              </a:rPr>
              <a:t>    t_orig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</a:t>
            </a:r>
            <a:r>
              <a:t/>
            </a:r>
            <a:br/>
            <a:r>
              <a:t/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niter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range(options.max_it):</a:t>
            </a:r>
            <a:r>
              <a:t/>
            </a:r>
            <a:br/>
            <a:r>
              <a:rPr>
                <a:latin typeface="Courier"/>
              </a:rPr>
              <a:t>        cut, t1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Omega(S.xc, t)</a:t>
            </a:r>
            <a:r>
              <a:t/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t </a:t>
            </a:r>
            <a:r>
              <a:rPr>
                <a:solidFill>
                  <a:srgbClr val="666666"/>
                </a:solidFill>
                <a:latin typeface="Courier"/>
              </a:rPr>
              <a:t>!=</a:t>
            </a:r>
            <a:r>
              <a:rPr>
                <a:latin typeface="Courier"/>
              </a:rPr>
              <a:t> t1:  </a:t>
            </a:r>
            <a:r>
              <a:rPr i="1">
                <a:solidFill>
                  <a:srgbClr val="60A0B0"/>
                </a:solidFill>
                <a:latin typeface="Courier"/>
              </a:rPr>
              <a:t># best t obtained</a:t>
            </a:r>
            <a:r>
              <a:t/>
            </a:r>
            <a:br/>
            <a:r>
              <a:rPr>
                <a:latin typeface="Courier"/>
              </a:rPr>
              <a:t>            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t1</a:t>
            </a:r>
            <a:r>
              <a:t/>
            </a:r>
            <a:br/>
            <a:r>
              <a:rPr>
                <a:latin typeface="Courier"/>
              </a:rPr>
              <a:t>            x_best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S.xc</a:t>
            </a:r>
            <a:r>
              <a:t/>
            </a:r>
            <a:br/>
            <a:r>
              <a:rPr>
                <a:latin typeface="Courier"/>
              </a:rPr>
              <a:t>        status, tsq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S.update(cut)</a:t>
            </a:r>
            <a:r>
              <a:t/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status </a:t>
            </a:r>
            <a:r>
              <a:rPr>
                <a:solidFill>
                  <a:srgbClr val="666666"/>
                </a:solidFill>
                <a:latin typeface="Courier"/>
              </a:rPr>
              <a:t>!=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:</a:t>
            </a:r>
            <a:r>
              <a:t/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break</a:t>
            </a:r>
            <a:r>
              <a:t/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tsq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options.tol:</a:t>
            </a:r>
            <a:r>
              <a:t/>
            </a:r>
            <a:br/>
            <a:r>
              <a:rPr>
                <a:latin typeface="Courier"/>
              </a:rPr>
              <a:t>            status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t/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break</a:t>
            </a:r>
            <a:r>
              <a:t/>
            </a:r>
            <a:br/>
            <a:r>
              <a:t/>
            </a:r>
            <a:br/>
            <a:r>
              <a:rPr>
                <a:latin typeface="Courier"/>
              </a:rPr>
              <a:t>    ret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CInfo(t </a:t>
            </a:r>
            <a:r>
              <a:rPr>
                <a:solidFill>
                  <a:srgbClr val="666666"/>
                </a:solidFill>
                <a:latin typeface="Courier"/>
              </a:rPr>
              <a:t>!=</a:t>
            </a:r>
            <a:r>
              <a:rPr>
                <a:latin typeface="Courier"/>
              </a:rPr>
              <a:t> t_orig, niter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status)</a:t>
            </a:r>
            <a:r>
              <a:t/>
            </a:r>
            <a:br/>
            <a:r>
              <a:rPr>
                <a:latin typeface="Courier"/>
              </a:rPr>
              <a:t>    ret.value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</a:t>
            </a:r>
            <a:r>
              <a:t/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x_best, ret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Example - Profit Maximization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dirty="0"/>
                  <a:t>This example is taken from [@Aliabadi2013Robust].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nor/>
                              </m:rPr>
                              <a:rPr/>
                              <m:t>maximize</m:t>
                            </m:r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𝐴</m:t>
                            </m:r>
                            <m:sSubSup>
                              <m:sSub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sup>
                            </m:sSubSup>
                            <m:r>
                              <a:rPr>
                                <a:latin typeface="Cambria Math" panose="02040503050406030204" pitchFamily="18" charset="0"/>
                              </a:rPr>
                              <m:t>)−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/>
                              <m:t>subject</m:t>
                            </m:r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r>
                              <m:rPr>
                                <m:nor/>
                              </m:rPr>
                              <a:rPr/>
                              <m:t>to</m:t>
                            </m:r>
                          </m:e>
                          <m:e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  <a:endParaRPr dirty="0"/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  <m:sSubSup>
                      <m:sSub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bSup>
                    <m:sSubSup>
                      <m:sSub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bSup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dirty="0"/>
                  <a:t> : Cobb-Douglas production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dirty="0"/>
                  <a:t>: the market price per unit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dirty="0"/>
                  <a:t>: the scale of production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dirty="0"/>
                  <a:t>: the output elasticities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dirty="0"/>
                  <a:t>: input quantity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dirty="0"/>
                  <a:t>: output price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dirty="0"/>
                  <a:t>: a given constant that restricts the quantity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0" t="-33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Example - Profit maximization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formulation is not in the convex form.</a:t>
            </a:r>
          </a:p>
          <a:p>
            <a:pPr lvl="1"/>
            <a:r>
              <a:rPr/>
              <a:t>Rewrite the problem in the following form:</a:t>
            </a:r>
          </a:p>
          <a:p>
            <a:pPr lvl="1"/>
            <a14:m xmlns:a14="http://schemas.microsoft.com/office/drawing/2010/main">
              <m:oMath xmlns:m="http://schemas.openxmlformats.org/officeDocument/2006/math">
                <m:m>
                  <m:mPr>
                    <m:mcs>
                      <m:mc>
                        <m:mcPr>
                          <m:count m:val="2"/>
                          <m:mcJc m:val="center"/>
                        </m:mcPr>
                      </m:mc>
                    </m:mcs>
                    <m:ctrlPr>
                      <a:rPr>
                        <a:latin typeface="Cambria Math" panose="02040503050406030204" pitchFamily="18" charset="0"/>
                      </a:rPr>
                    </m:ctrlPr>
                  </m:mPr>
                  <m:mr>
                    <m:e>
                      <m:r>
                        <m:rPr>
                          <m:nor/>
                        </m:rPr>
                        <a:rPr/>
                        <m:t>maximize</m:t>
                      </m:r>
                    </m:e>
                    <m:e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</m:e>
                  </m:mr>
                  <m:mr>
                    <m:e>
                      <m:r>
                        <m:rPr>
                          <m:nor/>
                        </m:rPr>
                        <a:rPr/>
                        <m:t>subject</m:t>
                      </m:r>
                      <m:r>
                        <m:rPr>
                          <m:nor/>
                        </m:rPr>
                        <a:rPr/>
                        <m:t> </m:t>
                      </m:r>
                      <m:r>
                        <m:rPr>
                          <m:nor/>
                        </m:rPr>
                        <a:rPr/>
                        <m:t>to</m:t>
                      </m:r>
                    </m:e>
                    <m:e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𝑝𝐴</m:t>
                      </m:r>
                      <m:sSubSup>
                        <m:sSub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bSup>
                      <m:sSubSup>
                        <m:sSub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sup>
                      </m:sSubSup>
                    </m:e>
                  </m:mr>
                  <m:mr>
                    <m:e/>
                    <m:e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>
                          <a:latin typeface="Cambria Math" panose="02040503050406030204" pitchFamily="18" charset="0"/>
                        </a:rPr>
                        <m:t>.</m:t>
                      </m:r>
                    </m:e>
                  </m:mr>
                </m:m>
              </m:oMath>
            </a14:m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Profit maximization in Convex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By taking the logarithm of each variable:</a:t>
            </a:r>
          </a:p>
          <a:p>
            <a:pPr lvl="2"/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=</m:t>
                </m:r>
                <m:r>
                  <m:rPr>
                    <m:nor/>
                  </m:rPr>
                  <a:rPr/>
                  <m:t>log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</m:oMath>
            </a14:m>
            <a:r>
              <a:rPr/>
              <a:t>,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=</m:t>
                </m:r>
                <m:r>
                  <m:rPr>
                    <m:nor/>
                  </m:rPr>
                  <a:rPr/>
                  <m:t>log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a14:m>
            <a:r>
              <a:rPr/>
              <a:t>.</a:t>
            </a:r>
          </a:p>
          <a:p>
            <a:pPr lvl="1"/>
            <a:r>
              <a:rPr/>
              <a:t>We have the problem in a convex form:</a:t>
            </a:r>
          </a:p>
          <a:p>
            <a:pPr mar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m>
                    <m:mPr>
                      <m:mcs>
                        <m:mc>
                          <m:mcPr>
                            <m:count m:val="2"/>
                            <m:mcJc m:val="center"/>
                          </m:mcPr>
                        </m:mc>
                      </m:mcs>
                      <m:ctrlPr>
                        <a:rPr>
                          <a:latin typeface="Cambria Math" panose="02040503050406030204" pitchFamily="18" charset="0"/>
                        </a:rPr>
                      </m:ctrlPr>
                    </m:mPr>
                    <m:mr>
                      <m:e>
                        <m:r>
                          <m:rPr>
                            <m:nor/>
                          </m:rPr>
                          <a:rPr/>
                          <m:t>max</m:t>
                        </m:r>
                      </m:e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mr>
                    <m:mr>
                      <m:e>
                        <m:r>
                          <m:rPr>
                            <m:nor/>
                          </m:rPr>
                          <a:rPr/>
                          <m:t>s</m:t>
                        </m:r>
                        <m:r>
                          <m:rPr>
                            <m:nor/>
                          </m:rPr>
                          <a:rPr/>
                          <m:t>.</m:t>
                        </m:r>
                        <m:r>
                          <m:rPr>
                            <m:nor/>
                          </m:rPr>
                          <a:rPr/>
                          <m:t>t</m:t>
                        </m:r>
                        <m:r>
                          <m:rPr>
                            <m:nor/>
                          </m:rPr>
                          <a:rPr/>
                          <m:t>.</m:t>
                        </m:r>
                      </m:e>
                      <m:e>
                        <m:r>
                          <m:rPr>
                            <m:nor/>
                          </m:rPr>
                          <a:rPr/>
                          <m:t>log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  <m:r>
                          <a:rPr>
                            <a:latin typeface="Cambria Math" panose="02040503050406030204" pitchFamily="18" charset="0"/>
                          </a:rPr>
                          <m:t>)−(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𝛼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𝛽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)≤</m:t>
                        </m:r>
                        <m:r>
                          <m:rPr>
                            <m:nor/>
                          </m:rPr>
                          <a:rPr/>
                          <m:t>log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𝑝𝐴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mr>
                    <m:mr>
                      <m:e/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nor/>
                          </m:rPr>
                          <a:rPr/>
                          <m:t>log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mr>
                  </m:m>
                </m:oMath>
              </m:oMathPara>
            </a14:m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profit_oracle:</a:t>
            </a:r>
            <a:r>
              <a:t/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params, a, v):</a:t>
            </a:r>
            <a:r>
              <a:t/>
            </a:r>
            <a:br/>
            <a:r>
              <a:rPr>
                <a:latin typeface="Courier"/>
              </a:rPr>
              <a:t>        p, A, 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params</a:t>
            </a:r>
            <a:r>
              <a:t/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.log_pA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np.log(p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A)</a:t>
            </a:r>
            <a:r>
              <a:t/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.log_k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np.log(k)</a:t>
            </a:r>
            <a:r>
              <a:t/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.v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v</a:t>
            </a:r>
            <a:r>
              <a:t/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a</a:t>
            </a:r>
            <a:r>
              <a:t/>
            </a:r>
            <a:br/>
            <a:r>
              <a:t/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__call__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y, t):</a:t>
            </a:r>
            <a:r>
              <a:t/>
            </a:r>
            <a:br/>
            <a:r>
              <a:rPr>
                <a:latin typeface="Courier"/>
              </a:rPr>
              <a:t>        fj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y[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.log_k  </a:t>
            </a:r>
            <a:r>
              <a:rPr i="1">
                <a:solidFill>
                  <a:srgbClr val="60A0B0"/>
                </a:solidFill>
                <a:latin typeface="Courier"/>
              </a:rPr>
              <a:t># constraint</a:t>
            </a:r>
            <a:r>
              <a:t/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fj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</a:t>
            </a:r>
            <a:r>
              <a:rPr>
                <a:latin typeface="Courier"/>
              </a:rPr>
              <a:t>:</a:t>
            </a:r>
            <a:r>
              <a:t/>
            </a:r>
            <a:br/>
            <a:r>
              <a:rPr>
                <a:latin typeface="Courier"/>
              </a:rPr>
              <a:t>            g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np.array([</a:t>
            </a:r>
            <a:r>
              <a:rPr>
                <a:solidFill>
                  <a:srgbClr val="40A070"/>
                </a:solidFill>
                <a:latin typeface="Courier"/>
              </a:rPr>
              <a:t>1.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</a:t>
            </a:r>
            <a:r>
              <a:rPr>
                <a:latin typeface="Courier"/>
              </a:rPr>
              <a:t>])</a:t>
            </a:r>
            <a:r>
              <a:t/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(g, fj), t</a:t>
            </a:r>
            <a:r>
              <a:t/>
            </a:r>
            <a:br/>
            <a:r>
              <a:rPr>
                <a:latin typeface="Courier"/>
              </a:rPr>
              <a:t>        log_Cobb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.log_pA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.a </a:t>
            </a:r>
            <a:r>
              <a:rPr>
                <a:solidFill>
                  <a:srgbClr val="666666"/>
                </a:solidFill>
                <a:latin typeface="Courier"/>
              </a:rPr>
              <a:t>@</a:t>
            </a:r>
            <a:r>
              <a:rPr>
                <a:latin typeface="Courier"/>
              </a:rPr>
              <a:t> y</a:t>
            </a:r>
            <a:r>
              <a:t/>
            </a:r>
            <a:br/>
            <a:r>
              <a:rPr>
                <a:latin typeface="Courier"/>
              </a:rPr>
              <a:t>        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np.exp(y)</a:t>
            </a:r>
            <a:r>
              <a:t/>
            </a:r>
            <a:br/>
            <a:r>
              <a:rPr>
                <a:latin typeface="Courier"/>
              </a:rPr>
              <a:t>        vx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.v </a:t>
            </a:r>
            <a:r>
              <a:rPr>
                <a:solidFill>
                  <a:srgbClr val="666666"/>
                </a:solidFill>
                <a:latin typeface="Courier"/>
              </a:rPr>
              <a:t>@</a:t>
            </a:r>
            <a:r>
              <a:rPr>
                <a:latin typeface="Courier"/>
              </a:rPr>
              <a:t> x</a:t>
            </a:r>
            <a:r>
              <a:t/>
            </a:r>
            <a:br/>
            <a:r>
              <a:rPr>
                <a:latin typeface="Courier"/>
              </a:rPr>
              <a:t>        te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vx</a:t>
            </a:r>
            <a:r>
              <a:t/>
            </a:r>
            <a:br/>
            <a:r>
              <a:rPr>
                <a:latin typeface="Courier"/>
              </a:rPr>
              <a:t>        fj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np.log(te)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log_Cobb</a:t>
            </a:r>
            <a:r>
              <a:t/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fj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</a:t>
            </a:r>
            <a:r>
              <a:rPr>
                <a:latin typeface="Courier"/>
              </a:rPr>
              <a:t>:</a:t>
            </a:r>
            <a:r>
              <a:t/>
            </a:r>
            <a:br/>
            <a:r>
              <a:rPr>
                <a:latin typeface="Courier"/>
              </a:rPr>
              <a:t>            te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np.exp(log_Cobb)</a:t>
            </a:r>
            <a:r>
              <a:t/>
            </a:r>
            <a:br/>
            <a:r>
              <a:rPr>
                <a:latin typeface="Courier"/>
              </a:rPr>
              <a:t>            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te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vx</a:t>
            </a:r>
            <a:r>
              <a:t/>
            </a:r>
            <a:br/>
            <a:r>
              <a:rPr>
                <a:latin typeface="Courier"/>
              </a:rPr>
              <a:t>            fj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</a:t>
            </a:r>
            <a:r>
              <a:t/>
            </a:r>
            <a:br/>
            <a:r>
              <a:rPr>
                <a:latin typeface="Courier"/>
              </a:rPr>
              <a:t>        g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.v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x) 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 te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.a</a:t>
            </a:r>
            <a:r>
              <a:t/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(g, fj), 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Main program</a:t>
            </a:r>
            <a:r>
              <a:t/>
            </a:r>
            <a:br/>
            <a:r>
              <a:t/>
            </a:r>
            <a:br/>
            <a:r>
              <a:rPr>
                <a:latin typeface="Courier"/>
              </a:rPr>
              <a:t>import numpy as np</a:t>
            </a:r>
            <a:r>
              <a:t/>
            </a:r>
            <a:br/>
            <a:r>
              <a:rPr>
                <a:latin typeface="Courier"/>
              </a:rPr>
              <a:t>from ellpy.cutting_plane import cutting_plane_dc</a:t>
            </a:r>
            <a:r>
              <a:t/>
            </a:r>
            <a:br/>
            <a:r>
              <a:rPr>
                <a:latin typeface="Courier"/>
              </a:rPr>
              <a:t>from ellpy.ell import ell</a:t>
            </a:r>
            <a:r>
              <a:t/>
            </a:r>
            <a:br/>
            <a:r>
              <a:rPr>
                <a:latin typeface="Courier"/>
              </a:rPr>
              <a:t>from .profit_oracle import profit_oracle</a:t>
            </a:r>
            <a:r>
              <a:t/>
            </a:r>
            <a:br/>
            <a:r>
              <a:t/>
            </a:r>
            <a:br/>
            <a:r>
              <a:rPr>
                <a:latin typeface="Courier"/>
              </a:rPr>
              <a:t>p, A, 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20.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40.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30.5</a:t>
            </a:r>
            <a:r>
              <a:t/>
            </a:r>
            <a:br/>
            <a:r>
              <a:rPr>
                <a:latin typeface="Courier"/>
              </a:rPr>
              <a:t>params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p, A, k</a:t>
            </a:r>
            <a:r>
              <a:t/>
            </a:r>
            <a:br/>
            <a:r>
              <a:rPr>
                <a:latin typeface="Courier"/>
              </a:rPr>
              <a:t>alpha, beta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0.4</a:t>
            </a:r>
            <a:r>
              <a:t/>
            </a:r>
            <a:br/>
            <a:r>
              <a:rPr>
                <a:latin typeface="Courier"/>
              </a:rPr>
              <a:t>v1, v2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10.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35.</a:t>
            </a:r>
            <a:r>
              <a:t/>
            </a:r>
            <a:br/>
            <a:r>
              <a:rPr>
                <a:latin typeface="Courier"/>
              </a:rPr>
              <a:t>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np.array([alpha, beta])</a:t>
            </a:r>
            <a:r>
              <a:t/>
            </a:r>
            <a:br/>
            <a:r>
              <a:rPr>
                <a:latin typeface="Courier"/>
              </a:rPr>
              <a:t>v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np.array([v1, v2])</a:t>
            </a:r>
            <a:r>
              <a:t/>
            </a:r>
            <a:br/>
            <a:r>
              <a:rPr>
                <a:latin typeface="Courier"/>
              </a:rPr>
              <a:t>y0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np.array([</a:t>
            </a:r>
            <a:r>
              <a:rPr>
                <a:solidFill>
                  <a:srgbClr val="40A070"/>
                </a:solidFill>
                <a:latin typeface="Courier"/>
              </a:rPr>
              <a:t>0.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</a:t>
            </a:r>
            <a:r>
              <a:rPr>
                <a:latin typeface="Courier"/>
              </a:rPr>
              <a:t>])  </a:t>
            </a:r>
            <a:r>
              <a:rPr i="1">
                <a:solidFill>
                  <a:srgbClr val="60A0B0"/>
                </a:solidFill>
                <a:latin typeface="Courier"/>
              </a:rPr>
              <a:t># initial x0</a:t>
            </a:r>
            <a:r>
              <a:t/>
            </a:r>
            <a:br/>
            <a:r>
              <a:rPr>
                <a:latin typeface="Courier"/>
              </a:rPr>
              <a:t>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np.array([</a:t>
            </a:r>
            <a:r>
              <a:rPr>
                <a:solidFill>
                  <a:srgbClr val="40A070"/>
                </a:solidFill>
                <a:latin typeface="Courier"/>
              </a:rPr>
              <a:t>100.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100.</a:t>
            </a:r>
            <a:r>
              <a:rPr>
                <a:latin typeface="Courier"/>
              </a:rPr>
              <a:t>])  </a:t>
            </a:r>
            <a:r>
              <a:rPr i="1">
                <a:solidFill>
                  <a:srgbClr val="60A0B0"/>
                </a:solidFill>
                <a:latin typeface="Courier"/>
              </a:rPr>
              <a:t># initial ellipsoid (sphere)</a:t>
            </a:r>
            <a:r>
              <a:t/>
            </a:r>
            <a:br/>
            <a:r>
              <a:rPr>
                <a:latin typeface="Courier"/>
              </a:rPr>
              <a:t>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ell(r, y0)</a:t>
            </a:r>
            <a:r>
              <a:t/>
            </a:r>
            <a:br/>
            <a:r>
              <a:rPr>
                <a:latin typeface="Courier"/>
              </a:rPr>
              <a:t>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profit_oracle(params, a, v)</a:t>
            </a:r>
            <a:r>
              <a:t/>
            </a:r>
            <a:br/>
            <a:r>
              <a:rPr>
                <a:latin typeface="Courier"/>
              </a:rPr>
              <a:t>yb1, ell_info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cutting_plane_dc(P, E, </a:t>
            </a:r>
            <a:r>
              <a:rPr>
                <a:solidFill>
                  <a:srgbClr val="40A070"/>
                </a:solidFill>
                <a:latin typeface="Courier"/>
              </a:rPr>
              <a:t>0.</a:t>
            </a:r>
            <a:r>
              <a:rPr>
                <a:latin typeface="Courier"/>
              </a:rPr>
              <a:t>)</a:t>
            </a:r>
            <a:r>
              <a:t/>
            </a:r>
            <a:br/>
            <a:r>
              <a:rPr>
                <a:latin typeface="Courier"/>
              </a:rPr>
              <a:t>print(ell_info.value, ell_info.feasible)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But…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ellipsoid method works very differently compared with the interior point method.</a:t>
            </a:r>
          </a:p>
          <a:p>
            <a:pPr lvl="1"/>
            <a:r>
              <a:rPr/>
              <a:t>Only require a </a:t>
            </a:r>
            <a:r>
              <a:rPr i="1"/>
              <a:t>separtion oracle</a:t>
            </a:r>
            <a:r>
              <a:rPr/>
              <a:t>. Can play nicely with other techniques.</a:t>
            </a:r>
          </a:p>
          <a:p>
            <a:pPr lvl="1"/>
            <a:r>
              <a:rPr/>
              <a:t>The ellipsoid method itself cannot exploit sparsity, but the oracle can.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Area of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Robust convex optimization</a:t>
            </a:r>
          </a:p>
          <a:p>
            <a:pPr lvl="2"/>
            <a:r>
              <a:rPr/>
              <a:t>oracle technique: affine arithmetic</a:t>
            </a:r>
          </a:p>
          <a:p>
            <a:pPr lvl="1"/>
            <a:r>
              <a:rPr/>
              <a:t>Parametric network potential problem</a:t>
            </a:r>
          </a:p>
          <a:p>
            <a:pPr lvl="2"/>
            <a:r>
              <a:rPr/>
              <a:t>oracle technique: negative cycle detection</a:t>
            </a:r>
          </a:p>
          <a:p>
            <a:pPr lvl="1"/>
            <a:r>
              <a:rPr/>
              <a:t>Semidefinite programming</a:t>
            </a:r>
          </a:p>
          <a:p>
            <a:pPr lvl="2"/>
            <a:r>
              <a:rPr/>
              <a:t>oracle technique: Cholesky or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𝐿𝐷</m:t>
                </m:r>
                <m:sSup>
                  <m:sSupPr>
                    <m:ctrlPr>
                      <a:rPr i="1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𝐿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𝖳</m:t>
                    </m:r>
                  </m:sup>
                </m:sSup>
              </m:oMath>
            </a14:m>
            <a:r>
              <a:rPr/>
              <a:t> factorization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/>
              <a:t>class: middle, center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6313" y="4406901"/>
            <a:ext cx="7772400" cy="1362075"/>
          </a:xfrm>
        </p:spPr>
        <p:txBody>
          <a:bodyPr>
            <a:normAutofit fontScale="90000"/>
          </a:bodyPr>
          <a:lstStyle/>
          <a:p>
            <a:r>
              <a:rPr/>
              <a:t>Robust Convex Optimization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Robust Optimization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Consider:</a:t>
            </a:r>
          </a:p>
          <a:p>
            <a:pPr lvl="1"/>
            <a14:m xmlns:a14="http://schemas.microsoft.com/office/drawing/2010/main">
              <m:oMath xmlns:m="http://schemas.openxmlformats.org/officeDocument/2006/math">
                <m:m>
                  <m:mPr>
                    <m:mcs>
                      <m:mc>
                        <m:mcPr>
                          <m:count m:val="2"/>
                          <m:mcJc m:val="center"/>
                        </m:mcPr>
                      </m:mc>
                    </m:mcs>
                    <m:ctrlPr>
                      <a:rPr>
                        <a:latin typeface="Cambria Math" panose="02040503050406030204" pitchFamily="18" charset="0"/>
                      </a:rPr>
                    </m:ctrlPr>
                  </m:mPr>
                  <m:mr>
                    <m:e>
                      <m:r>
                        <m:rPr>
                          <m:nor/>
                        </m:rPr>
                        <a:rPr/>
                        <m:t>minimize</m:t>
                      </m:r>
                    </m:e>
                    <m:e>
                      <m:limLow>
                        <m:limLow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nor/>
                            </m:rPr>
                            <a:rPr/>
                            <m:t>sup</m:t>
                          </m:r>
                        </m:e>
                        <m:lim>
                          <m:r>
                            <a:rPr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ℚ</m:t>
                          </m:r>
                        </m:lim>
                      </m:limLow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>
                          <a:latin typeface="Cambria Math" panose="02040503050406030204" pitchFamily="18" charset="0"/>
                        </a:rPr>
                        <m:t>,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>
                          <a:latin typeface="Cambria Math" panose="02040503050406030204" pitchFamily="18" charset="0"/>
                        </a:rPr>
                        <m:t>),</m:t>
                      </m:r>
                    </m:e>
                  </m:mr>
                  <m:mr>
                    <m:e>
                      <m:r>
                        <m:rPr>
                          <m:nor/>
                        </m:rPr>
                        <a:rPr/>
                        <m:t>subject</m:t>
                      </m:r>
                      <m:r>
                        <m:rPr>
                          <m:nor/>
                        </m:rPr>
                        <a:rPr/>
                        <m:t> </m:t>
                      </m:r>
                      <m:r>
                        <m:rPr>
                          <m:nor/>
                        </m:rPr>
                        <a:rPr/>
                        <m:t>to</m:t>
                      </m:r>
                    </m:e>
                    <m:e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>
                          <a:latin typeface="Cambria Math" panose="02040503050406030204" pitchFamily="18" charset="0"/>
                        </a:rPr>
                        <m:t>,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>
                          <a:latin typeface="Cambria Math" panose="02040503050406030204" pitchFamily="18" charset="0"/>
                        </a:rPr>
                        <m:t>)≤0, ∀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>
                          <a:latin typeface="Cambria Math" panose="02040503050406030204" pitchFamily="18" charset="0"/>
                        </a:rPr>
                        <m:t>ℚ</m:t>
                      </m:r>
                      <m:r>
                        <a:rPr>
                          <a:latin typeface="Cambria Math" panose="02040503050406030204" pitchFamily="18" charset="0"/>
                        </a:rPr>
                        <m:t>, 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>
                          <a:latin typeface="Cambria Math" panose="02040503050406030204" pitchFamily="18" charset="0"/>
                        </a:rPr>
                        <m:t>=1,2,⋯,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>
                          <a:latin typeface="Cambria Math" panose="02040503050406030204" pitchFamily="18" charset="0"/>
                        </a:rPr>
                        <m:t>,</m:t>
                      </m:r>
                    </m:e>
                  </m:mr>
                </m:m>
              </m:oMath>
            </a14:m>
            <a:endParaRPr/>
          </a:p>
          <a:p>
            <a:pPr lvl="1"/>
            <a:r>
              <a:rPr/>
              <a:t>where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𝑞</m:t>
                </m:r>
              </m:oMath>
            </a14:m>
            <a:r>
              <a:rPr/>
              <a:t> represents a set of varying parameters.</a:t>
            </a:r>
          </a:p>
          <a:p>
            <a:pPr lvl="1"/>
            <a:r>
              <a:rPr/>
              <a:t>The problem can be reformulated as:</a:t>
            </a:r>
          </a:p>
          <a:p>
            <a:pPr lvl="1"/>
            <a14:m xmlns:a14="http://schemas.microsoft.com/office/drawing/2010/main">
              <m:oMath xmlns:m="http://schemas.openxmlformats.org/officeDocument/2006/math">
                <m:m>
                  <m:mPr>
                    <m:mcs>
                      <m:mc>
                        <m:mcPr>
                          <m:count m:val="2"/>
                          <m:mcJc m:val="center"/>
                        </m:mcPr>
                      </m:mc>
                    </m:mcs>
                    <m:ctrlPr>
                      <a:rPr>
                        <a:latin typeface="Cambria Math" panose="02040503050406030204" pitchFamily="18" charset="0"/>
                      </a:rPr>
                    </m:ctrlPr>
                  </m:mPr>
                  <m:mr>
                    <m:e>
                      <m:r>
                        <m:rPr>
                          <m:nor/>
                        </m:rPr>
                        <a:rPr/>
                        <m:t>minimize</m:t>
                      </m:r>
                    </m:e>
                    <m:e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</m:e>
                  </m:mr>
                  <m:mr>
                    <m:e>
                      <m:r>
                        <m:rPr>
                          <m:nor/>
                        </m:rPr>
                        <a:rPr/>
                        <m:t>subject</m:t>
                      </m:r>
                      <m:r>
                        <m:rPr>
                          <m:nor/>
                        </m:rPr>
                        <a:rPr/>
                        <m:t> </m:t>
                      </m:r>
                      <m:r>
                        <m:rPr>
                          <m:nor/>
                        </m:rPr>
                        <a:rPr/>
                        <m:t>to</m:t>
                      </m:r>
                    </m:e>
                    <m:e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>
                          <a:latin typeface="Cambria Math" panose="02040503050406030204" pitchFamily="18" charset="0"/>
                        </a:rPr>
                        <m:t>,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>
                          <a:latin typeface="Cambria Math" panose="02040503050406030204" pitchFamily="18" charset="0"/>
                        </a:rPr>
                        <m:t>)&lt;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</m:e>
                  </m:mr>
                  <m:mr>
                    <m:e/>
                    <m:e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>
                          <a:latin typeface="Cambria Math" panose="02040503050406030204" pitchFamily="18" charset="0"/>
                        </a:rPr>
                        <m:t>,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>
                          <a:latin typeface="Cambria Math" panose="02040503050406030204" pitchFamily="18" charset="0"/>
                        </a:rPr>
                        <m:t>)≤0, ∀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>
                          <a:latin typeface="Cambria Math" panose="02040503050406030204" pitchFamily="18" charset="0"/>
                        </a:rPr>
                        <m:t>ℚ</m:t>
                      </m:r>
                      <m:r>
                        <a:rPr>
                          <a:latin typeface="Cambria Math" panose="02040503050406030204" pitchFamily="18" charset="0"/>
                        </a:rPr>
                        <m:t>, 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>
                          <a:latin typeface="Cambria Math" panose="02040503050406030204" pitchFamily="18" charset="0"/>
                        </a:rPr>
                        <m:t>=1,2,⋯,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>
                          <a:latin typeface="Cambria Math" panose="02040503050406030204" pitchFamily="18" charset="0"/>
                        </a:rPr>
                        <m:t>.</m:t>
                      </m:r>
                    </m:e>
                  </m:mr>
                </m:m>
              </m:oMath>
            </a14:m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/>
              <a:t>Example - Profit Maximization Problem (convex)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m>
                    <m:mPr>
                      <m:mcs>
                        <m:mc>
                          <m:mcPr>
                            <m:count m:val="2"/>
                            <m:mcJc m:val="center"/>
                          </m:mcPr>
                        </m:mc>
                      </m:mcs>
                      <m:ctrlPr>
                        <a:rPr>
                          <a:latin typeface="Cambria Math" panose="02040503050406030204" pitchFamily="18" charset="0"/>
                        </a:rPr>
                      </m:ctrlPr>
                    </m:mPr>
                    <m:mr>
                      <m:e>
                        <m:r>
                          <m:rPr>
                            <m:nor/>
                          </m:rPr>
                          <a:rPr/>
                          <m:t>max</m:t>
                        </m:r>
                      </m:e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mr>
                    <m:mr>
                      <m:e>
                        <m:r>
                          <m:rPr>
                            <m:nor/>
                          </m:rPr>
                          <a:rPr/>
                          <m:t>s</m:t>
                        </m:r>
                        <m:r>
                          <m:rPr>
                            <m:nor/>
                          </m:rPr>
                          <a:rPr/>
                          <m:t>.</m:t>
                        </m:r>
                        <m:r>
                          <m:rPr>
                            <m:nor/>
                          </m:rPr>
                          <a:rPr/>
                          <m:t>t</m:t>
                        </m:r>
                        <m:r>
                          <m:rPr>
                            <m:nor/>
                          </m:rPr>
                          <a:rPr/>
                          <m:t>.</m:t>
                        </m:r>
                      </m:e>
                      <m:e>
                        <m:r>
                          <m:rPr>
                            <m:nor/>
                          </m:rPr>
                          <a:rPr/>
                          <m:t>log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  <m:r>
                          <a:rPr>
                            <a:latin typeface="Cambria Math" panose="02040503050406030204" pitchFamily="18" charset="0"/>
                          </a:rPr>
                          <m:t>)−(</m:t>
                        </m:r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)≤</m:t>
                        </m:r>
                        <m:r>
                          <m:rPr>
                            <m:nor/>
                          </m:rPr>
                          <a:rPr/>
                          <m:t>log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>
                            <a:latin typeface="Cambria Math" panose="02040503050406030204" pitchFamily="18" charset="0"/>
                          </a:rPr>
                          <m:t> 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mr>
                    <m:mr>
                      <m:e/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nor/>
                          </m:rPr>
                          <a:rPr/>
                          <m:t>log</m:t>
                        </m:r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mr>
                  </m:m>
                </m:oMath>
              </m:oMathPara>
            </a14:m>
            <a:endParaRPr/>
          </a:p>
          <a:p>
            <a:pPr lvl="1"/>
            <a:r>
              <a:rPr/>
              <a:t>Now assume that:</a:t>
            </a:r>
          </a:p>
          <a:p>
            <a:pPr lvl="2"/>
            <a14:m xmlns:a14="http://schemas.microsoft.com/office/drawing/2010/main">
              <m:oMath xmlns:m="http://schemas.openxmlformats.org/officeDocument/2006/math">
                <m:acc>
                  <m:accPr>
                    <m:chr m:val="̂"/>
                    <m:ctrlPr>
                      <a:rPr>
                        <a:latin typeface="Cambria Math" panose="02040503050406030204" pitchFamily="18" charset="0"/>
                      </a:rPr>
                    </m:ctrlPr>
                  </m:accPr>
                  <m:e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e>
                </m:acc>
              </m:oMath>
            </a14:m>
            <a:r>
              <a:rPr/>
              <a:t> and </a:t>
            </a:r>
            <a14:m xmlns:a14="http://schemas.microsoft.com/office/drawing/2010/main">
              <m:oMath xmlns:m="http://schemas.openxmlformats.org/officeDocument/2006/math">
                <m:acc>
                  <m:accPr>
                    <m:chr m:val="̂"/>
                    <m:ctrlPr>
                      <a:rPr>
                        <a:latin typeface="Cambria Math" panose="02040503050406030204" pitchFamily="18" charset="0"/>
                      </a:rPr>
                    </m:ctrlPr>
                  </m:accPr>
                  <m:e>
                    <m:r>
                      <a:rPr>
                        <a:latin typeface="Cambria Math" panose="02040503050406030204" pitchFamily="18" charset="0"/>
                      </a:rPr>
                      <m:t>𝛽</m:t>
                    </m:r>
                  </m:e>
                </m:acc>
              </m:oMath>
            </a14:m>
            <a:r>
              <a:rPr/>
              <a:t> vary </a:t>
            </a:r>
            <a14:m xmlns:a14="http://schemas.microsoft.com/office/drawing/2010/main">
              <m:oMath xmlns:m="http://schemas.openxmlformats.org/officeDocument/2006/math">
                <m:acc>
                  <m:accPr>
                    <m:chr m:val="‾"/>
                    <m:ctrlPr>
                      <a:rPr>
                        <a:latin typeface="Cambria Math" panose="02040503050406030204" pitchFamily="18" charset="0"/>
                      </a:rPr>
                    </m:ctrlPr>
                  </m:accPr>
                  <m:e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e>
                </m:acc>
                <m:r>
                  <a:rPr>
                    <a:latin typeface="Cambria Math" panose="02040503050406030204" pitchFamily="18" charset="0"/>
                  </a:rPr>
                  <m:t>±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𝑒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</m:oMath>
            </a14:m>
            <a:r>
              <a:rPr/>
              <a:t> and </a:t>
            </a:r>
            <a14:m xmlns:a14="http://schemas.microsoft.com/office/drawing/2010/main">
              <m:oMath xmlns:m="http://schemas.openxmlformats.org/officeDocument/2006/math">
                <m:acc>
                  <m:accPr>
                    <m:chr m:val="‾"/>
                    <m:ctrlPr>
                      <a:rPr>
                        <a:latin typeface="Cambria Math" panose="02040503050406030204" pitchFamily="18" charset="0"/>
                      </a:rPr>
                    </m:ctrlPr>
                  </m:accPr>
                  <m:e>
                    <m:r>
                      <a:rPr>
                        <a:latin typeface="Cambria Math" panose="02040503050406030204" pitchFamily="18" charset="0"/>
                      </a:rPr>
                      <m:t>𝛽</m:t>
                    </m:r>
                  </m:e>
                </m:acc>
                <m:r>
                  <a:rPr>
                    <a:latin typeface="Cambria Math" panose="02040503050406030204" pitchFamily="18" charset="0"/>
                  </a:rPr>
                  <m:t>±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𝑒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a14:m>
            <a:r>
              <a:rPr/>
              <a:t> respectively.</a:t>
            </a:r>
          </a:p>
          <a:p>
            <a:pPr lvl="2"/>
            <a14:m xmlns:a14="http://schemas.microsoft.com/office/drawing/2010/main">
              <m:oMath xmlns:m="http://schemas.openxmlformats.org/officeDocument/2006/math">
                <m:acc>
                  <m:accPr>
                    <m:chr m:val="̂"/>
                    <m:ctrlPr>
                      <a:rPr>
                        <a:latin typeface="Cambria Math" panose="02040503050406030204" pitchFamily="18" charset="0"/>
                      </a:rPr>
                    </m:ctrlPr>
                  </m:accPr>
                  <m:e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e>
                </m:acc>
              </m:oMath>
            </a14:m>
            <a:r>
              <a:rPr/>
              <a:t>, </a:t>
            </a:r>
            <a14:m xmlns:a14="http://schemas.microsoft.com/office/drawing/2010/main">
              <m:oMath xmlns:m="http://schemas.openxmlformats.org/officeDocument/2006/math">
                <m:acc>
                  <m:accPr>
                    <m:chr m:val="̂"/>
                    <m:ctrlPr>
                      <a:rPr>
                        <a:latin typeface="Cambria Math" panose="02040503050406030204" pitchFamily="18" charset="0"/>
                      </a:rPr>
                    </m:ctrlPr>
                  </m:accPr>
                  <m:e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e>
                </m:acc>
              </m:oMath>
            </a14:m>
            <a:r>
              <a:rPr/>
              <a:t>,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acc>
                      <m:accPr>
                        <m:chr m:val="̂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</m:oMath>
            </a14:m>
            <a:r>
              <a:rPr/>
              <a:t>, and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acc>
                      <m:accPr>
                        <m:chr m:val="̂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a14:m>
            <a:r>
              <a:rPr/>
              <a:t> all vary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±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𝑒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3</m:t>
                    </m:r>
                  </m:sub>
                </m:sSub>
              </m:oMath>
            </a14:m>
            <a:r>
              <a:rPr/>
              <a:t>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Example - Profit Maximization Problem (oracle)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/>
              <a:t>By detail analysis, the worst case happens when:</a:t>
            </a:r>
          </a:p>
          <a:p>
            <a:pPr lvl="1"/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𝑝</m:t>
                </m:r>
                <m:r>
                  <a:rPr>
                    <a:latin typeface="Cambria Math" panose="02040503050406030204" pitchFamily="18" charset="0"/>
                  </a:rPr>
                  <m:t>=</m:t>
                </m:r>
                <m:acc>
                  <m:accPr>
                    <m:chr m:val="‾"/>
                    <m:ctrlPr>
                      <a:rPr i="1">
                        <a:latin typeface="Cambria Math" panose="02040503050406030204" pitchFamily="18" charset="0"/>
                      </a:rPr>
                    </m:ctrlPr>
                  </m:accPr>
                  <m:e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e>
                </m:acc>
                <m:r>
                  <a:rPr>
                    <a:latin typeface="Cambria Math" panose="02040503050406030204" pitchFamily="18" charset="0"/>
                  </a:rPr>
                  <m:t>−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𝑒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3</m:t>
                    </m:r>
                  </m:sub>
                </m:sSub>
              </m:oMath>
            </a14:m>
            <a:r>
              <a:rPr/>
              <a:t>,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𝑘</m:t>
                </m:r>
                <m:r>
                  <a:rPr>
                    <a:latin typeface="Cambria Math" panose="02040503050406030204" pitchFamily="18" charset="0"/>
                  </a:rPr>
                  <m:t>=</m:t>
                </m:r>
                <m:acc>
                  <m:accPr>
                    <m:chr m:val="‾"/>
                    <m:ctrlPr>
                      <a:rPr i="1">
                        <a:latin typeface="Cambria Math" panose="02040503050406030204" pitchFamily="18" charset="0"/>
                      </a:rPr>
                    </m:ctrlPr>
                  </m:accPr>
                  <m:e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e>
                </m:acc>
                <m:r>
                  <a:rPr>
                    <a:latin typeface="Cambria Math" panose="02040503050406030204" pitchFamily="18" charset="0"/>
                  </a:rPr>
                  <m:t>−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𝑒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3</m:t>
                    </m:r>
                  </m:sub>
                </m:sSub>
              </m:oMath>
            </a14:m>
            <a:endParaRPr/>
          </a:p>
          <a:p>
            <a:pPr lvl="1"/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𝑣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=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acc>
                      <m:accPr>
                        <m:chr m:val="‾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+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𝑒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3</m:t>
                    </m:r>
                  </m:sub>
                </m:sSub>
              </m:oMath>
            </a14:m>
            <a:r>
              <a:rPr/>
              <a:t>,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𝑣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=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acc>
                      <m:accPr>
                        <m:chr m:val="‾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+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𝑒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3</m:t>
                    </m:r>
                  </m:sub>
                </m:sSub>
              </m:oMath>
            </a14:m>
            <a:r>
              <a:rPr/>
              <a:t>,</a:t>
            </a:r>
          </a:p>
          <a:p>
            <a:pPr lvl="1"/>
            <a:r>
              <a:rPr/>
              <a:t>if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&gt;0</m:t>
                </m:r>
              </m:oMath>
            </a14:m>
            <a:r>
              <a:rPr/>
              <a:t>,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𝛼</m:t>
                </m:r>
                <m:r>
                  <a:rPr>
                    <a:latin typeface="Cambria Math" panose="02040503050406030204" pitchFamily="18" charset="0"/>
                  </a:rPr>
                  <m:t>=</m:t>
                </m:r>
                <m:acc>
                  <m:accPr>
                    <m:chr m:val="‾"/>
                    <m:ctrlPr>
                      <a:rPr i="1">
                        <a:latin typeface="Cambria Math" panose="02040503050406030204" pitchFamily="18" charset="0"/>
                      </a:rPr>
                    </m:ctrlPr>
                  </m:accPr>
                  <m:e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e>
                </m:acc>
                <m:r>
                  <a:rPr>
                    <a:latin typeface="Cambria Math" panose="02040503050406030204" pitchFamily="18" charset="0"/>
                  </a:rPr>
                  <m:t>−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𝑒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</m:oMath>
            </a14:m>
            <a:r>
              <a:rPr/>
              <a:t>, else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𝛼</m:t>
                </m:r>
                <m:r>
                  <a:rPr>
                    <a:latin typeface="Cambria Math" panose="02040503050406030204" pitchFamily="18" charset="0"/>
                  </a:rPr>
                  <m:t>=</m:t>
                </m:r>
                <m:acc>
                  <m:accPr>
                    <m:chr m:val="‾"/>
                    <m:ctrlPr>
                      <a:rPr i="1">
                        <a:latin typeface="Cambria Math" panose="02040503050406030204" pitchFamily="18" charset="0"/>
                      </a:rPr>
                    </m:ctrlPr>
                  </m:accPr>
                  <m:e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e>
                </m:acc>
                <m:r>
                  <a:rPr>
                    <a:latin typeface="Cambria Math" panose="02040503050406030204" pitchFamily="18" charset="0"/>
                  </a:rPr>
                  <m:t>+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𝑒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</m:oMath>
            </a14:m>
            <a:endParaRPr/>
          </a:p>
          <a:p>
            <a:pPr lvl="1"/>
            <a:r>
              <a:rPr/>
              <a:t>if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&gt;0</m:t>
                </m:r>
              </m:oMath>
            </a14:m>
            <a:r>
              <a:rPr/>
              <a:t>,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𝛽</m:t>
                </m:r>
                <m:r>
                  <a:rPr>
                    <a:latin typeface="Cambria Math" panose="02040503050406030204" pitchFamily="18" charset="0"/>
                  </a:rPr>
                  <m:t>=</m:t>
                </m:r>
                <m:acc>
                  <m:accPr>
                    <m:chr m:val="‾"/>
                    <m:ctrlPr>
                      <a:rPr i="1">
                        <a:latin typeface="Cambria Math" panose="02040503050406030204" pitchFamily="18" charset="0"/>
                      </a:rPr>
                    </m:ctrlPr>
                  </m:accPr>
                  <m:e>
                    <m:r>
                      <a:rPr>
                        <a:latin typeface="Cambria Math" panose="02040503050406030204" pitchFamily="18" charset="0"/>
                      </a:rPr>
                      <m:t>𝛽</m:t>
                    </m:r>
                  </m:e>
                </m:acc>
                <m:r>
                  <a:rPr>
                    <a:latin typeface="Cambria Math" panose="02040503050406030204" pitchFamily="18" charset="0"/>
                  </a:rPr>
                  <m:t>−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𝑒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a14:m>
            <a:r>
              <a:rPr/>
              <a:t>, else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𝛽</m:t>
                </m:r>
                <m:r>
                  <a:rPr>
                    <a:latin typeface="Cambria Math" panose="02040503050406030204" pitchFamily="18" charset="0"/>
                  </a:rPr>
                  <m:t>=</m:t>
                </m:r>
                <m:acc>
                  <m:accPr>
                    <m:chr m:val="‾"/>
                    <m:ctrlPr>
                      <a:rPr i="1">
                        <a:latin typeface="Cambria Math" panose="02040503050406030204" pitchFamily="18" charset="0"/>
                      </a:rPr>
                    </m:ctrlPr>
                  </m:accPr>
                  <m:e>
                    <m:r>
                      <a:rPr>
                        <a:latin typeface="Cambria Math" panose="02040503050406030204" pitchFamily="18" charset="0"/>
                      </a:rPr>
                      <m:t>𝛽</m:t>
                    </m:r>
                  </m:e>
                </m:acc>
                <m:r>
                  <a:rPr>
                    <a:latin typeface="Cambria Math" panose="02040503050406030204" pitchFamily="18" charset="0"/>
                  </a:rPr>
                  <m:t>+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𝑒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a14:m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profit_rb_oracle:</a:t>
            </a:r>
            <a:r>
              <a:t/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params, a, v, vparams):</a:t>
            </a:r>
            <a:r>
              <a:t/>
            </a:r>
            <a:br/>
            <a:r>
              <a:rPr>
                <a:latin typeface="Courier"/>
              </a:rPr>
              <a:t>        e1, e2, e3, e4, e5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vparams</a:t>
            </a:r>
            <a:r>
              <a:t/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a</a:t>
            </a:r>
            <a:r>
              <a:t/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[e1, e2]</a:t>
            </a:r>
            <a:r>
              <a:t/>
            </a:r>
            <a:br/>
            <a:r>
              <a:rPr>
                <a:latin typeface="Courier"/>
              </a:rPr>
              <a:t>        p, A, 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params</a:t>
            </a:r>
            <a:r>
              <a:t/>
            </a:r>
            <a:br/>
            <a:r>
              <a:rPr>
                <a:latin typeface="Courier"/>
              </a:rPr>
              <a:t>        params_rb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e3, A, k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e4</a:t>
            </a:r>
            <a:r>
              <a:t/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profit_oracle(params_rb, a, v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e5)</a:t>
            </a:r>
            <a:r>
              <a:t/>
            </a:r>
            <a:br/>
            <a:r>
              <a:t/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__call__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y, t):</a:t>
            </a:r>
            <a:r>
              <a:t/>
            </a:r>
            <a:br/>
            <a:r>
              <a:rPr>
                <a:latin typeface="Courier"/>
              </a:rPr>
              <a:t>        a_rb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.a.copy()</a:t>
            </a:r>
            <a:r>
              <a:t/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]:</a:t>
            </a:r>
            <a:r>
              <a:t/>
            </a:r>
            <a:br/>
            <a:r>
              <a:rPr>
                <a:latin typeface="Courier"/>
              </a:rPr>
              <a:t>            a_rb[i]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.e[i]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y[i] </a:t>
            </a:r>
            <a:r>
              <a:rPr>
                <a:solidFill>
                  <a:srgbClr val="666666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.e[i]</a:t>
            </a:r>
            <a:r>
              <a:t/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.P.a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a_rb</a:t>
            </a:r>
            <a:r>
              <a:t/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.P(y, t)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Oracle in Robust Optimization Formulation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lvl="1"/>
                <a:r>
                  <a:rPr/>
                  <a:t>The oracle only needs to determine:</a:t>
                </a:r>
              </a:p>
              <a:p>
                <a:pPr lvl="2"/>
                <a:r>
                  <a:rPr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𝑞</m:t>
                    </m:r>
                    <m:r>
                      <a:rPr>
                        <a:latin typeface="Cambria Math" panose="02040503050406030204" pitchFamily="18" charset="0"/>
                      </a:rPr>
                      <m:t>)&gt;0</m:t>
                    </m:r>
                  </m:oMath>
                </a14:m>
                <a:r>
                  <a:rPr/>
                  <a:t> for some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𝑞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/>
                  <a:t>, then</a:t>
                </a:r>
              </a:p>
              <a:p>
                <a:pPr lvl="3"/>
                <a:r>
                  <a:rPr/>
                  <a:t>the cut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𝑔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𝛽</m:t>
                    </m:r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/>
                  <a:t> =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(∂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),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/>
              </a:p>
              <a:p>
                <a:pPr lvl="2"/>
                <a:r>
                  <a:rPr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𝑞</m:t>
                    </m:r>
                    <m:r>
                      <a:rPr>
                        <a:latin typeface="Cambria Math" panose="02040503050406030204" pitchFamily="18" charset="0"/>
                      </a:rPr>
                      <m:t>)≥</m:t>
                    </m:r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/>
                  <a:t> for some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𝑞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/>
                  <a:t>, then</a:t>
                </a:r>
              </a:p>
              <a:p>
                <a:pPr lvl="3"/>
                <a:r>
                  <a:rPr/>
                  <a:t>the cut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𝑔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𝛽</m:t>
                    </m:r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/>
                  <a:t> =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(∂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),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)−</m:t>
                    </m:r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/>
              </a:p>
              <a:p>
                <a:pPr lvl="2"/>
                <a:r>
                  <a:rPr/>
                  <a:t>Otherwise,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/>
                  <a:t> is feasible, then</a:t>
                </a:r>
              </a:p>
              <a:p>
                <a:pPr lvl="3"/>
                <a:r>
                  <a:rPr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nor/>
                          </m:rPr>
                          <a:rPr/>
                          <m:t>max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/>
                          <m:t>argmax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ℚ</m:t>
                        </m:r>
                      </m:sub>
                    </m:sSub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𝑞</m:t>
                    </m:r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/>
                  <a:t>.</a:t>
                </a:r>
              </a:p>
              <a:p>
                <a:pPr lvl="3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box>
                      <m:box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:=</m:t>
                        </m:r>
                      </m:e>
                    </m:box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nor/>
                          </m:rPr>
                          <a:rPr/>
                          <m:t>max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/>
                  <a:t>.</a:t>
                </a:r>
              </a:p>
              <a:p>
                <a:pPr lvl="3"/>
                <a:r>
                  <a:rPr/>
                  <a:t>The cut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𝑔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𝛽</m:t>
                    </m:r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/>
                  <a:t> =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(∂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nor/>
                          </m:rPr>
                          <a:rPr/>
                          <m:t>max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),0)</m:t>
                    </m:r>
                  </m:oMath>
                </a14:m>
                <a:endParaRPr/>
              </a:p>
              <a:p>
                <a:pPr marL="0" indent="0">
                  <a:buNone/>
                </a:pPr>
                <a:r>
                  <a:rPr/>
                  <a:t>Remark:</a:t>
                </a:r>
              </a:p>
              <a:p>
                <a:pPr lvl="1"/>
                <a:r>
                  <a:rPr/>
                  <a:t>for more complicated problems, affine arithmetic could be used [@liu2007robust].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0" t="-33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/>
              <a:t>class: middle, center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6313" y="4406901"/>
            <a:ext cx="7772400" cy="1362075"/>
          </a:xfrm>
        </p:spPr>
        <p:txBody>
          <a:bodyPr>
            <a:normAutofit fontScale="90000"/>
          </a:bodyPr>
          <a:lstStyle/>
          <a:p>
            <a:r>
              <a:rPr/>
              <a:t>Multi-parameter Network Problem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Consider Ellipsoid Method When…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number of optimization variables is moderate, e.g. ECO flow, analog circuit sizing, parametric problems</a:t>
            </a:r>
          </a:p>
          <a:p>
            <a:pPr lvl="1"/>
            <a:r>
              <a:rPr/>
              <a:t>The number of constraints is large, or even infinite</a:t>
            </a:r>
          </a:p>
          <a:p>
            <a:pPr lvl="1"/>
            <a:r>
              <a:rPr/>
              <a:t>Oracle can be implemented efficiently.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Parametric Network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/>
              <a:t>Given a network represented by a directed graph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𝐺</m:t>
                </m:r>
                <m:r>
                  <a:rPr>
                    <a:latin typeface="Cambria Math" panose="02040503050406030204" pitchFamily="18" charset="0"/>
                  </a:rPr>
                  <m:t>=(</m:t>
                </m:r>
                <m:r>
                  <a:rPr>
                    <a:latin typeface="Cambria Math" panose="02040503050406030204" pitchFamily="18" charset="0"/>
                  </a:rPr>
                  <m:t>𝑉</m:t>
                </m:r>
                <m:r>
                  <a:rPr>
                    <a:latin typeface="Cambria Math" panose="02040503050406030204" pitchFamily="18" charset="0"/>
                  </a:rPr>
                  <m:t>,</m:t>
                </m:r>
                <m:r>
                  <a:rPr>
                    <a:latin typeface="Cambria Math" panose="02040503050406030204" pitchFamily="18" charset="0"/>
                  </a:rPr>
                  <m:t>𝐸</m:t>
                </m:r>
                <m:r>
                  <a:rPr>
                    <a:latin typeface="Cambria Math" panose="02040503050406030204" pitchFamily="18" charset="0"/>
                  </a:rPr>
                  <m:t>)</m:t>
                </m:r>
              </m:oMath>
            </a14:m>
            <a:r>
              <a:rPr/>
              <a:t>.</a:t>
            </a:r>
          </a:p>
          <a:p>
            <a:pPr marL="0" indent="0">
              <a:buNone/>
            </a:pPr>
            <a:r>
              <a:rPr/>
              <a:t>Consider:</a:t>
            </a:r>
          </a:p>
          <a:p>
            <a:pPr mar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m>
                    <m:mPr>
                      <m:mcs>
                        <m:mc>
                          <m:mcPr>
                            <m:count m:val="2"/>
                            <m:mcJc m:val="center"/>
                          </m:mcPr>
                        </m:mc>
                      </m:mcs>
                      <m:ctrlPr>
                        <a:rPr>
                          <a:latin typeface="Cambria Math" panose="02040503050406030204" pitchFamily="18" charset="0"/>
                        </a:rPr>
                      </m:ctrlPr>
                    </m:mPr>
                    <m:mr>
                      <m:e>
                        <m:r>
                          <m:rPr>
                            <m:nor/>
                          </m:rPr>
                          <a:rPr/>
                          <m:t>find</m:t>
                        </m:r>
                      </m:e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mr>
                    <m:mr>
                      <m:e>
                        <m:r>
                          <m:rPr>
                            <m:nor/>
                          </m:rPr>
                          <a:rPr/>
                          <m:t>subject</m:t>
                        </m:r>
                        <m:r>
                          <m:rPr>
                            <m:nor/>
                          </m:rPr>
                          <a:rPr/>
                          <m:t> </m:t>
                        </m:r>
                        <m:r>
                          <m:rPr>
                            <m:nor/>
                          </m:rPr>
                          <a:rPr/>
                          <m:t>to</m:t>
                        </m:r>
                      </m:e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), ∀(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)∈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mr>
                  </m:m>
                </m:oMath>
              </m:oMathPara>
            </a14:m>
            <a:endParaRPr/>
          </a:p>
          <a:p>
            <a:pPr lvl="1"/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h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𝑖𝑗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(</m:t>
                </m:r>
                <m:r>
                  <a:rPr>
                    <a:latin typeface="Cambria Math" panose="02040503050406030204" pitchFamily="18" charset="0"/>
                  </a:rPr>
                  <m:t>𝑥</m:t>
                </m:r>
                <m:r>
                  <a:rPr>
                    <a:latin typeface="Cambria Math" panose="02040503050406030204" pitchFamily="18" charset="0"/>
                  </a:rPr>
                  <m:t>)</m:t>
                </m:r>
              </m:oMath>
            </a14:m>
            <a:r>
              <a:rPr/>
              <a:t> is the concave function of edge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(</m:t>
                </m:r>
                <m:r>
                  <a:rPr>
                    <a:latin typeface="Cambria Math" panose="02040503050406030204" pitchFamily="18" charset="0"/>
                  </a:rPr>
                  <m:t>𝑖</m:t>
                </m:r>
                <m:r>
                  <a:rPr>
                    <a:latin typeface="Cambria Math" panose="02040503050406030204" pitchFamily="18" charset="0"/>
                  </a:rPr>
                  <m:t>,</m:t>
                </m:r>
                <m:r>
                  <a:rPr>
                    <a:latin typeface="Cambria Math" panose="02040503050406030204" pitchFamily="18" charset="0"/>
                  </a:rPr>
                  <m:t>𝑗</m:t>
                </m:r>
                <m:r>
                  <a:rPr>
                    <a:latin typeface="Cambria Math" panose="02040503050406030204" pitchFamily="18" charset="0"/>
                  </a:rPr>
                  <m:t>)</m:t>
                </m:r>
              </m:oMath>
            </a14:m>
            <a:r>
              <a:rPr/>
              <a:t>,</a:t>
            </a:r>
          </a:p>
          <a:p>
            <a:pPr lvl="1"/>
            <a:r>
              <a:rPr/>
              <a:t>Assume: network is large but the number of parameters is small.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Network Potential Problem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/>
              <a:t>Given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𝑥</m:t>
                </m:r>
              </m:oMath>
            </a14:m>
            <a:r>
              <a:rPr/>
              <a:t>, the problem has a feasible solution if and only if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𝐺</m:t>
                </m:r>
              </m:oMath>
            </a14:m>
            <a:r>
              <a:rPr/>
              <a:t> contains no negative cycle. Let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𝒞</m:t>
                </m:r>
              </m:oMath>
            </a14:m>
            <a:r>
              <a:rPr/>
              <a:t> be a set of all cycles of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𝐺</m:t>
                </m:r>
              </m:oMath>
            </a14:m>
            <a:r>
              <a:rPr/>
              <a:t>.</a:t>
            </a:r>
          </a:p>
          <a:p>
            <a:pPr mar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m>
                    <m:mPr>
                      <m:mcs>
                        <m:mc>
                          <m:mcPr>
                            <m:count m:val="2"/>
                            <m:mcJc m:val="center"/>
                          </m:mcPr>
                        </m:mc>
                      </m:mcs>
                      <m:ctrlPr>
                        <a:rPr>
                          <a:latin typeface="Cambria Math" panose="02040503050406030204" pitchFamily="18" charset="0"/>
                        </a:rPr>
                      </m:ctrlPr>
                    </m:mPr>
                    <m:mr>
                      <m:e>
                        <m:r>
                          <m:rPr>
                            <m:nor/>
                          </m:rPr>
                          <a:rPr/>
                          <m:t>find</m:t>
                        </m:r>
                      </m:e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mr>
                    <m:mr>
                      <m:e>
                        <m:r>
                          <m:rPr>
                            <m:nor/>
                          </m:rPr>
                          <a:rPr/>
                          <m:t>subject</m:t>
                        </m:r>
                        <m:r>
                          <m:rPr>
                            <m:nor/>
                          </m:rPr>
                          <a:rPr/>
                          <m:t> </m:t>
                        </m:r>
                        <m:r>
                          <m:rPr>
                            <m:nor/>
                          </m:rPr>
                          <a:rPr/>
                          <m:t>to</m:t>
                        </m:r>
                      </m:e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)≥0,∀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𝒞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mr>
                  </m:m>
                </m:oMath>
              </m:oMathPara>
            </a14:m>
            <a:endParaRPr/>
          </a:p>
          <a:p>
            <a:pPr lvl="1"/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𝐶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sub>
                </m:sSub>
              </m:oMath>
            </a14:m>
            <a:r>
              <a:rPr/>
              <a:t> is a cycle of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𝐺</m:t>
                </m:r>
              </m:oMath>
            </a14:m>
            <a:endParaRPr/>
          </a:p>
          <a:p>
            <a:pPr lvl="1"/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𝑤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(</m:t>
                </m:r>
                <m:r>
                  <a:rPr>
                    <a:latin typeface="Cambria Math" panose="02040503050406030204" pitchFamily="18" charset="0"/>
                  </a:rPr>
                  <m:t>𝑥</m:t>
                </m:r>
                <m:r>
                  <a:rPr>
                    <a:latin typeface="Cambria Math" panose="02040503050406030204" pitchFamily="18" charset="0"/>
                  </a:rPr>
                  <m:t>)=</m:t>
                </m:r>
                <m:nary>
                  <m:naryPr>
                    <m:chr m:val="∑"/>
                    <m:limLoc m:val="undOvr"/>
                    <m:ctrlPr>
                      <a:rPr i="1">
                        <a:latin typeface="Cambria Math" panose="02040503050406030204" pitchFamily="18" charset="0"/>
                      </a:rPr>
                    </m:ctrlPr>
                  </m:naryPr>
                  <m:sub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𝑗</m:t>
                    </m:r>
                    <m:r>
                      <a:rPr>
                        <a:latin typeface="Cambria Math" panose="02040503050406030204" pitchFamily="18" charset="0"/>
                      </a:rPr>
                      <m:t>)∈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sub>
                  <m:sup>
                    <m:r>
                      <a:rPr>
                        <a:latin typeface="Cambria Math" panose="02040503050406030204" pitchFamily="18" charset="0"/>
                      </a:rPr>
                      <m:t>​</m:t>
                    </m:r>
                  </m:sup>
                  <m:e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e>
                </m:nary>
                <m:r>
                  <a:rPr>
                    <a:latin typeface="Cambria Math" panose="02040503050406030204" pitchFamily="18" charset="0"/>
                  </a:rPr>
                  <m:t>(</m:t>
                </m:r>
                <m:r>
                  <a:rPr>
                    <a:latin typeface="Cambria Math" panose="02040503050406030204" pitchFamily="18" charset="0"/>
                  </a:rPr>
                  <m:t>𝑥</m:t>
                </m:r>
                <m:r>
                  <a:rPr>
                    <a:latin typeface="Cambria Math" panose="02040503050406030204" pitchFamily="18" charset="0"/>
                  </a:rPr>
                  <m:t>)</m:t>
                </m:r>
              </m:oMath>
            </a14:m>
            <a:r>
              <a:rPr/>
              <a:t>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Negative Cycle Finding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/>
              <a:t>There are lots of methods to detect negative cycles in a weighted graph [@cherkassky1999negative], in which Tarjan’s algorithm [@Tarjan1981negcycle] is one of the fastest algorithms in practice [@alg:dasdan_mcr; @cherkassky1999negative].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Oracle in Network Potential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oracle only needs to determine:</a:t>
            </a:r>
          </a:p>
          <a:p>
            <a:pPr lvl="2"/>
            <a:r>
              <a:rPr/>
              <a:t>If there exists a negative cycle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𝐶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sub>
                </m:sSub>
              </m:oMath>
            </a14:m>
            <a:r>
              <a:rPr/>
              <a:t> under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</m:oMath>
            </a14:m>
            <a:r>
              <a:rPr/>
              <a:t>, then</a:t>
            </a:r>
          </a:p>
          <a:p>
            <a:pPr lvl="3"/>
            <a:r>
              <a:rPr/>
              <a:t>the cut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(</m:t>
                </m:r>
                <m:r>
                  <a:rPr>
                    <a:latin typeface="Cambria Math" panose="02040503050406030204" pitchFamily="18" charset="0"/>
                  </a:rPr>
                  <m:t>𝑔</m:t>
                </m:r>
                <m:r>
                  <a:rPr>
                    <a:latin typeface="Cambria Math" panose="02040503050406030204" pitchFamily="18" charset="0"/>
                  </a:rPr>
                  <m:t>,</m:t>
                </m:r>
                <m:r>
                  <a:rPr>
                    <a:latin typeface="Cambria Math" panose="02040503050406030204" pitchFamily="18" charset="0"/>
                  </a:rPr>
                  <m:t>𝛽</m:t>
                </m:r>
                <m:r>
                  <a:rPr>
                    <a:latin typeface="Cambria Math" panose="02040503050406030204" pitchFamily="18" charset="0"/>
                  </a:rPr>
                  <m:t>)</m:t>
                </m:r>
              </m:oMath>
            </a14:m>
            <a:r>
              <a:rPr/>
              <a:t> =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(−∂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𝑤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(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),−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𝑤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(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))</m:t>
                </m:r>
              </m:oMath>
            </a14:m>
            <a:endParaRPr/>
          </a:p>
          <a:p>
            <a:pPr lvl="2"/>
            <a:r>
              <a:rPr/>
              <a:t>Otherwise, the shortest path solution gives the value of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𝑢</m:t>
                </m:r>
              </m:oMath>
            </a14:m>
            <a:r>
              <a:rPr/>
              <a:t>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Python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indent="0">
              <a:buNone/>
            </a:pPr>
            <a:r>
              <a:rPr b="1" dirty="0" smtClean="0">
                <a:solidFill>
                  <a:srgbClr val="007020"/>
                </a:solidFill>
                <a:latin typeface="Courier"/>
              </a:rPr>
              <a:t>class</a:t>
            </a:r>
            <a:r>
              <a:rPr dirty="0" smtClean="0">
                <a:latin typeface="Courier"/>
              </a:rPr>
              <a:t> </a:t>
            </a:r>
            <a:r>
              <a:rPr dirty="0" err="1">
                <a:latin typeface="Courier"/>
              </a:rPr>
              <a:t>network_oracle</a:t>
            </a:r>
            <a:r>
              <a:rPr dirty="0">
                <a:latin typeface="Courier"/>
              </a:rPr>
              <a:t>:</a:t>
            </a:r>
            <a:r>
              <a:rPr dirty="0"/>
              <a:t/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def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__</a:t>
            </a:r>
            <a:r>
              <a:rPr dirty="0" err="1">
                <a:solidFill>
                  <a:srgbClr val="06287E"/>
                </a:solidFill>
                <a:latin typeface="Courier"/>
              </a:rPr>
              <a:t>init</a:t>
            </a:r>
            <a:r>
              <a:rPr dirty="0">
                <a:solidFill>
                  <a:srgbClr val="06287E"/>
                </a:solidFill>
                <a:latin typeface="Courier"/>
              </a:rPr>
              <a:t>__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19177C"/>
                </a:solidFill>
                <a:latin typeface="Courier"/>
              </a:rPr>
              <a:t>self</a:t>
            </a:r>
            <a:r>
              <a:rPr dirty="0">
                <a:latin typeface="Courier"/>
              </a:rPr>
              <a:t>, G, </a:t>
            </a:r>
            <a:r>
              <a:rPr dirty="0" err="1">
                <a:latin typeface="Courier"/>
              </a:rPr>
              <a:t>dist</a:t>
            </a:r>
            <a:r>
              <a:rPr dirty="0">
                <a:latin typeface="Courier"/>
              </a:rPr>
              <a:t>, h):</a:t>
            </a:r>
            <a:r>
              <a:rPr dirty="0"/>
              <a:t/>
            </a:r>
            <a:br>
              <a:rPr dirty="0"/>
            </a:br>
            <a:r>
              <a:rPr dirty="0">
                <a:latin typeface="Courier"/>
              </a:rPr>
              <a:t>        </a:t>
            </a:r>
            <a:r>
              <a:rPr dirty="0" err="1">
                <a:solidFill>
                  <a:srgbClr val="19177C"/>
                </a:solidFill>
                <a:latin typeface="Courier"/>
              </a:rPr>
              <a:t>self</a:t>
            </a:r>
            <a:r>
              <a:rPr dirty="0" err="1">
                <a:latin typeface="Courier"/>
              </a:rPr>
              <a:t>.G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G</a:t>
            </a:r>
            <a:r>
              <a:rPr dirty="0"/>
              <a:t/>
            </a:r>
            <a:br>
              <a:rPr dirty="0"/>
            </a:br>
            <a:r>
              <a:rPr dirty="0">
                <a:latin typeface="Courier"/>
              </a:rPr>
              <a:t>        </a:t>
            </a:r>
            <a:r>
              <a:rPr dirty="0" err="1">
                <a:solidFill>
                  <a:srgbClr val="19177C"/>
                </a:solidFill>
                <a:latin typeface="Courier"/>
              </a:rPr>
              <a:t>self</a:t>
            </a:r>
            <a:r>
              <a:rPr dirty="0" err="1">
                <a:latin typeface="Courier"/>
              </a:rPr>
              <a:t>.dist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dist</a:t>
            </a:r>
            <a:r>
              <a:rPr dirty="0"/>
              <a:t/>
            </a:r>
            <a:br>
              <a:rPr dirty="0"/>
            </a:br>
            <a:r>
              <a:rPr dirty="0">
                <a:latin typeface="Courier"/>
              </a:rPr>
              <a:t>        </a:t>
            </a:r>
            <a:r>
              <a:rPr dirty="0" err="1">
                <a:solidFill>
                  <a:srgbClr val="19177C"/>
                </a:solidFill>
                <a:latin typeface="Courier"/>
              </a:rPr>
              <a:t>self</a:t>
            </a:r>
            <a:r>
              <a:rPr dirty="0" err="1">
                <a:latin typeface="Courier"/>
              </a:rPr>
              <a:t>.h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h</a:t>
            </a:r>
            <a:r>
              <a:rPr dirty="0"/>
              <a:t/>
            </a:r>
            <a:br>
              <a:rPr dirty="0"/>
            </a:br>
            <a:r>
              <a:rPr dirty="0">
                <a:latin typeface="Courier"/>
              </a:rPr>
              <a:t>        </a:t>
            </a:r>
            <a:r>
              <a:rPr dirty="0" err="1">
                <a:solidFill>
                  <a:srgbClr val="19177C"/>
                </a:solidFill>
                <a:latin typeface="Courier"/>
              </a:rPr>
              <a:t>self</a:t>
            </a:r>
            <a:r>
              <a:rPr dirty="0" err="1">
                <a:latin typeface="Courier"/>
              </a:rPr>
              <a:t>.S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negCycleFinder</a:t>
            </a:r>
            <a:r>
              <a:rPr dirty="0">
                <a:latin typeface="Courier"/>
              </a:rPr>
              <a:t>(G)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def</a:t>
            </a:r>
            <a:r>
              <a:rPr dirty="0">
                <a:latin typeface="Courier"/>
              </a:rPr>
              <a:t> update(</a:t>
            </a:r>
            <a:r>
              <a:rPr dirty="0">
                <a:solidFill>
                  <a:srgbClr val="19177C"/>
                </a:solidFill>
                <a:latin typeface="Courier"/>
              </a:rPr>
              <a:t>self</a:t>
            </a:r>
            <a:r>
              <a:rPr dirty="0">
                <a:latin typeface="Courier"/>
              </a:rPr>
              <a:t>, t):</a:t>
            </a:r>
            <a:r>
              <a:rPr dirty="0"/>
              <a:t/>
            </a:r>
            <a:br>
              <a:rPr dirty="0"/>
            </a:br>
            <a:r>
              <a:rPr dirty="0">
                <a:latin typeface="Courier"/>
              </a:rPr>
              <a:t>        </a:t>
            </a:r>
            <a:r>
              <a:rPr dirty="0" err="1">
                <a:solidFill>
                  <a:srgbClr val="19177C"/>
                </a:solidFill>
                <a:latin typeface="Courier"/>
              </a:rPr>
              <a:t>self</a:t>
            </a:r>
            <a:r>
              <a:rPr dirty="0" err="1">
                <a:latin typeface="Courier"/>
              </a:rPr>
              <a:t>.h.update</a:t>
            </a:r>
            <a:r>
              <a:rPr dirty="0">
                <a:latin typeface="Courier"/>
              </a:rPr>
              <a:t>(t)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def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__call__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19177C"/>
                </a:solidFill>
                <a:latin typeface="Courier"/>
              </a:rPr>
              <a:t>self</a:t>
            </a:r>
            <a:r>
              <a:rPr dirty="0">
                <a:latin typeface="Courier"/>
              </a:rPr>
              <a:t>, x):</a:t>
            </a:r>
            <a:r>
              <a:rPr dirty="0"/>
              <a:t/>
            </a:r>
            <a:br>
              <a:rPr dirty="0"/>
            </a:br>
            <a:r>
              <a:rPr dirty="0">
                <a:latin typeface="Courier"/>
              </a:rPr>
              <a:t>        </a:t>
            </a:r>
            <a:r>
              <a:rPr b="1" dirty="0" err="1">
                <a:solidFill>
                  <a:srgbClr val="007020"/>
                </a:solidFill>
                <a:latin typeface="Courier"/>
              </a:rPr>
              <a:t>def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get_weight</a:t>
            </a:r>
            <a:r>
              <a:rPr dirty="0">
                <a:latin typeface="Courier"/>
              </a:rPr>
              <a:t>(G, e):</a:t>
            </a:r>
            <a:r>
              <a:rPr dirty="0"/>
              <a:t/>
            </a:r>
            <a:br>
              <a:rPr dirty="0"/>
            </a:br>
            <a:r>
              <a:rPr dirty="0">
                <a:latin typeface="Courier"/>
              </a:rPr>
              <a:t>            </a:t>
            </a:r>
            <a:r>
              <a:rPr b="1" dirty="0">
                <a:solidFill>
                  <a:srgbClr val="007020"/>
                </a:solidFill>
                <a:latin typeface="Courier"/>
              </a:rPr>
              <a:t>return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19177C"/>
                </a:solidFill>
                <a:latin typeface="Courier"/>
              </a:rPr>
              <a:t>self</a:t>
            </a:r>
            <a:r>
              <a:rPr dirty="0" err="1">
                <a:latin typeface="Courier"/>
              </a:rPr>
              <a:t>.h.eval</a:t>
            </a:r>
            <a:r>
              <a:rPr dirty="0">
                <a:latin typeface="Courier"/>
              </a:rPr>
              <a:t>(G, e, x)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>
                <a:latin typeface="Courier"/>
              </a:rPr>
              <a:t>        C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19177C"/>
                </a:solidFill>
                <a:latin typeface="Courier"/>
              </a:rPr>
              <a:t>self</a:t>
            </a:r>
            <a:r>
              <a:rPr dirty="0" err="1">
                <a:latin typeface="Courier"/>
              </a:rPr>
              <a:t>.S.find_neg_cycle</a:t>
            </a:r>
            <a:r>
              <a:rPr dirty="0">
                <a:latin typeface="Courier"/>
              </a:rPr>
              <a:t>(</a:t>
            </a:r>
            <a:r>
              <a:rPr dirty="0" err="1">
                <a:solidFill>
                  <a:srgbClr val="19177C"/>
                </a:solidFill>
                <a:latin typeface="Courier"/>
              </a:rPr>
              <a:t>self</a:t>
            </a:r>
            <a:r>
              <a:rPr dirty="0" err="1">
                <a:latin typeface="Courier"/>
              </a:rPr>
              <a:t>.dist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get_weight</a:t>
            </a:r>
            <a:r>
              <a:rPr dirty="0">
                <a:latin typeface="Courier"/>
              </a:rPr>
              <a:t>)</a:t>
            </a:r>
            <a:r>
              <a:rPr dirty="0"/>
              <a:t/>
            </a:r>
            <a:br>
              <a:rPr dirty="0"/>
            </a:br>
            <a:r>
              <a:rPr dirty="0">
                <a:latin typeface="Courier"/>
              </a:rPr>
              <a:t>        </a:t>
            </a:r>
            <a:r>
              <a:rPr b="1" dirty="0">
                <a:solidFill>
                  <a:srgbClr val="007020"/>
                </a:solidFill>
                <a:latin typeface="Courier"/>
              </a:rPr>
              <a:t>if</a:t>
            </a:r>
            <a:r>
              <a:rPr dirty="0">
                <a:latin typeface="Courier"/>
              </a:rPr>
              <a:t> C </a:t>
            </a:r>
            <a:r>
              <a:rPr b="1" dirty="0">
                <a:solidFill>
                  <a:srgbClr val="007020"/>
                </a:solidFill>
                <a:latin typeface="Courier"/>
              </a:rPr>
              <a:t>is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19177C"/>
                </a:solidFill>
                <a:latin typeface="Courier"/>
              </a:rPr>
              <a:t>None</a:t>
            </a:r>
            <a:r>
              <a:rPr dirty="0">
                <a:latin typeface="Courier"/>
              </a:rPr>
              <a:t>:</a:t>
            </a:r>
            <a:r>
              <a:rPr dirty="0"/>
              <a:t/>
            </a:r>
            <a:br>
              <a:rPr dirty="0"/>
            </a:br>
            <a:r>
              <a:rPr dirty="0">
                <a:latin typeface="Courier"/>
              </a:rPr>
              <a:t>            </a:t>
            </a:r>
            <a:r>
              <a:rPr b="1" dirty="0">
                <a:solidFill>
                  <a:srgbClr val="007020"/>
                </a:solidFill>
                <a:latin typeface="Courier"/>
              </a:rPr>
              <a:t>return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19177C"/>
                </a:solidFill>
                <a:latin typeface="Courier"/>
              </a:rPr>
              <a:t>None</a:t>
            </a:r>
            <a:r>
              <a:rPr dirty="0"/>
              <a:t/>
            </a:r>
            <a:br>
              <a:rPr dirty="0"/>
            </a:br>
            <a:r>
              <a:rPr dirty="0">
                <a:latin typeface="Courier"/>
              </a:rPr>
              <a:t>        f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-</a:t>
            </a:r>
            <a:r>
              <a:rPr dirty="0">
                <a:latin typeface="Courier"/>
              </a:rPr>
              <a:t>sum(</a:t>
            </a:r>
            <a:r>
              <a:rPr dirty="0" err="1">
                <a:solidFill>
                  <a:srgbClr val="19177C"/>
                </a:solidFill>
                <a:latin typeface="Courier"/>
              </a:rPr>
              <a:t>self</a:t>
            </a:r>
            <a:r>
              <a:rPr dirty="0" err="1">
                <a:latin typeface="Courier"/>
              </a:rPr>
              <a:t>.h.eval</a:t>
            </a:r>
            <a:r>
              <a:rPr dirty="0">
                <a:latin typeface="Courier"/>
              </a:rPr>
              <a:t>(</a:t>
            </a:r>
            <a:r>
              <a:rPr dirty="0" err="1">
                <a:solidFill>
                  <a:srgbClr val="19177C"/>
                </a:solidFill>
                <a:latin typeface="Courier"/>
              </a:rPr>
              <a:t>self</a:t>
            </a:r>
            <a:r>
              <a:rPr dirty="0" err="1">
                <a:latin typeface="Courier"/>
              </a:rPr>
              <a:t>.G</a:t>
            </a:r>
            <a:r>
              <a:rPr dirty="0">
                <a:latin typeface="Courier"/>
              </a:rPr>
              <a:t>, e, x) </a:t>
            </a:r>
            <a:r>
              <a:rPr b="1" dirty="0">
                <a:solidFill>
                  <a:srgbClr val="007020"/>
                </a:solidFill>
                <a:latin typeface="Courier"/>
              </a:rPr>
              <a:t>for</a:t>
            </a:r>
            <a:r>
              <a:rPr dirty="0">
                <a:latin typeface="Courier"/>
              </a:rPr>
              <a:t> e </a:t>
            </a:r>
            <a:r>
              <a:rPr b="1" dirty="0">
                <a:solidFill>
                  <a:srgbClr val="007020"/>
                </a:solidFill>
                <a:latin typeface="Courier"/>
              </a:rPr>
              <a:t>in</a:t>
            </a:r>
            <a:r>
              <a:rPr dirty="0">
                <a:latin typeface="Courier"/>
              </a:rPr>
              <a:t> C)</a:t>
            </a:r>
            <a:r>
              <a:rPr dirty="0"/>
              <a:t/>
            </a:r>
            <a:br>
              <a:rPr dirty="0"/>
            </a:br>
            <a:r>
              <a:rPr dirty="0">
                <a:latin typeface="Courier"/>
              </a:rPr>
              <a:t>        g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-</a:t>
            </a:r>
            <a:r>
              <a:rPr dirty="0">
                <a:latin typeface="Courier"/>
              </a:rPr>
              <a:t>sum(</a:t>
            </a:r>
            <a:r>
              <a:rPr dirty="0" err="1">
                <a:solidFill>
                  <a:srgbClr val="19177C"/>
                </a:solidFill>
                <a:latin typeface="Courier"/>
              </a:rPr>
              <a:t>self</a:t>
            </a:r>
            <a:r>
              <a:rPr dirty="0" err="1">
                <a:latin typeface="Courier"/>
              </a:rPr>
              <a:t>.h.grad</a:t>
            </a:r>
            <a:r>
              <a:rPr dirty="0">
                <a:latin typeface="Courier"/>
              </a:rPr>
              <a:t>(</a:t>
            </a:r>
            <a:r>
              <a:rPr dirty="0" err="1">
                <a:solidFill>
                  <a:srgbClr val="19177C"/>
                </a:solidFill>
                <a:latin typeface="Courier"/>
              </a:rPr>
              <a:t>self</a:t>
            </a:r>
            <a:r>
              <a:rPr dirty="0" err="1">
                <a:latin typeface="Courier"/>
              </a:rPr>
              <a:t>.G</a:t>
            </a:r>
            <a:r>
              <a:rPr dirty="0">
                <a:latin typeface="Courier"/>
              </a:rPr>
              <a:t>, e, x) </a:t>
            </a:r>
            <a:r>
              <a:rPr b="1" dirty="0">
                <a:solidFill>
                  <a:srgbClr val="007020"/>
                </a:solidFill>
                <a:latin typeface="Courier"/>
              </a:rPr>
              <a:t>for</a:t>
            </a:r>
            <a:r>
              <a:rPr dirty="0">
                <a:latin typeface="Courier"/>
              </a:rPr>
              <a:t> e </a:t>
            </a:r>
            <a:r>
              <a:rPr b="1" dirty="0">
                <a:solidFill>
                  <a:srgbClr val="007020"/>
                </a:solidFill>
                <a:latin typeface="Courier"/>
              </a:rPr>
              <a:t>in</a:t>
            </a:r>
            <a:r>
              <a:rPr dirty="0">
                <a:latin typeface="Courier"/>
              </a:rPr>
              <a:t> C)</a:t>
            </a:r>
            <a:r>
              <a:rPr dirty="0"/>
              <a:t/>
            </a:r>
            <a:br>
              <a:rPr dirty="0"/>
            </a:br>
            <a:r>
              <a:rPr dirty="0">
                <a:latin typeface="Courier"/>
              </a:rPr>
              <a:t>        </a:t>
            </a:r>
            <a:r>
              <a:rPr b="1" dirty="0">
                <a:solidFill>
                  <a:srgbClr val="007020"/>
                </a:solidFill>
                <a:latin typeface="Courier"/>
              </a:rPr>
              <a:t>return</a:t>
            </a:r>
            <a:r>
              <a:rPr dirty="0">
                <a:latin typeface="Courier"/>
              </a:rPr>
              <a:t> g, </a:t>
            </a:r>
            <a:r>
              <a:rPr dirty="0" smtClean="0">
                <a:latin typeface="Courier"/>
              </a:rPr>
              <a:t>f</a:t>
            </a:r>
            <a:endParaRPr dirty="0">
              <a:latin typeface="Courier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/>
              <a:t>Example - Optimal Matrix Scaling [@orlin1985computing]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/>
                  <a:t>Given a sparse matrix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  <m:r>
                      <a:rPr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]∈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/>
                  <a:t>.</a:t>
                </a:r>
              </a:p>
              <a:p>
                <a:pPr lvl="1"/>
                <a:r>
                  <a:rPr/>
                  <a:t>Find another matrix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𝑈𝐴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/>
                  <a:t> where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/>
                  <a:t> is a nonnegative diagonal matrix, such that the ratio of any two elements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/>
                  <a:t> in absolute value is as close to 1 as possible.</a:t>
                </a:r>
              </a:p>
              <a:p>
                <a:pPr lvl="1"/>
                <a:r>
                  <a:rPr/>
                  <a:t>Let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𝑈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>
                        <a:latin typeface="Cambria Math" panose="02040503050406030204" pitchFamily="18" charset="0"/>
                      </a:rPr>
                      <m:t>diag</m:t>
                    </m:r>
                    <m:r>
                      <a:rPr>
                        <a:latin typeface="Cambria Math" panose="02040503050406030204" pitchFamily="18" charset="0"/>
                      </a:rPr>
                      <m:t>([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r>
                  <a:rPr/>
                  <a:t>. Under the min-max-ratio criterion, the problem can be formulated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nor/>
                              </m:rPr>
                              <a:rPr/>
                              <m:t>minimize</m:t>
                            </m:r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/>
                              <m:t>subject</m:t>
                            </m:r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r>
                              <m:rPr>
                                <m:nor/>
                              </m:rPr>
                              <a:rPr/>
                              <m:t>to</m:t>
                            </m:r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𝜓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Sup>
                              <m:sSub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, ∀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≠0,</m:t>
                            </m:r>
                          </m:e>
                        </m:mr>
                        <m:mr>
                          <m:e/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𝜓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 </m:t>
                            </m:r>
                            <m:r>
                              <m:rPr>
                                <m:nor/>
                              </m:rPr>
                              <a:rPr/>
                              <m:t>positive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/>
                              <m:t>variables</m:t>
                            </m:r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𝜓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 .</m:t>
                            </m:r>
                          </m:e>
                        </m:mr>
                      </m:m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65" r="-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Optimal Matrix Scaling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/>
              <a:t>By taking the logarithms of variables, the above problem can be transformed into:</a:t>
            </a:r>
          </a:p>
          <a:p>
            <a:pPr mar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m>
                    <m:mPr>
                      <m:mcs>
                        <m:mc>
                          <m:mcPr>
                            <m:count m:val="2"/>
                            <m:mcJc m:val="center"/>
                          </m:mcPr>
                        </m:mc>
                      </m:mcs>
                      <m:ctrlPr>
                        <a:rPr>
                          <a:latin typeface="Cambria Math" panose="02040503050406030204" pitchFamily="18" charset="0"/>
                        </a:rPr>
                      </m:ctrlPr>
                    </m:mPr>
                    <m:mr>
                      <m:e>
                        <m:r>
                          <m:rPr>
                            <m:nor/>
                          </m:rPr>
                          <a:rPr/>
                          <m:t>minimize</m:t>
                        </m:r>
                      </m:e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mr>
                    <m:mr>
                      <m:e>
                        <m:r>
                          <m:rPr>
                            <m:nor/>
                          </m:rPr>
                          <a:rPr/>
                          <m:t>subject</m:t>
                        </m:r>
                        <m:r>
                          <m:rPr>
                            <m:nor/>
                          </m:rPr>
                          <a:rPr/>
                          <m:t> </m:t>
                        </m:r>
                        <m:r>
                          <m:rPr>
                            <m:nor/>
                          </m:rPr>
                          <a:rPr/>
                          <m:t>to</m:t>
                        </m:r>
                      </m:e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′−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′≤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mr>
                    <m:mr>
                      <m:e/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′−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′≤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′−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′, ∀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≠0 ,</m:t>
                        </m:r>
                      </m:e>
                    </m:mr>
                    <m:mr>
                      <m:e/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′−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′≤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′−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′, ∀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≠0 ,</m:t>
                        </m:r>
                      </m:e>
                    </m:mr>
                    <m:mr>
                      <m:e>
                        <m:r>
                          <m:rPr>
                            <m:nor/>
                          </m:rPr>
                          <a:rPr/>
                          <m:t>variables</m:t>
                        </m:r>
                      </m:e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′,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′,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′ .</m:t>
                        </m:r>
                      </m:e>
                    </m:mr>
                  </m:m>
                </m:oMath>
              </m:oMathPara>
            </a14:m>
            <a:endParaRPr/>
          </a:p>
          <a:p>
            <a:pPr marL="0" indent="0">
              <a:buNone/>
            </a:pPr>
            <a:r>
              <a:rPr/>
              <a:t>where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𝑘</m:t>
                </m:r>
                <m:r>
                  <a:rPr>
                    <a:latin typeface="Cambria Math" panose="02040503050406030204" pitchFamily="18" charset="0"/>
                  </a:rPr>
                  <m:t>′</m:t>
                </m:r>
              </m:oMath>
            </a14:m>
            <a:r>
              <a:rPr/>
              <a:t> denotes </a:t>
            </a:r>
            <a14:m xmlns:a14="http://schemas.microsoft.com/office/drawing/2010/main">
              <m:oMath xmlns:m="http://schemas.openxmlformats.org/officeDocument/2006/math">
                <m:r>
                  <m:rPr>
                    <m:nor/>
                  </m:rPr>
                  <a:rPr/>
                  <m:t>log</m:t>
                </m:r>
                <m:r>
                  <a:rPr>
                    <a:latin typeface="Cambria Math" panose="02040503050406030204" pitchFamily="18" charset="0"/>
                  </a:rPr>
                  <m:t>(|</m:t>
                </m:r>
                <m:r>
                  <a:rPr>
                    <a:latin typeface="Cambria Math" panose="02040503050406030204" pitchFamily="18" charset="0"/>
                  </a:rPr>
                  <m:t>𝑘</m:t>
                </m:r>
                <m:r>
                  <a:rPr>
                    <a:latin typeface="Cambria Math" panose="02040503050406030204" pitchFamily="18" charset="0"/>
                  </a:rPr>
                  <m:t>|)</m:t>
                </m:r>
              </m:oMath>
            </a14:m>
            <a:r>
              <a:rPr/>
              <a:t> and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𝑥</m:t>
                </m:r>
                <m:r>
                  <a:rPr>
                    <a:latin typeface="Cambria Math" panose="02040503050406030204" pitchFamily="18" charset="0"/>
                  </a:rPr>
                  <m:t>=(</m:t>
                </m:r>
                <m:r>
                  <a:rPr>
                    <a:latin typeface="Cambria Math" panose="02040503050406030204" pitchFamily="18" charset="0"/>
                  </a:rPr>
                  <m:t>𝜋</m:t>
                </m:r>
                <m:r>
                  <a:rPr>
                    <a:latin typeface="Cambria Math" panose="02040503050406030204" pitchFamily="18" charset="0"/>
                  </a:rPr>
                  <m:t>′,</m:t>
                </m:r>
                <m:r>
                  <a:rPr>
                    <a:latin typeface="Cambria Math" panose="02040503050406030204" pitchFamily="18" charset="0"/>
                  </a:rPr>
                  <m:t>𝜓</m:t>
                </m:r>
                <m:r>
                  <a:rPr>
                    <a:latin typeface="Cambria Math" panose="02040503050406030204" pitchFamily="18" charset="0"/>
                  </a:rPr>
                  <m:t>′</m:t>
                </m:r>
                <m:sSup>
                  <m:sSupPr>
                    <m:ctrlPr>
                      <a:rPr i="1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𝖳</m:t>
                    </m:r>
                  </m:sup>
                </m:sSup>
              </m:oMath>
            </a14:m>
            <a:r>
              <a:rPr/>
              <a:t>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optscaling_oracle:</a:t>
            </a:r>
            <a:r>
              <a:t/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G, dist):</a:t>
            </a:r>
            <a:r>
              <a:t/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ratio:</a:t>
            </a:r>
            <a:r>
              <a:t/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eval(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G, e, x):</a:t>
            </a:r>
            <a:r>
              <a:t/>
            </a:r>
            <a:br/>
            <a:r>
              <a:rPr>
                <a:latin typeface="Courier"/>
              </a:rPr>
              <a:t>                u, v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e</a:t>
            </a:r>
            <a:r>
              <a:t/>
            </a:r>
            <a:br/>
            <a:r>
              <a:rPr>
                <a:latin typeface="Courier"/>
              </a:rPr>
              <a:t>                cost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G[u][v][</a:t>
            </a:r>
            <a:r>
              <a:rPr>
                <a:solidFill>
                  <a:srgbClr val="4070A0"/>
                </a:solidFill>
                <a:latin typeface="Courier"/>
              </a:rPr>
              <a:t>'cost'</a:t>
            </a:r>
            <a:r>
              <a:rPr>
                <a:latin typeface="Courier"/>
              </a:rPr>
              <a:t>]</a:t>
            </a:r>
            <a:r>
              <a:t/>
            </a:r>
            <a:br/>
            <a:r>
              <a:rPr>
                <a:latin typeface="Courier"/>
              </a:rPr>
              <a:t>        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x[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cost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u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v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 cost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x[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</a:t>
            </a:r>
            <a:r>
              <a:t/>
            </a:r>
            <a:br/>
            <a:r>
              <a:t/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grad(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G, e, x):</a:t>
            </a:r>
            <a:r>
              <a:t/>
            </a:r>
            <a:br/>
            <a:r>
              <a:rPr>
                <a:latin typeface="Courier"/>
              </a:rPr>
              <a:t>                u, v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e</a:t>
            </a:r>
            <a:r>
              <a:t/>
            </a:r>
            <a:br/>
            <a:r>
              <a:rPr>
                <a:latin typeface="Courier"/>
              </a:rPr>
              <a:t>        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np.array([</a:t>
            </a:r>
            <a:r>
              <a:rPr>
                <a:solidFill>
                  <a:srgbClr val="40A070"/>
                </a:solidFill>
                <a:latin typeface="Courier"/>
              </a:rPr>
              <a:t>1.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</a:t>
            </a:r>
            <a:r>
              <a:rPr>
                <a:latin typeface="Courier"/>
              </a:rPr>
              <a:t>]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u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v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0.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1.</a:t>
            </a:r>
            <a:r>
              <a:rPr>
                <a:latin typeface="Courier"/>
              </a:rPr>
              <a:t>])</a:t>
            </a:r>
            <a:r>
              <a:t/>
            </a:r>
            <a:br/>
            <a:r>
              <a:t/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.network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network_oracle(G, dist, ratio())</a:t>
            </a:r>
            <a:r>
              <a:t/>
            </a:r>
            <a:br/>
            <a:r>
              <a:t/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__call__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x, t):</a:t>
            </a:r>
            <a:r>
              <a:t/>
            </a:r>
            <a:br/>
            <a:r>
              <a:rPr>
                <a:latin typeface="Courier"/>
              </a:rPr>
              <a:t>        cut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.network(x)</a:t>
            </a:r>
            <a:r>
              <a:t/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cut:</a:t>
            </a:r>
            <a:r>
              <a:t/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cut, t</a:t>
            </a:r>
            <a:r>
              <a:t/>
            </a:r>
            <a:br/>
            <a:r>
              <a:rPr>
                <a:latin typeface="Courier"/>
              </a:rPr>
              <a:t>        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x[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</a:t>
            </a:r>
            <a:r>
              <a:t/>
            </a:r>
            <a:br/>
            <a:r>
              <a:rPr>
                <a:latin typeface="Courier"/>
              </a:rPr>
              <a:t>        fj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t</a:t>
            </a:r>
            <a:r>
              <a:t/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fj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</a:t>
            </a:r>
            <a:r>
              <a:rPr>
                <a:latin typeface="Courier"/>
              </a:rPr>
              <a:t>:</a:t>
            </a:r>
            <a:r>
              <a:t/>
            </a:r>
            <a:br/>
            <a:r>
              <a:rPr>
                <a:latin typeface="Courier"/>
              </a:rPr>
              <a:t>            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</a:t>
            </a:r>
            <a:r>
              <a:t/>
            </a:r>
            <a:br/>
            <a:r>
              <a:rPr>
                <a:latin typeface="Courier"/>
              </a:rPr>
              <a:t>            fj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</a:t>
            </a:r>
            <a:r>
              <a:t/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(np.array([</a:t>
            </a:r>
            <a:r>
              <a:rPr>
                <a:solidFill>
                  <a:srgbClr val="40A070"/>
                </a:solidFill>
                <a:latin typeface="Courier"/>
              </a:rPr>
              <a:t>1.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1.</a:t>
            </a:r>
            <a:r>
              <a:rPr>
                <a:latin typeface="Courier"/>
              </a:rPr>
              <a:t>]), fj), t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/>
              <a:t>Example - clock period &amp; yield-driven co-optimization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nor/>
                              </m:rPr>
                              <a:rPr/>
                              <m:t>minimize</m:t>
                            </m:r>
                          </m:e>
                          <m:e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/>
                                  <m:t>CP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e/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/>
                              <m:t>subject</m:t>
                            </m:r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r>
                              <m:rPr>
                                <m:nor/>
                              </m:rPr>
                              <a:rPr/>
                              <m:t>to</m:t>
                            </m:r>
                          </m:e>
                          <m:e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/>
                                  <m:t>CP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),</m:t>
                            </m:r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∀(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)∈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 ,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≤</m:t>
                            </m:r>
                            <m:sSubSup>
                              <m:sSub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),</m:t>
                            </m:r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∀(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)∈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 ,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/>
                                  <m:t>CP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≥0, 0≤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≤1 ,</m:t>
                            </m:r>
                          </m:e>
                          <m:e/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/>
                              <m:t>variables</m:t>
                            </m:r>
                          </m:e>
                          <m:e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/>
                                  <m:t>CP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/>
                        </m:mr>
                      </m:m>
                    </m:oMath>
                  </m:oMathPara>
                </a14:m>
                <a:endParaRPr/>
              </a:p>
              <a:p>
                <a:pPr lvl="1"/>
                <a:r>
                  <a:rPr/>
                  <a:t>👉 Note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/>
                  <a:t> is not concave in general in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[0,1]</m:t>
                    </m:r>
                  </m:oMath>
                </a14:m>
                <a:r>
                  <a:rPr/>
                  <a:t>.</a:t>
                </a:r>
              </a:p>
              <a:p>
                <a:pPr lvl="1"/>
                <a:r>
                  <a:rPr/>
                  <a:t>Fortunately, we are most likely interested in optimizing circuits for high yield rather than the low one in practice.</a:t>
                </a:r>
              </a:p>
              <a:p>
                <a:pPr lvl="1"/>
                <a:r>
                  <a:rPr/>
                  <a:t>Therefore, by imposing an additional constraint to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/>
                  <a:t>, say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𝛽</m:t>
                    </m:r>
                    <m:r>
                      <a:rPr>
                        <a:latin typeface="Cambria Math" panose="02040503050406030204" pitchFamily="18" charset="0"/>
                      </a:rPr>
                      <m:t>≥0.8</m:t>
                    </m:r>
                  </m:oMath>
                </a14:m>
                <a:r>
                  <a:rPr/>
                  <a:t>, the problem becomes convex.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94" t="-3560" r="-113" b="-3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/>
              <a:t>Example - clock period &amp; yield-driven co-optimization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/>
              <a:t>The problem can be reformulated as:</a:t>
            </a:r>
          </a:p>
          <a:p>
            <a:pPr mar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m>
                    <m:mPr>
                      <m:mcs>
                        <m:mc>
                          <m:mcPr>
                            <m:count m:val="3"/>
                            <m:mcJc m:val="center"/>
                          </m:mcPr>
                        </m:mc>
                      </m:mcs>
                      <m:ctrlPr>
                        <a:rPr>
                          <a:latin typeface="Cambria Math" panose="02040503050406030204" pitchFamily="18" charset="0"/>
                        </a:rPr>
                      </m:ctrlPr>
                    </m:mPr>
                    <m:mr>
                      <m:e>
                        <m:r>
                          <m:rPr>
                            <m:nor/>
                          </m:rPr>
                          <a:rPr/>
                          <m:t>minimize</m:t>
                        </m:r>
                      </m:e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e/>
                    </m:mr>
                    <m:mr>
                      <m:e>
                        <m:r>
                          <m:rPr>
                            <m:nor/>
                          </m:rPr>
                          <a:rPr/>
                          <m:t>subject</m:t>
                        </m:r>
                        <m:r>
                          <m:rPr>
                            <m:nor/>
                          </m:rPr>
                          <a:rPr/>
                          <m:t> </m:t>
                        </m:r>
                        <m:r>
                          <m:rPr>
                            <m:nor/>
                          </m:rPr>
                          <a:rPr/>
                          <m:t>to</m:t>
                        </m:r>
                      </m:e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/>
                              <m:t>CP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≤0</m:t>
                        </m:r>
                      </m:e>
                      <m:e/>
                    </m:mr>
                    <m:mr>
                      <m:e/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/>
                              <m:t>CP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),</m:t>
                        </m:r>
                      </m:e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∀(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)∈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 ,</m:t>
                        </m:r>
                      </m:e>
                    </m:mr>
                    <m:mr>
                      <m:e/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≤</m:t>
                        </m:r>
                        <m:sSubSup>
                          <m:sSub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),</m:t>
                        </m:r>
                      </m:e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∀(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)∈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 ,</m:t>
                        </m:r>
                      </m:e>
                    </m:mr>
                    <m:mr>
                      <m:e/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/>
                              <m:t>CP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≥0, 0≤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≤1 ,</m:t>
                        </m:r>
                      </m:e>
                      <m:e/>
                    </m:mr>
                    <m:mr>
                      <m:e>
                        <m:r>
                          <m:rPr>
                            <m:nor/>
                          </m:rPr>
                          <a:rPr/>
                          <m:t>variables</m:t>
                        </m:r>
                      </m:e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/>
                              <m:t>CP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.</m:t>
                        </m:r>
                      </m:e>
                      <m:e/>
                    </m:mr>
                  </m:m>
                </m:oMath>
              </m:oMathPara>
            </a14:m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/>
              <a:t>class: middle, center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/>
              <a:t>class: middle, center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6313" y="4406901"/>
            <a:ext cx="7772400" cy="1362075"/>
          </a:xfrm>
        </p:spPr>
        <p:txBody>
          <a:bodyPr>
            <a:normAutofit fontScale="90000"/>
          </a:bodyPr>
          <a:lstStyle/>
          <a:p>
            <a:r>
              <a:rPr/>
              <a:t>Matrix Inequalities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Problems With Matrix Inequalities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/>
              <a:t>Consider the following problem:</a:t>
            </a:r>
          </a:p>
          <a:p>
            <a:pPr mar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m>
                    <m:mPr>
                      <m:mcs>
                        <m:mc>
                          <m:mcPr>
                            <m:count m:val="2"/>
                            <m:mcJc m:val="center"/>
                          </m:mcPr>
                        </m:mc>
                      </m:mcs>
                      <m:ctrlPr>
                        <a:rPr>
                          <a:latin typeface="Cambria Math" panose="02040503050406030204" pitchFamily="18" charset="0"/>
                        </a:rPr>
                      </m:ctrlPr>
                    </m:mPr>
                    <m:mr>
                      <m:e>
                        <m:r>
                          <m:rPr>
                            <m:nor/>
                          </m:rPr>
                          <a:rPr/>
                          <m:t>find</m:t>
                        </m:r>
                      </m:e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mr>
                    <m:mr>
                      <m:e>
                        <m:r>
                          <m:rPr>
                            <m:nor/>
                          </m:rPr>
                          <a:rPr/>
                          <m:t>subject</m:t>
                        </m:r>
                        <m:r>
                          <m:rPr>
                            <m:nor/>
                          </m:rPr>
                          <a:rPr/>
                          <m:t> </m:t>
                        </m:r>
                        <m:r>
                          <m:rPr>
                            <m:nor/>
                          </m:rPr>
                          <a:rPr/>
                          <m:t>to</m:t>
                        </m:r>
                      </m:e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)≽0,</m:t>
                        </m:r>
                      </m:e>
                    </m:mr>
                  </m:m>
                </m:oMath>
              </m:oMathPara>
            </a14:m>
            <a:endParaRPr/>
          </a:p>
          <a:p>
            <a:pPr lvl="1"/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𝐹</m:t>
                </m:r>
                <m:r>
                  <a:rPr>
                    <a:latin typeface="Cambria Math" panose="02040503050406030204" pitchFamily="18" charset="0"/>
                  </a:rPr>
                  <m:t>(</m:t>
                </m:r>
                <m:r>
                  <a:rPr>
                    <a:latin typeface="Cambria Math" panose="02040503050406030204" pitchFamily="18" charset="0"/>
                  </a:rPr>
                  <m:t>𝑥</m:t>
                </m:r>
                <m:r>
                  <a:rPr>
                    <a:latin typeface="Cambria Math" panose="02040503050406030204" pitchFamily="18" charset="0"/>
                  </a:rPr>
                  <m:t>)</m:t>
                </m:r>
              </m:oMath>
            </a14:m>
            <a:r>
              <a:rPr/>
              <a:t>: a matrix-valued function</a:t>
            </a:r>
          </a:p>
          <a:p>
            <a:pPr lvl="1"/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𝐴</m:t>
                </m:r>
                <m:r>
                  <a:rPr>
                    <a:latin typeface="Cambria Math" panose="02040503050406030204" pitchFamily="18" charset="0"/>
                  </a:rPr>
                  <m:t>≽0</m:t>
                </m:r>
              </m:oMath>
            </a14:m>
            <a:r>
              <a:rPr/>
              <a:t> denotes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𝐴</m:t>
                </m:r>
              </m:oMath>
            </a14:m>
            <a:r>
              <a:rPr/>
              <a:t> is positive semidefinite.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Problems With Matrix Inequalities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Recall that a matrix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𝐴</m:t>
                </m:r>
              </m:oMath>
            </a14:m>
            <a:r>
              <a:rPr/>
              <a:t> is positive semidefinite if and only if </a:t>
            </a:r>
            <a14:m xmlns:a14="http://schemas.microsoft.com/office/drawing/2010/main">
              <m:oMath xmlns:m="http://schemas.openxmlformats.org/officeDocument/2006/math">
                <m:sSup>
                  <m:sSupPr>
                    <m:ctrlPr>
                      <a:rPr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𝑣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𝖳</m:t>
                    </m:r>
                  </m:sup>
                </m:sSup>
                <m:r>
                  <a:rPr>
                    <a:latin typeface="Cambria Math" panose="02040503050406030204" pitchFamily="18" charset="0"/>
                  </a:rPr>
                  <m:t>𝐴𝑣</m:t>
                </m:r>
                <m:r>
                  <a:rPr>
                    <a:latin typeface="Cambria Math" panose="02040503050406030204" pitchFamily="18" charset="0"/>
                  </a:rPr>
                  <m:t>≥</m:t>
                </m:r>
                <m:r>
                  <a:rPr>
                    <a:latin typeface="Cambria Math" panose="02040503050406030204" pitchFamily="18" charset="0"/>
                  </a:rPr>
                  <m:t>0</m:t>
                </m:r>
              </m:oMath>
            </a14:m>
            <a:r>
              <a:rPr/>
              <a:t> for all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𝑣</m:t>
                </m:r>
                <m:r>
                  <a:rPr>
                    <a:latin typeface="Cambria Math" panose="02040503050406030204" pitchFamily="18" charset="0"/>
                  </a:rPr>
                  <m:t>∈</m:t>
                </m:r>
                <m:sSup>
                  <m:sSupPr>
                    <m:ctrlPr>
                      <a:rPr i="1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ℝ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𝑁</m:t>
                    </m:r>
                  </m:sup>
                </m:sSup>
              </m:oMath>
            </a14:m>
            <a:r>
              <a:rPr/>
              <a:t>.</a:t>
            </a:r>
          </a:p>
          <a:p>
            <a:pPr lvl="1"/>
            <a:r>
              <a:rPr/>
              <a:t>The problem can be transformed into:</a:t>
            </a:r>
          </a:p>
          <a:p>
            <a:pPr lvl="1"/>
            <a14:m xmlns:a14="http://schemas.microsoft.com/office/drawing/2010/main">
              <m:oMath xmlns:m="http://schemas.openxmlformats.org/officeDocument/2006/math">
                <m:m>
                  <m:mPr>
                    <m:mcs>
                      <m:mc>
                        <m:mcPr>
                          <m:count m:val="2"/>
                          <m:mcJc m:val="center"/>
                        </m:mcPr>
                      </m:mc>
                    </m:mcs>
                    <m:ctrlPr>
                      <a:rPr>
                        <a:latin typeface="Cambria Math" panose="02040503050406030204" pitchFamily="18" charset="0"/>
                      </a:rPr>
                    </m:ctrlPr>
                  </m:mPr>
                  <m:mr>
                    <m:e>
                      <m:r>
                        <m:rPr>
                          <m:nor/>
                        </m:rPr>
                        <a:rPr/>
                        <m:t>find</m:t>
                      </m:r>
                    </m:e>
                    <m:e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>
                          <a:latin typeface="Cambria Math" panose="02040503050406030204" pitchFamily="18" charset="0"/>
                        </a:rPr>
                        <m:t>,</m:t>
                      </m:r>
                    </m:e>
                  </m:mr>
                  <m:mr>
                    <m:e>
                      <m:r>
                        <m:rPr>
                          <m:nor/>
                        </m:rPr>
                        <a:rPr/>
                        <m:t>subject</m:t>
                      </m:r>
                      <m:r>
                        <m:rPr>
                          <m:nor/>
                        </m:rPr>
                        <a:rPr/>
                        <m:t> </m:t>
                      </m:r>
                      <m:r>
                        <m:rPr>
                          <m:nor/>
                        </m:rPr>
                        <a:rPr/>
                        <m:t>to</m:t>
                      </m:r>
                    </m:e>
                    <m:e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𝖳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>
                          <a:latin typeface="Cambria Math" panose="02040503050406030204" pitchFamily="18" charset="0"/>
                        </a:rPr>
                        <m:t>)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  <m:r>
                        <a:rPr>
                          <a:latin typeface="Cambria Math" panose="02040503050406030204" pitchFamily="18" charset="0"/>
                        </a:rPr>
                        <m:t>, ∀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e>
                  </m:mr>
                </m:m>
              </m:oMath>
            </a14:m>
            <a:endParaRPr/>
          </a:p>
          <a:p>
            <a:pPr lvl="1"/>
            <a:r>
              <a:rPr/>
              <a:t>Consider </a:t>
            </a:r>
            <a14:m xmlns:a14="http://schemas.microsoft.com/office/drawing/2010/main">
              <m:oMath xmlns:m="http://schemas.openxmlformats.org/officeDocument/2006/math">
                <m:sSup>
                  <m:sSupPr>
                    <m:ctrlPr>
                      <a:rPr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𝑣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𝖳</m:t>
                    </m:r>
                  </m:sup>
                </m:sSup>
                <m:r>
                  <a:rPr>
                    <a:latin typeface="Cambria Math" panose="02040503050406030204" pitchFamily="18" charset="0"/>
                  </a:rPr>
                  <m:t>𝐹</m:t>
                </m:r>
                <m:r>
                  <a:rPr>
                    <a:latin typeface="Cambria Math" panose="02040503050406030204" pitchFamily="18" charset="0"/>
                  </a:rPr>
                  <m:t>(</m:t>
                </m:r>
                <m:r>
                  <a:rPr>
                    <a:latin typeface="Cambria Math" panose="02040503050406030204" pitchFamily="18" charset="0"/>
                  </a:rPr>
                  <m:t>𝑥</m:t>
                </m:r>
                <m:r>
                  <a:rPr>
                    <a:latin typeface="Cambria Math" panose="02040503050406030204" pitchFamily="18" charset="0"/>
                  </a:rPr>
                  <m:t>)</m:t>
                </m:r>
                <m:r>
                  <a:rPr>
                    <a:latin typeface="Cambria Math" panose="02040503050406030204" pitchFamily="18" charset="0"/>
                  </a:rPr>
                  <m:t>𝑣</m:t>
                </m:r>
              </m:oMath>
            </a14:m>
            <a:r>
              <a:rPr/>
              <a:t> is concave for all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𝑣</m:t>
                </m:r>
                <m:r>
                  <a:rPr>
                    <a:latin typeface="Cambria Math" panose="02040503050406030204" pitchFamily="18" charset="0"/>
                  </a:rPr>
                  <m:t>∈</m:t>
                </m:r>
                <m:sSup>
                  <m:sSupPr>
                    <m:ctrlPr>
                      <a:rPr i="1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ℝ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𝑁</m:t>
                    </m:r>
                  </m:sup>
                </m:sSup>
              </m:oMath>
            </a14:m>
            <a:r>
              <a:rPr/>
              <a:t> w. r. t.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𝑥</m:t>
                </m:r>
              </m:oMath>
            </a14:m>
            <a:r>
              <a:rPr/>
              <a:t>, then the above problem is a convex programming.</a:t>
            </a:r>
          </a:p>
          <a:p>
            <a:pPr lvl="1"/>
            <a:r>
              <a:rPr/>
              <a:t>Reduce to </a:t>
            </a:r>
            <a:r>
              <a:rPr i="1"/>
              <a:t>semidefinite programming</a:t>
            </a:r>
            <a:r>
              <a:rPr/>
              <a:t> if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𝐹</m:t>
                </m:r>
                <m:r>
                  <a:rPr>
                    <a:latin typeface="Cambria Math" panose="02040503050406030204" pitchFamily="18" charset="0"/>
                  </a:rPr>
                  <m:t>(</m:t>
                </m:r>
                <m:r>
                  <a:rPr>
                    <a:latin typeface="Cambria Math" panose="02040503050406030204" pitchFamily="18" charset="0"/>
                  </a:rPr>
                  <m:t>𝑥</m:t>
                </m:r>
                <m:r>
                  <a:rPr>
                    <a:latin typeface="Cambria Math" panose="02040503050406030204" pitchFamily="18" charset="0"/>
                  </a:rPr>
                  <m:t>)</m:t>
                </m:r>
              </m:oMath>
            </a14:m>
            <a:r>
              <a:rPr/>
              <a:t> is linear w.r.t.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𝑥</m:t>
                </m:r>
              </m:oMath>
            </a14:m>
            <a:r>
              <a:rPr/>
              <a:t>, i.e.,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𝐹</m:t>
                </m:r>
                <m:r>
                  <a:rPr>
                    <a:latin typeface="Cambria Math" panose="02040503050406030204" pitchFamily="18" charset="0"/>
                  </a:rPr>
                  <m:t>(</m:t>
                </m:r>
                <m:r>
                  <a:rPr>
                    <a:latin typeface="Cambria Math" panose="02040503050406030204" pitchFamily="18" charset="0"/>
                  </a:rPr>
                  <m:t>𝑥</m:t>
                </m:r>
                <m:r>
                  <a:rPr>
                    <a:latin typeface="Cambria Math" panose="02040503050406030204" pitchFamily="18" charset="0"/>
                  </a:rPr>
                  <m:t>)=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𝐹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+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𝐹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+⋯+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sub>
                </m:sSub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𝐹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sub>
                </m:sSub>
              </m:oMath>
            </a14:m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Oracle in Matrix Inequalities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/>
              <a:t>The oracle only needs to:</a:t>
            </a:r>
          </a:p>
          <a:p>
            <a:pPr lvl="1"/>
            <a:r>
              <a:rPr/>
              <a:t>Perform a </a:t>
            </a:r>
            <a:r>
              <a:rPr i="1"/>
              <a:t>row-based</a:t>
            </a:r>
            <a:r>
              <a:rPr/>
              <a:t> LDLT factorization such that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𝐹</m:t>
                </m:r>
                <m:r>
                  <a:rPr>
                    <a:latin typeface="Cambria Math" panose="02040503050406030204" pitchFamily="18" charset="0"/>
                  </a:rPr>
                  <m:t>(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)=</m:t>
                </m:r>
                <m:r>
                  <a:rPr>
                    <a:latin typeface="Cambria Math" panose="02040503050406030204" pitchFamily="18" charset="0"/>
                  </a:rPr>
                  <m:t>𝐿𝐷</m:t>
                </m:r>
                <m:sSup>
                  <m:sSupPr>
                    <m:ctrlPr>
                      <a:rPr i="1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𝐿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𝖳</m:t>
                    </m:r>
                  </m:sup>
                </m:sSup>
              </m:oMath>
            </a14:m>
            <a:r>
              <a:rPr/>
              <a:t>.</a:t>
            </a:r>
          </a:p>
          <a:p>
            <a:pPr lvl="1"/>
            <a:r>
              <a:rPr/>
              <a:t>Let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:</m:t>
                    </m:r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,:</m:t>
                    </m:r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sub>
                </m:sSub>
              </m:oMath>
            </a14:m>
            <a:r>
              <a:rPr/>
              <a:t> denotes a submatrix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𝐴</m:t>
                </m:r>
                <m:r>
                  <a:rPr>
                    <a:latin typeface="Cambria Math" panose="02040503050406030204" pitchFamily="18" charset="0"/>
                  </a:rPr>
                  <m:t>(1:</m:t>
                </m:r>
                <m:r>
                  <a:rPr>
                    <a:latin typeface="Cambria Math" panose="02040503050406030204" pitchFamily="18" charset="0"/>
                  </a:rPr>
                  <m:t>𝑝</m:t>
                </m:r>
                <m:r>
                  <a:rPr>
                    <a:latin typeface="Cambria Math" panose="02040503050406030204" pitchFamily="18" charset="0"/>
                  </a:rPr>
                  <m:t>,1:</m:t>
                </m:r>
                <m:r>
                  <a:rPr>
                    <a:latin typeface="Cambria Math" panose="02040503050406030204" pitchFamily="18" charset="0"/>
                  </a:rPr>
                  <m:t>𝑝</m:t>
                </m:r>
                <m:r>
                  <a:rPr>
                    <a:latin typeface="Cambria Math" panose="02040503050406030204" pitchFamily="18" charset="0"/>
                  </a:rPr>
                  <m:t>)∈</m:t>
                </m:r>
                <m:sSup>
                  <m:sSupPr>
                    <m:ctrlPr>
                      <a:rPr i="1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ℝ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×</m:t>
                    </m:r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sup>
                </m:sSup>
              </m:oMath>
            </a14:m>
            <a:r>
              <a:rPr/>
              <a:t>.</a:t>
            </a:r>
          </a:p>
          <a:p>
            <a:pPr lvl="1"/>
            <a:r>
              <a:rPr/>
              <a:t>If the process fails at row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𝑝</m:t>
                </m:r>
              </m:oMath>
            </a14:m>
            <a:r>
              <a:rPr/>
              <a:t>,</a:t>
            </a:r>
          </a:p>
          <a:p>
            <a:pPr lvl="2"/>
            <a:r>
              <a:rPr/>
              <a:t>there exists a vector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𝑒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=(0,0,⋯,0,1</m:t>
                </m:r>
                <m:sSup>
                  <m:sSupPr>
                    <m:ctrlPr>
                      <a:rPr i="1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𝖳</m:t>
                    </m:r>
                  </m:sup>
                </m:sSup>
                <m:r>
                  <a:rPr>
                    <a:latin typeface="Cambria Math" panose="02040503050406030204" pitchFamily="18" charset="0"/>
                  </a:rPr>
                  <m:t>∈</m:t>
                </m:r>
                <m:sSup>
                  <m:sSupPr>
                    <m:ctrlPr>
                      <a:rPr i="1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ℝ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sup>
                </m:sSup>
              </m:oMath>
            </a14:m>
            <a:r>
              <a:rPr/>
              <a:t>, such that</a:t>
            </a:r>
          </a:p>
          <a:p>
            <a:pPr lvl="3"/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𝑣</m:t>
                </m:r>
                <m:r>
                  <a:rPr>
                    <a:latin typeface="Cambria Math" panose="02040503050406030204" pitchFamily="18" charset="0"/>
                  </a:rPr>
                  <m:t>=</m:t>
                </m:r>
                <m:sSubSup>
                  <m:sSubSupPr>
                    <m:ctrlPr>
                      <a:rPr i="1">
                        <a:latin typeface="Cambria Math" panose="02040503050406030204" pitchFamily="18" charset="0"/>
                      </a:rPr>
                    </m:ctrlPr>
                  </m:sSubSupPr>
                  <m:e>
                    <m:r>
                      <a:rPr>
                        <a:latin typeface="Cambria Math" panose="02040503050406030204" pitchFamily="18" charset="0"/>
                      </a:rPr>
                      <m:t>𝑅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:</m:t>
                    </m:r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,:</m:t>
                    </m:r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sub>
                  <m:sup>
                    <m:r>
                      <a:rPr>
                        <a:latin typeface="Cambria Math" panose="02040503050406030204" pitchFamily="18" charset="0"/>
                      </a:rPr>
                      <m:t>−1</m:t>
                    </m:r>
                  </m:sup>
                </m:sSubSup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𝑒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sub>
                </m:sSub>
              </m:oMath>
            </a14:m>
            <a:r>
              <a:rPr/>
              <a:t>, and</a:t>
            </a:r>
          </a:p>
          <a:p>
            <a:pPr lvl="3"/>
            <a14:m xmlns:a14="http://schemas.microsoft.com/office/drawing/2010/main">
              <m:oMath xmlns:m="http://schemas.openxmlformats.org/officeDocument/2006/math">
                <m:sSup>
                  <m:sSupPr>
                    <m:ctrlPr>
                      <a:rPr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𝑣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𝖳</m:t>
                    </m:r>
                  </m:sup>
                </m:sSup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𝐹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:</m:t>
                    </m:r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,:</m:t>
                    </m:r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(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)</m:t>
                </m:r>
                <m:r>
                  <a:rPr>
                    <a:latin typeface="Cambria Math" panose="02040503050406030204" pitchFamily="18" charset="0"/>
                  </a:rPr>
                  <m:t>𝑣</m:t>
                </m:r>
                <m:r>
                  <a:rPr>
                    <a:latin typeface="Cambria Math" panose="02040503050406030204" pitchFamily="18" charset="0"/>
                  </a:rPr>
                  <m:t>&lt;0</m:t>
                </m:r>
              </m:oMath>
            </a14:m>
            <a:r>
              <a:rPr/>
              <a:t>.</a:t>
            </a:r>
          </a:p>
          <a:p>
            <a:pPr lvl="2"/>
            <a:r>
              <a:rPr/>
              <a:t>The cut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(</m:t>
                </m:r>
                <m:r>
                  <a:rPr>
                    <a:latin typeface="Cambria Math" panose="02040503050406030204" pitchFamily="18" charset="0"/>
                  </a:rPr>
                  <m:t>𝑔</m:t>
                </m:r>
                <m:r>
                  <a:rPr>
                    <a:latin typeface="Cambria Math" panose="02040503050406030204" pitchFamily="18" charset="0"/>
                  </a:rPr>
                  <m:t>,</m:t>
                </m:r>
                <m:r>
                  <a:rPr>
                    <a:latin typeface="Cambria Math" panose="02040503050406030204" pitchFamily="18" charset="0"/>
                  </a:rPr>
                  <m:t>𝛽</m:t>
                </m:r>
                <m:r>
                  <a:rPr>
                    <a:latin typeface="Cambria Math" panose="02040503050406030204" pitchFamily="18" charset="0"/>
                  </a:rPr>
                  <m:t>)</m:t>
                </m:r>
              </m:oMath>
            </a14:m>
            <a:r>
              <a:rPr/>
              <a:t> =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(−</m:t>
                </m:r>
                <m:sSup>
                  <m:sSupPr>
                    <m:ctrlPr>
                      <a:rPr i="1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𝑣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𝖳</m:t>
                    </m:r>
                  </m:sup>
                </m:sSup>
                <m:r>
                  <a:rPr>
                    <a:latin typeface="Cambria Math" panose="02040503050406030204" pitchFamily="18" charset="0"/>
                  </a:rPr>
                  <m:t>∂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𝐹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:</m:t>
                    </m:r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,:</m:t>
                    </m:r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(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)</m:t>
                </m:r>
                <m:r>
                  <a:rPr>
                    <a:latin typeface="Cambria Math" panose="02040503050406030204" pitchFamily="18" charset="0"/>
                  </a:rPr>
                  <m:t>𝑣</m:t>
                </m:r>
                <m:r>
                  <a:rPr>
                    <a:latin typeface="Cambria Math" panose="02040503050406030204" pitchFamily="18" charset="0"/>
                  </a:rPr>
                  <m:t>,−</m:t>
                </m:r>
                <m:sSup>
                  <m:sSupPr>
                    <m:ctrlPr>
                      <a:rPr i="1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𝑣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𝖳</m:t>
                    </m:r>
                  </m:sup>
                </m:sSup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𝐹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:</m:t>
                    </m:r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,:</m:t>
                    </m:r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(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)</m:t>
                </m:r>
                <m:r>
                  <a:rPr>
                    <a:latin typeface="Cambria Math" panose="02040503050406030204" pitchFamily="18" charset="0"/>
                  </a:rPr>
                  <m:t>𝑣</m:t>
                </m:r>
                <m:r>
                  <a:rPr>
                    <a:latin typeface="Cambria Math" panose="02040503050406030204" pitchFamily="18" charset="0"/>
                  </a:rPr>
                  <m:t>)</m:t>
                </m:r>
              </m:oMath>
            </a14:m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Lazy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Don’t construct the full matrix at each iteration!</a:t>
            </a:r>
          </a:p>
          <a:p>
            <a:pPr lvl="1"/>
            <a:r>
              <a:rPr/>
              <a:t>Only O(</a:t>
            </a:r>
            <a14:m xmlns:a14="http://schemas.microsoft.com/office/drawing/2010/main">
              <m:oMath xmlns:m="http://schemas.openxmlformats.org/officeDocument/2006/math">
                <m:sSup>
                  <m:sSupPr>
                    <m:ctrlPr>
                      <a:rPr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3</m:t>
                    </m:r>
                  </m:sup>
                </m:sSup>
              </m:oMath>
            </a14:m>
            <a:r>
              <a:rPr/>
              <a:t>) per iteration, independent of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𝑁</m:t>
                </m:r>
              </m:oMath>
            </a14:m>
            <a:r>
              <a:rPr/>
              <a:t>!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lmi_oracle:</a:t>
            </a:r>
            <a:r>
              <a:t/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''' Oracle for LMI constraint F*x &lt;= B '''</a:t>
            </a:r>
            <a:r>
              <a:t/>
            </a:r>
            <a:br/>
            <a:r>
              <a:t/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F, B):</a:t>
            </a:r>
            <a:r>
              <a:t/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.F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F</a:t>
            </a:r>
            <a:r>
              <a:t/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.F0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B</a:t>
            </a:r>
            <a:r>
              <a:t/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.Q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chol_ext(len(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.F0))</a:t>
            </a:r>
            <a:r>
              <a:t/>
            </a:r>
            <a:br/>
            <a:r>
              <a:t/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__call__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x):</a:t>
            </a:r>
            <a:r>
              <a:t/>
            </a:r>
            <a:br/>
            <a:r>
              <a:rPr>
                <a:latin typeface="Courier"/>
              </a:rPr>
              <a:t>        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len(x)</a:t>
            </a:r>
            <a:r>
              <a:t/>
            </a:r>
            <a:br/>
            <a:r>
              <a:t/>
            </a:r>
            <a:br/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  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getA(i, j):</a:t>
            </a:r>
            <a:r>
              <a:t/>
            </a:r>
            <a:br/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  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.F0[i, j]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sum(</a:t>
            </a:r>
            <a:r>
              <a:t/>
            </a:r>
            <a:br/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      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.F[k][i, j]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x[k]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k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range(n))</a:t>
            </a:r>
            <a:r>
              <a:t/>
            </a:r>
            <a:br/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t/>
            </a:r>
            <a:br/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.Q.factor(getA)</a:t>
            </a:r>
            <a:r>
              <a:t/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.Q.is_spd():</a:t>
            </a:r>
            <a:r>
              <a:t/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None</a:t>
            </a:r>
            <a:r>
              <a:t/>
            </a:r>
            <a:br/>
            <a:r>
              <a:rPr>
                <a:latin typeface="Courier"/>
              </a:rPr>
              <a:t>        v, ep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.Q.witness()</a:t>
            </a:r>
            <a:r>
              <a:t/>
            </a:r>
            <a:br/>
            <a:r>
              <a:rPr>
                <a:latin typeface="Courier"/>
              </a:rPr>
              <a:t>        g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np.array([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.Q.sym_quad(v,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.F[i])</a:t>
            </a:r>
            <a:r>
              <a:t/>
            </a:r>
            <a:br/>
            <a:r>
              <a:rPr>
                <a:latin typeface="Courier"/>
              </a:rPr>
              <a:t>                  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range(n)])</a:t>
            </a:r>
            <a:r>
              <a:t/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g, ep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Google Benchmark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indent="0">
              <a:buNone/>
            </a:pPr>
            <a:r>
              <a:rPr dirty="0">
                <a:latin typeface="Courier"/>
              </a:rPr>
              <a:t>2: ----------------------------------------------------------
2: Benchmark                Time             CPU   Iterations
2: ----------------------------------------------------------
2: </a:t>
            </a:r>
            <a:r>
              <a:rPr dirty="0" err="1">
                <a:latin typeface="Courier"/>
              </a:rPr>
              <a:t>BM_LMI_Lazy</a:t>
            </a:r>
            <a:r>
              <a:rPr dirty="0">
                <a:latin typeface="Courier"/>
              </a:rPr>
              <a:t>         131235 ns       131245 ns         4447
2: </a:t>
            </a:r>
            <a:r>
              <a:rPr dirty="0" err="1">
                <a:latin typeface="Courier"/>
              </a:rPr>
              <a:t>BM_LMI_old</a:t>
            </a:r>
            <a:r>
              <a:rPr dirty="0">
                <a:latin typeface="Courier"/>
              </a:rPr>
              <a:t>          196694 ns       196708 ns         3548
2/4 Test #2: </a:t>
            </a:r>
            <a:r>
              <a:rPr dirty="0" err="1">
                <a:latin typeface="Courier"/>
              </a:rPr>
              <a:t>Bench_BM_lmi</a:t>
            </a:r>
            <a:r>
              <a:rPr dirty="0">
                <a:latin typeface="Courier"/>
              </a:rPr>
              <a:t> .....................   Passed    2.57 sec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Example - Matrix Norm Minimization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Let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𝐴</m:t>
                </m:r>
                <m:r>
                  <a:rPr>
                    <a:latin typeface="Cambria Math" panose="02040503050406030204" pitchFamily="18" charset="0"/>
                  </a:rPr>
                  <m:t>(</m:t>
                </m:r>
                <m:r>
                  <a:rPr>
                    <a:latin typeface="Cambria Math" panose="02040503050406030204" pitchFamily="18" charset="0"/>
                  </a:rPr>
                  <m:t>𝑥</m:t>
                </m:r>
                <m:r>
                  <a:rPr>
                    <a:latin typeface="Cambria Math" panose="02040503050406030204" pitchFamily="18" charset="0"/>
                  </a:rPr>
                  <m:t>)=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+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+⋯+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sub>
                </m:sSub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sub>
                </m:sSub>
              </m:oMath>
            </a14:m>
            <a:endParaRPr/>
          </a:p>
          <a:p>
            <a:pPr lvl="1"/>
            <a:r>
              <a:rPr/>
              <a:t>Problem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m:rPr>
                        <m:nor/>
                      </m:rPr>
                      <a:rPr/>
                      <m:t>min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∥</m:t>
                </m:r>
                <m:r>
                  <a:rPr>
                    <a:latin typeface="Cambria Math" panose="02040503050406030204" pitchFamily="18" charset="0"/>
                  </a:rPr>
                  <m:t>𝐴</m:t>
                </m:r>
                <m:r>
                  <a:rPr>
                    <a:latin typeface="Cambria Math" panose="02040503050406030204" pitchFamily="18" charset="0"/>
                  </a:rPr>
                  <m:t>(</m:t>
                </m:r>
                <m:r>
                  <a:rPr>
                    <a:latin typeface="Cambria Math" panose="02040503050406030204" pitchFamily="18" charset="0"/>
                  </a:rPr>
                  <m:t>𝑥</m:t>
                </m:r>
                <m:r>
                  <a:rPr>
                    <a:latin typeface="Cambria Math" panose="02040503050406030204" pitchFamily="18" charset="0"/>
                  </a:rPr>
                  <m:t>)∥</m:t>
                </m:r>
              </m:oMath>
            </a14:m>
            <a:r>
              <a:rPr/>
              <a:t> can be reformulated as</a:t>
            </a:r>
          </a:p>
          <a:p>
            <a:pPr lvl="1"/>
            <a14:m xmlns:a14="http://schemas.microsoft.com/office/drawing/2010/main">
              <m:oMath xmlns:m="http://schemas.openxmlformats.org/officeDocument/2006/math">
                <m:m>
                  <m:mPr>
                    <m:mcs>
                      <m:mc>
                        <m:mcPr>
                          <m:count m:val="2"/>
                          <m:mcJc m:val="center"/>
                        </m:mcPr>
                      </m:mc>
                    </m:mcs>
                    <m:ctrlPr>
                      <a:rPr>
                        <a:latin typeface="Cambria Math" panose="02040503050406030204" pitchFamily="18" charset="0"/>
                      </a:rPr>
                    </m:ctrlPr>
                  </m:mPr>
                  <m:mr>
                    <m:e>
                      <m:r>
                        <m:rPr>
                          <m:nor/>
                        </m:rPr>
                        <a:rPr/>
                        <m:t>minimize</m:t>
                      </m:r>
                    </m:e>
                    <m:e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>
                          <a:latin typeface="Cambria Math" panose="02040503050406030204" pitchFamily="18" charset="0"/>
                        </a:rPr>
                        <m:t>,</m:t>
                      </m:r>
                    </m:e>
                  </m:mr>
                  <m:mr>
                    <m:e>
                      <m:r>
                        <m:rPr>
                          <m:nor/>
                        </m:rPr>
                        <a:rPr/>
                        <m:t>subject</m:t>
                      </m:r>
                      <m:r>
                        <m:rPr>
                          <m:nor/>
                        </m:rPr>
                        <a:rPr/>
                        <m:t> </m:t>
                      </m:r>
                      <m:r>
                        <m:rPr>
                          <m:nor/>
                        </m:rPr>
                        <a:rPr/>
                        <m:t>to</m:t>
                      </m:r>
                    </m:e>
                    <m:e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 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𝖳</m:t>
                                    </m:r>
                                  </m:sup>
                                </m:s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 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mr>
                          </m:m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≽0,</m:t>
                      </m:r>
                    </m:e>
                  </m:mr>
                </m:m>
              </m:oMath>
            </a14:m>
            <a:endParaRPr/>
          </a:p>
          <a:p>
            <a:pPr lvl="1"/>
            <a:r>
              <a:rPr/>
              <a:t>Binary search on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𝑡</m:t>
                </m:r>
              </m:oMath>
            </a14:m>
            <a:r>
              <a:rPr/>
              <a:t> can be used for this problem.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qmi_oracle:</a:t>
            </a:r>
            <a:r>
              <a:t/>
            </a:r>
            <a:br/>
            <a:r>
              <a:rPr>
                <a:latin typeface="Courier"/>
              </a:rPr>
              <a:t>    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None</a:t>
            </a:r>
            <a:r>
              <a:t/>
            </a:r>
            <a:br/>
            <a:r>
              <a:rPr>
                <a:latin typeface="Courier"/>
              </a:rPr>
              <a:t>    count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t/>
            </a:r>
            <a:br/>
            <a:r>
              <a:t/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F, F0):</a:t>
            </a:r>
            <a:r>
              <a:t/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.F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F</a:t>
            </a:r>
            <a:r>
              <a:t/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.F0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F0</a:t>
            </a:r>
            <a:r>
              <a:t/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.Fx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np.zeros(F0.shape)</a:t>
            </a:r>
            <a:r>
              <a:t/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.Q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chol_ext(len(F0))</a:t>
            </a:r>
            <a:r>
              <a:t/>
            </a:r>
            <a:br/>
            <a:r>
              <a:t/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update(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t):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</a:t>
            </a:r>
            <a:r>
              <a:t/>
            </a:r>
            <a:br/>
            <a:r>
              <a:t/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__call__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x):</a:t>
            </a:r>
            <a:r>
              <a:t/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.count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nx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len(x)</a:t>
            </a:r>
            <a:r>
              <a:t/>
            </a:r>
            <a:br/>
            <a:r>
              <a:t/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getA(i, j):</a:t>
            </a:r>
            <a:r>
              <a:t/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.count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i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:</a:t>
            </a:r>
            <a:r>
              <a:t/>
            </a:r>
            <a:br/>
            <a:r>
              <a:rPr>
                <a:latin typeface="Courier"/>
              </a:rPr>
              <a:t>        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.count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t/>
            </a:r>
            <a:br/>
            <a:r>
              <a:rPr>
                <a:latin typeface="Courier"/>
              </a:rPr>
              <a:t>        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.Fx[i]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.F0[i]</a:t>
            </a:r>
            <a:r>
              <a:t/>
            </a:r>
            <a:br/>
            <a:r>
              <a:rPr>
                <a:latin typeface="Courier"/>
              </a:rPr>
              <a:t>        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.Fx[i] </a:t>
            </a:r>
            <a:r>
              <a:rPr>
                <a:solidFill>
                  <a:srgbClr val="666666"/>
                </a:solidFill>
                <a:latin typeface="Courier"/>
              </a:rPr>
              <a:t>-=</a:t>
            </a:r>
            <a:r>
              <a:rPr>
                <a:latin typeface="Courier"/>
              </a:rPr>
              <a:t> sum(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.F[k][i]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x[k]</a:t>
            </a:r>
            <a:r>
              <a:t/>
            </a:r>
            <a:br/>
            <a:r>
              <a:rPr>
                <a:latin typeface="Courier"/>
              </a:rPr>
              <a:t>                              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k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range(nx))</a:t>
            </a:r>
            <a:r>
              <a:t/>
            </a:r>
            <a:br/>
            <a:r>
              <a:rPr>
                <a:latin typeface="Courier"/>
              </a:rPr>
              <a:t>           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.Fx[i].dot(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.Fx[j])</a:t>
            </a:r>
            <a:r>
              <a:t/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i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j: a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.t</a:t>
            </a:r>
            <a:r>
              <a:t/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a</a:t>
            </a:r>
            <a:r>
              <a:t/>
            </a:r>
            <a:br/>
            <a:r>
              <a:t/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.Q.factor(getA)</a:t>
            </a:r>
            <a:r>
              <a:t/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.Q.is_spd():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None</a:t>
            </a:r>
            <a:r>
              <a:t/>
            </a:r>
            <a:br/>
            <a:r>
              <a:rPr>
                <a:latin typeface="Courier"/>
              </a:rPr>
              <a:t>        v, ep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.Q.witness()</a:t>
            </a:r>
            <a:r>
              <a:t/>
            </a:r>
            <a:br/>
            <a:r>
              <a:rPr>
                <a:latin typeface="Courier"/>
              </a:rPr>
              <a:t>        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len(v)</a:t>
            </a:r>
            <a:r>
              <a:t/>
            </a:r>
            <a:br/>
            <a:r>
              <a:rPr>
                <a:latin typeface="Courier"/>
              </a:rPr>
              <a:t>        Av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v.dot(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.Fx[:p])</a:t>
            </a:r>
            <a:r>
              <a:t/>
            </a:r>
            <a:br/>
            <a:r>
              <a:rPr>
                <a:latin typeface="Courier"/>
              </a:rPr>
              <a:t>        g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np.array([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v.dot(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.F[k][:p]).dot(Av)</a:t>
            </a:r>
            <a:r>
              <a:t/>
            </a:r>
            <a:br/>
            <a:r>
              <a:rPr>
                <a:latin typeface="Courier"/>
              </a:rPr>
              <a:t>                  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k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range(nx)])</a:t>
            </a:r>
            <a:r>
              <a:t/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(g, ep)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6313" y="4406901"/>
            <a:ext cx="7772400" cy="1362075"/>
          </a:xfrm>
        </p:spPr>
        <p:txBody>
          <a:bodyPr>
            <a:normAutofit fontScale="90000"/>
          </a:bodyPr>
          <a:lstStyle/>
          <a:p>
            <a:r>
              <a:rPr/>
              <a:t>Cutting-plane Method Revisited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Example - Estimation of Correlation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m>
                    <m:mPr>
                      <m:mcs>
                        <m:mc>
                          <m:mcPr>
                            <m:count m:val="2"/>
                            <m:mcJc m:val="center"/>
                          </m:mcPr>
                        </m:mc>
                      </m:mcs>
                      <m:ctrlPr>
                        <a:rPr>
                          <a:latin typeface="Cambria Math" panose="02040503050406030204" pitchFamily="18" charset="0"/>
                        </a:rPr>
                      </m:ctrlPr>
                    </m:mPr>
                    <m:mr>
                      <m:e>
                        <m:limLow>
                          <m:limLowPr>
                            <m:ctrlPr>
                              <a:rPr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nor/>
                              </m:rPr>
                              <a:rPr/>
                              <m:t>min</m:t>
                            </m:r>
                          </m:e>
                          <m:lim>
                            <m:r>
                              <a:rPr>
                                <a:latin typeface="Cambria Math" panose="02040503050406030204" pitchFamily="18" charset="0"/>
                              </a:rPr>
                              <m:t>𝜅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</m:lim>
                        </m:limLow>
                      </m:e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∥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𝛴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𝜅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∥</m:t>
                        </m:r>
                      </m:e>
                    </m:mr>
                    <m:mr>
                      <m:e>
                        <m:r>
                          <m:rPr>
                            <m:nor/>
                          </m:rPr>
                          <a:rPr/>
                          <m:t>s</m:t>
                        </m:r>
                        <m:r>
                          <m:rPr>
                            <m:nor/>
                          </m:rPr>
                          <a:rPr/>
                          <m:t>. </m:t>
                        </m:r>
                        <m:r>
                          <m:rPr>
                            <m:nor/>
                          </m:rPr>
                          <a:rPr/>
                          <m:t>t</m:t>
                        </m:r>
                        <m:r>
                          <m:rPr>
                            <m:nor/>
                          </m:rPr>
                          <a:rPr/>
                          <m:t>.</m:t>
                        </m:r>
                      </m:e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𝛴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)≽0,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𝜅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≥0 .</m:t>
                        </m:r>
                      </m:e>
                    </m:mr>
                  </m:m>
                </m:oMath>
              </m:oMathPara>
            </a14:m>
            <a:endParaRPr dirty="0"/>
          </a:p>
          <a:p>
            <a:pPr lvl="1"/>
            <a:r>
              <a:rPr dirty="0"/>
              <a:t>Let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𝜌</m:t>
                </m:r>
                <m:r>
                  <a:rPr>
                    <a:latin typeface="Cambria Math" panose="02040503050406030204" pitchFamily="18" charset="0"/>
                  </a:rPr>
                  <m:t>(</m:t>
                </m:r>
                <m:r>
                  <a:rPr>
                    <a:latin typeface="Cambria Math" panose="02040503050406030204" pitchFamily="18" charset="0"/>
                  </a:rPr>
                  <m:t>h</m:t>
                </m:r>
                <m:r>
                  <a:rPr>
                    <a:latin typeface="Cambria Math" panose="02040503050406030204" pitchFamily="18" charset="0"/>
                  </a:rPr>
                  <m:t>)=</m:t>
                </m:r>
                <m:nary>
                  <m:naryPr>
                    <m:chr m:val="∑"/>
                    <m:limLoc m:val="undOvr"/>
                    <m:ctrlPr>
                      <a:rPr i="1">
                        <a:latin typeface="Cambria Math" panose="02040503050406030204" pitchFamily="18" charset="0"/>
                      </a:rPr>
                    </m:ctrlPr>
                  </m:naryPr>
                  <m:sub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</m:sub>
                  <m:sup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sup>
                  <m:e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e>
                </m:nary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𝛹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(</m:t>
                </m:r>
                <m:r>
                  <a:rPr>
                    <a:latin typeface="Cambria Math" panose="02040503050406030204" pitchFamily="18" charset="0"/>
                  </a:rPr>
                  <m:t>h</m:t>
                </m:r>
                <m:r>
                  <a:rPr>
                    <a:latin typeface="Cambria Math" panose="02040503050406030204" pitchFamily="18" charset="0"/>
                  </a:rPr>
                  <m:t>)</m:t>
                </m:r>
              </m:oMath>
            </a14:m>
            <a:r>
              <a:rPr dirty="0"/>
              <a:t>, where</a:t>
            </a:r>
          </a:p>
          <a:p>
            <a:pPr lvl="2"/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</m:sub>
                </m:sSub>
              </m:oMath>
            </a14:m>
            <a:r>
              <a:rPr dirty="0"/>
              <a:t>’s are the unknown coefficients to be fitted</a:t>
            </a:r>
          </a:p>
          <a:p>
            <a:pPr lvl="2"/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𝛹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</m:sub>
                </m:sSub>
              </m:oMath>
            </a14:m>
            <a:r>
              <a:rPr dirty="0"/>
              <a:t>’s are a family of basis functions.</a:t>
            </a:r>
          </a:p>
          <a:p>
            <a:pPr lvl="1"/>
            <a:r>
              <a:rPr dirty="0"/>
              <a:t>The covariance matrix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𝛴</m:t>
                </m:r>
                <m:r>
                  <a:rPr>
                    <a:latin typeface="Cambria Math" panose="02040503050406030204" pitchFamily="18" charset="0"/>
                  </a:rPr>
                  <m:t>(</m:t>
                </m:r>
                <m:r>
                  <a:rPr>
                    <a:latin typeface="Cambria Math" panose="02040503050406030204" pitchFamily="18" charset="0"/>
                  </a:rPr>
                  <m:t>𝑝</m:t>
                </m:r>
                <m:r>
                  <a:rPr>
                    <a:latin typeface="Cambria Math" panose="02040503050406030204" pitchFamily="18" charset="0"/>
                  </a:rPr>
                  <m:t>)</m:t>
                </m:r>
              </m:oMath>
            </a14:m>
            <a:r>
              <a:rPr dirty="0"/>
              <a:t> can be recast as:</a:t>
            </a:r>
          </a:p>
          <a:p>
            <a:pPr lvl="1"/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𝛴</m:t>
                </m:r>
                <m:r>
                  <a:rPr>
                    <a:latin typeface="Cambria Math" panose="02040503050406030204" pitchFamily="18" charset="0"/>
                  </a:rPr>
                  <m:t>(</m:t>
                </m:r>
                <m:r>
                  <a:rPr>
                    <a:latin typeface="Cambria Math" panose="02040503050406030204" pitchFamily="18" charset="0"/>
                  </a:rPr>
                  <m:t>𝑝</m:t>
                </m:r>
                <m:r>
                  <a:rPr>
                    <a:latin typeface="Cambria Math" panose="02040503050406030204" pitchFamily="18" charset="0"/>
                  </a:rPr>
                  <m:t>)=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𝐹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+⋯+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sub>
                </m:sSub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𝐹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sub>
                </m:sSub>
              </m:oMath>
            </a14:m>
            <a:endParaRPr dirty="0"/>
          </a:p>
          <a:p>
            <a:pPr lvl="1">
              <a:buNone/>
            </a:pPr>
            <a:r>
              <a:rPr dirty="0"/>
              <a:t>where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{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𝐹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sub>
                </m:sSub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}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𝑗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=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𝛹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(∥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𝑠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𝑗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−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𝑠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</m:sub>
                </m:sSub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∥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)</m:t>
                </m:r>
              </m:oMath>
            </a14:m>
            <a:endParaRPr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🔬 Experimental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b="1"/>
              <a:t>img</a:t>
            </a:r>
          </a:p>
          <a:p>
            <a:pPr marL="1270000" indent="0">
              <a:buNone/>
            </a:pPr>
            <a:r>
              <a:rPr sz="2000"/>
              <a:t>Data Sample (kern=0.5)</a:t>
            </a:r>
          </a:p>
          <a:p>
            <a:pPr marL="0" indent="0">
              <a:buNone/>
            </a:pPr>
            <a:r>
              <a:rPr b="1"/>
              <a:t>img</a:t>
            </a:r>
          </a:p>
          <a:p>
            <a:pPr marL="1270000" indent="0">
              <a:buNone/>
            </a:pPr>
            <a:r>
              <a:rPr sz="2000"/>
              <a:t>Least Square Result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🔬 Experimental Result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b="1"/>
              <a:t>img</a:t>
            </a:r>
          </a:p>
          <a:p>
            <a:pPr marL="1270000" indent="0">
              <a:buNone/>
            </a:pPr>
            <a:r>
              <a:rPr sz="2000"/>
              <a:t>Data Sample (kern=1.0)</a:t>
            </a:r>
          </a:p>
          <a:p>
            <a:pPr marL="0" indent="0">
              <a:buNone/>
            </a:pPr>
            <a:r>
              <a:rPr b="1"/>
              <a:t>img</a:t>
            </a:r>
          </a:p>
          <a:p>
            <a:pPr marL="1270000" indent="0">
              <a:buNone/>
            </a:pPr>
            <a:r>
              <a:rPr sz="2000"/>
              <a:t>Least Square Result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🔬 Experimental Result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b="1"/>
              <a:t>img</a:t>
            </a:r>
          </a:p>
          <a:p>
            <a:pPr marL="1270000" indent="0">
              <a:buNone/>
            </a:pPr>
            <a:r>
              <a:rPr sz="2000"/>
              <a:t>Data Sample (kern=2.0)</a:t>
            </a:r>
          </a:p>
          <a:p>
            <a:pPr marL="0" indent="0">
              <a:buNone/>
            </a:pPr>
            <a:r>
              <a:rPr b="1"/>
              <a:t>img</a:t>
            </a:r>
          </a:p>
          <a:p>
            <a:pPr marL="1270000" indent="0">
              <a:buNone/>
            </a:pPr>
            <a:r>
              <a:rPr sz="2000"/>
              <a:t>Least Square Result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6313" y="4406901"/>
            <a:ext cx="7772400" cy="1362075"/>
          </a:xfrm>
        </p:spPr>
        <p:txBody>
          <a:bodyPr/>
          <a:lstStyle/>
          <a:p>
            <a:r>
              <a:rPr/>
              <a:t>Q &amp; A 🗣️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Basic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/>
              <a:t>.pull-left70[</a:t>
            </a:r>
          </a:p>
          <a:p>
            <a:pPr lvl="1"/>
            <a:r>
              <a:rPr/>
              <a:t>Let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𝒦</m:t>
                </m:r>
                <m:r>
                  <a:rPr>
                    <a:latin typeface="Cambria Math" panose="02040503050406030204" pitchFamily="18" charset="0"/>
                  </a:rPr>
                  <m:t>⊆</m:t>
                </m:r>
                <m:sSup>
                  <m:sSupPr>
                    <m:ctrlPr>
                      <a:rPr i="1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ℝ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sup>
                </m:sSup>
              </m:oMath>
            </a14:m>
            <a:r>
              <a:rPr/>
              <a:t> be a convex set.</a:t>
            </a:r>
          </a:p>
          <a:p>
            <a:pPr lvl="1"/>
            <a:r>
              <a:rPr/>
              <a:t>Consider the feasibility problem:</a:t>
            </a:r>
          </a:p>
          <a:p>
            <a:pPr lvl="2"/>
            <a:r>
              <a:rPr/>
              <a:t>Find a point </a:t>
            </a:r>
            <a14:m xmlns:a14="http://schemas.microsoft.com/office/drawing/2010/main">
              <m:oMath xmlns:m="http://schemas.openxmlformats.org/officeDocument/2006/math">
                <m:sSup>
                  <m:sSupPr>
                    <m:ctrlPr>
                      <a:rPr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∗</m:t>
                    </m:r>
                  </m:sup>
                </m:sSup>
                <m:r>
                  <a:rPr>
                    <a:latin typeface="Cambria Math" panose="02040503050406030204" pitchFamily="18" charset="0"/>
                  </a:rPr>
                  <m:t>∈</m:t>
                </m:r>
                <m:sSup>
                  <m:sSupPr>
                    <m:ctrlPr>
                      <a:rPr i="1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ℝ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sup>
                </m:sSup>
              </m:oMath>
            </a14:m>
            <a:r>
              <a:rPr/>
              <a:t> in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𝒦</m:t>
                </m:r>
              </m:oMath>
            </a14:m>
            <a:r>
              <a:rPr/>
              <a:t>,</a:t>
            </a:r>
          </a:p>
          <a:p>
            <a:pPr lvl="2"/>
            <a:r>
              <a:rPr/>
              <a:t>or determine that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𝒦</m:t>
                </m:r>
              </m:oMath>
            </a14:m>
            <a:r>
              <a:rPr/>
              <a:t> is empty (i.e., no feasible solution)</a:t>
            </a:r>
          </a:p>
          <a:p>
            <a:pPr marL="0" indent="0">
              <a:buNone/>
            </a:pPr>
            <a:r>
              <a:rPr/>
              <a:t>] .pull-right30[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llipsoid.files/region.sv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89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1981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algn="ctr"/>
            <a:r>
              <a:rPr/>
              <a:t>img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/>
              <a:t>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大都市">
  <a:themeElements>
    <a:clrScheme name="大都市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大都市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大都市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大都市</Template>
  <TotalTime>0</TotalTime>
  <Words>794</Words>
  <Application>Microsoft Office PowerPoint</Application>
  <PresentationFormat>宽屏</PresentationFormat>
  <Paragraphs>248</Paragraphs>
  <Slides>64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70" baseType="lpstr">
      <vt:lpstr>Courier</vt:lpstr>
      <vt:lpstr>宋体</vt:lpstr>
      <vt:lpstr>Arial</vt:lpstr>
      <vt:lpstr>Calibri Light</vt:lpstr>
      <vt:lpstr>Cambria Math</vt:lpstr>
      <vt:lpstr>大都市</vt:lpstr>
      <vt:lpstr>Introduction</vt:lpstr>
      <vt:lpstr>Common Perspective of Ellipsoid Method</vt:lpstr>
      <vt:lpstr>But…</vt:lpstr>
      <vt:lpstr>Consider Ellipsoid Method When…</vt:lpstr>
      <vt:lpstr>PowerPoint 演示文稿</vt:lpstr>
      <vt:lpstr>Cutting-plane Method Revisited</vt:lpstr>
      <vt:lpstr>Basic Idea</vt:lpstr>
      <vt:lpstr>PowerPoint 演示文稿</vt:lpstr>
      <vt:lpstr>PowerPoint 演示文稿</vt:lpstr>
      <vt:lpstr>Separation Oracle</vt:lpstr>
      <vt:lpstr>PowerPoint 演示文稿</vt:lpstr>
      <vt:lpstr>PowerPoint 演示文稿</vt:lpstr>
      <vt:lpstr>Separation oracle (cont’d)</vt:lpstr>
      <vt:lpstr>Subgradient</vt:lpstr>
      <vt:lpstr>Key components of Cutting-plane method</vt:lpstr>
      <vt:lpstr>Generic Cutting-plane method</vt:lpstr>
      <vt:lpstr>Corresponding Python code</vt:lpstr>
      <vt:lpstr>From Feasibility to Optimization</vt:lpstr>
      <vt:lpstr>Convex Optimization Problem</vt:lpstr>
      <vt:lpstr>PowerPoint 演示文稿</vt:lpstr>
      <vt:lpstr>PowerPoint 演示文稿</vt:lpstr>
      <vt:lpstr>Shrinking</vt:lpstr>
      <vt:lpstr>Generic Cutting-plane method (Optim)</vt:lpstr>
      <vt:lpstr>PowerPoint 演示文稿</vt:lpstr>
      <vt:lpstr>Example - Profit Maximization Problem</vt:lpstr>
      <vt:lpstr>Example - Profit maximization (cont’d)</vt:lpstr>
      <vt:lpstr>Profit maximization in Convex Form</vt:lpstr>
      <vt:lpstr>PowerPoint 演示文稿</vt:lpstr>
      <vt:lpstr>PowerPoint 演示文稿</vt:lpstr>
      <vt:lpstr>Area of Applications</vt:lpstr>
      <vt:lpstr>PowerPoint 演示文稿</vt:lpstr>
      <vt:lpstr>Robust Convex Optimization</vt:lpstr>
      <vt:lpstr>Robust Optimization Formulation</vt:lpstr>
      <vt:lpstr>Example - Profit Maximization Problem (convex)</vt:lpstr>
      <vt:lpstr>Example - Profit Maximization Problem (oracle)</vt:lpstr>
      <vt:lpstr>PowerPoint 演示文稿</vt:lpstr>
      <vt:lpstr>Oracle in Robust Optimization Formulation</vt:lpstr>
      <vt:lpstr>PowerPoint 演示文稿</vt:lpstr>
      <vt:lpstr>Multi-parameter Network Problem</vt:lpstr>
      <vt:lpstr>Parametric Network Problem</vt:lpstr>
      <vt:lpstr>Network Potential Problem (cont’d)</vt:lpstr>
      <vt:lpstr>Negative Cycle Finding</vt:lpstr>
      <vt:lpstr>Oracle in Network Potential Problem</vt:lpstr>
      <vt:lpstr>Python Code</vt:lpstr>
      <vt:lpstr>Example - Optimal Matrix Scaling [@orlin1985computing]</vt:lpstr>
      <vt:lpstr>Optimal Matrix Scaling (cont’d)</vt:lpstr>
      <vt:lpstr>PowerPoint 演示文稿</vt:lpstr>
      <vt:lpstr>Example - clock period &amp; yield-driven co-optimization</vt:lpstr>
      <vt:lpstr>Example - clock period &amp; yield-driven co-optimization</vt:lpstr>
      <vt:lpstr>PowerPoint 演示文稿</vt:lpstr>
      <vt:lpstr>Matrix Inequalities</vt:lpstr>
      <vt:lpstr>Problems With Matrix Inequalities</vt:lpstr>
      <vt:lpstr>Problems With Matrix Inequalities</vt:lpstr>
      <vt:lpstr>Oracle in Matrix Inequalities</vt:lpstr>
      <vt:lpstr>Lazy evaluation</vt:lpstr>
      <vt:lpstr>PowerPoint 演示文稿</vt:lpstr>
      <vt:lpstr>Google Benchmark Comparison</vt:lpstr>
      <vt:lpstr>Example - Matrix Norm Minimization</vt:lpstr>
      <vt:lpstr>PowerPoint 演示文稿</vt:lpstr>
      <vt:lpstr>Example - Estimation of Correlation Function</vt:lpstr>
      <vt:lpstr>🔬 Experimental Result</vt:lpstr>
      <vt:lpstr>🔬 Experimental Result II</vt:lpstr>
      <vt:lpstr>🔬 Experimental Result III</vt:lpstr>
      <vt:lpstr>Q &amp; A 🗣️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/>
  <cp:keywords/>
  <cp:lastModifiedBy>user</cp:lastModifiedBy>
  <cp:revision>1</cp:revision>
  <dcterms:created xsi:type="dcterms:W3CDTF">2021-02-06T04:13:10Z</dcterms:created>
  <dcterms:modified xsi:type="dcterms:W3CDTF">2021-02-06T04:18:54Z</dcterms:modified>
</cp:coreProperties>
</file>