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5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ts val="13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57200" rtl="0" eaLnBrk="1" latinLnBrk="0" hangingPunct="1">
        <a:spcBef>
          <a:spcPts val="13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457200" rtl="0" eaLnBrk="1" latinLnBrk="0" hangingPunct="1">
        <a:spcBef>
          <a:spcPts val="13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457200" rtl="0" eaLnBrk="1" latinLnBrk="0" hangingPunct="1">
        <a:spcBef>
          <a:spcPts val="13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457200" rtl="0" eaLnBrk="1" latinLnBrk="0" hangingPunct="1">
        <a:spcBef>
          <a:spcPts val="13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457200" rtl="0" eaLnBrk="1" latinLnBrk="0" hangingPunct="1">
        <a:spcBef>
          <a:spcPts val="13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457200" rtl="0" eaLnBrk="1" latinLnBrk="0" hangingPunct="1">
        <a:spcBef>
          <a:spcPts val="13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457200" rtl="0" eaLnBrk="1" latinLnBrk="0" hangingPunct="1">
        <a:spcBef>
          <a:spcPts val="13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457200" rtl="0" eaLnBrk="1" latinLnBrk="0" hangingPunct="1">
        <a:spcBef>
          <a:spcPts val="13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6.xml"/><Relationship Id="rId1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doi.org/10.1109/METRICS.2005.28" TargetMode="External"/><Relationship Id="rId2" Type="http://schemas.openxmlformats.org/officeDocument/2006/relationships/hyperlink" Target="https://doi.org/10.1145/1449955.1449807" TargetMode="External"/><Relationship Id="rId1" Type="http://schemas.openxmlformats.org/officeDocument/2006/relationships/hyperlink" Target="https://doi.org/10.1109/TKDE.2004.47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06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Beamer Slides using Pandoc and 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190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Wai-Shing Luk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to make a two-column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\columnsbegin</a:t>
            </a:r>
            <a:br>
              <a:rPr>
                <a:latin typeface="Courier"/>
              </a:rPr>
            </a:br>
            <a:br>
              <a:rPr>
                <a:latin typeface="Courier"/>
              </a:rPr>
            </a:br>
            <a:r>
              <a:rPr>
                <a:latin typeface="Courier"/>
              </a:rPr>
              <a:t>\col{0.5\textwidth}</a:t>
            </a:r>
            <a:br>
              <a:rPr>
                <a:latin typeface="Courier"/>
              </a:rPr>
            </a:br>
            <a:br>
              <a:rPr>
                <a:latin typeface="Courier"/>
              </a:rPr>
            </a:br>
            <a:r>
              <a:rPr>
                <a:latin typeface="Courier"/>
              </a:rPr>
              <a:t>  Left-hand side</a:t>
            </a:r>
            <a:br>
              <a:rPr>
                <a:latin typeface="Courier"/>
              </a:rPr>
            </a:br>
            <a:br>
              <a:rPr>
                <a:latin typeface="Courier"/>
              </a:rPr>
            </a:br>
            <a:r>
              <a:rPr>
                <a:latin typeface="Courier"/>
              </a:rPr>
              <a:t>\col{0.5\textwidth}</a:t>
            </a:r>
            <a:br>
              <a:rPr>
                <a:latin typeface="Courier"/>
              </a:rPr>
            </a:br>
            <a:br>
              <a:rPr>
                <a:latin typeface="Courier"/>
              </a:rPr>
            </a:br>
            <a:r>
              <a:rPr>
                <a:latin typeface="Courier"/>
              </a:rPr>
              <a:t>  Right-hand side</a:t>
            </a:r>
            <a:br>
              <a:rPr>
                <a:latin typeface="Courier"/>
              </a:rPr>
            </a:br>
            <a:br>
              <a:rPr>
                <a:latin typeface="Courier"/>
              </a:rPr>
            </a:br>
            <a:r>
              <a:rPr>
                <a:latin typeface="Courier"/>
              </a:rPr>
              <a:t>\columnsend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Figures (markdown)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 image occurring by itself in a paragraph will be rendered as a figure with a caption.</a:t>
            </a:r>
          </a:p>
          <a:p>
            <a:pPr lvl="0" indent="0">
              <a:buNone/>
            </a:pPr>
            <a:r>
              <a:rPr b="1">
                <a:solidFill>
                  <a:srgbClr val="FF0000"/>
                </a:solidFill>
                <a:latin typeface="Courier"/>
              </a:rPr>
              <a:t>![This is the caption](media/image2.jpeg)</a:t>
            </a:r>
            <a:r>
              <a:rPr>
                <a:latin typeface="Courier"/>
              </a:rPr>
              <a:t>{#fig:figure0}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Figures (result)</a:t>
            </a:r>
          </a:p>
        </p:txBody>
      </p:sp>
      <p:pic>
        <p:nvPicPr>
          <p:cNvPr id="4" name="Picture 1" descr="media/image2.jpe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044700" y="2051050"/>
            <a:ext cx="5054600" cy="288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3"/>
          <p:cNvSpPr txBox="1"/>
          <p:nvPr/>
        </p:nvSpPr>
        <p:spPr>
          <a:xfrm>
            <a:off x="457200" y="493395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This is the caption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Figures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If you just want a regular inline image, just make sure it is not the only thing in the paragraph. One way to do this is to insert a nonbreaking space after the image:</a:t>
            </a:r>
          </a:p>
          <a:p>
            <a:pPr lvl="0" indent="0">
              <a:buNone/>
            </a:pPr>
            <a:r>
              <a:rPr b="1">
                <a:solidFill>
                  <a:srgbClr val="FF0000"/>
                </a:solidFill>
                <a:latin typeface="Courier"/>
              </a:rPr>
              <a:t>![No caption](media/image2.jpeg)</a:t>
            </a:r>
            <a:r>
              <a:rPr>
                <a:latin typeface="Courier"/>
              </a:rPr>
              <a:t>\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Figures (result)</a:t>
            </a:r>
          </a:p>
        </p:txBody>
      </p:sp>
      <p:pic>
        <p:nvPicPr>
          <p:cNvPr id="4" name="Picture 1" descr="media/image2.jpeg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044700" y="2051050"/>
            <a:ext cx="5054600" cy="288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3"/>
          <p:cNvSpPr txBox="1"/>
          <p:nvPr/>
        </p:nvSpPr>
        <p:spPr>
          <a:xfrm>
            <a:off x="457200" y="493395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No caption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Render Diagrams using Tikz (markdown)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\begin</a:t>
            </a:r>
            <a:r>
              <a:rPr>
                <a:latin typeface="Courier"/>
              </a:rPr>
              <a:t>{figure}[hp]</a:t>
            </a:r>
            <a:br>
              <a:rPr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\centering</a:t>
            </a:r>
            <a:br>
              <a:rPr>
                <a:solidFill>
                  <a:srgbClr val="06287E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\input</a:t>
            </a:r>
            <a:r>
              <a:rPr>
                <a:latin typeface="Courier"/>
              </a:rPr>
              <a:t>{pole2polar.tikz}</a:t>
            </a:r>
            <a:br>
              <a:rPr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\caption</a:t>
            </a:r>
            <a:r>
              <a:rPr>
                <a:latin typeface="Courier"/>
              </a:rPr>
              <a:t>{Example of constructing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    the polar of a point}</a:t>
            </a:r>
            <a:r>
              <a:rPr i="1">
                <a:solidFill>
                  <a:srgbClr val="60A0B0"/>
                </a:solidFill>
                <a:latin typeface="Courier"/>
              </a:rPr>
              <a:t>%</a:t>
            </a: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 b="1">
                <a:solidFill>
                  <a:srgbClr val="007020"/>
                </a:solidFill>
                <a:latin typeface="Courier"/>
              </a:rPr>
              <a:t>\label</a:t>
            </a:r>
            <a:r>
              <a:rPr>
                <a:latin typeface="Courier"/>
              </a:rPr>
              <a:t>{fig:pole2polar}</a:t>
            </a:r>
            <a:br>
              <a:rPr>
                <a:latin typeface="Courier"/>
              </a:rPr>
            </a:br>
            <a:r>
              <a:rPr b="1">
                <a:solidFill>
                  <a:srgbClr val="007020"/>
                </a:solidFill>
                <a:latin typeface="Courier"/>
              </a:rPr>
              <a:t>\end</a:t>
            </a:r>
            <a:r>
              <a:rPr>
                <a:latin typeface="Courier"/>
              </a:rPr>
              <a:t>{figure}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Render Diagrams using Tikz (result)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(markdown)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marL="0" lvl="0" indent="0">
              <a:buNone/>
            </a:pPr>
            <a:r>
              <a:t>Simple tables can be generated using Markdown.</a:t>
            </a:r>
          </a:p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Costs     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28nm   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20nm     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br>
              <a:rPr>
                <a:solidFill>
                  <a:srgbClr val="BC7A00"/>
                </a:solidFill>
                <a:latin typeface="Courier"/>
              </a:rPr>
            </a:br>
            <a:r>
              <a:rPr>
                <a:solidFill>
                  <a:srgbClr val="BC7A00"/>
                </a:solidFill>
                <a:latin typeface="Courier"/>
              </a:rPr>
              <a:t>| ------------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| ---------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| -----------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br>
              <a:rPr>
                <a:solidFill>
                  <a:srgbClr val="BC7A00"/>
                </a:solidFill>
                <a:latin typeface="Courier"/>
              </a:rPr>
            </a:b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Fab Costs 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3B     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4B - 7B  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br>
              <a:rPr>
                <a:solidFill>
                  <a:srgbClr val="BC7A00"/>
                </a:solidFill>
                <a:latin typeface="Courier"/>
              </a:rPr>
            </a:b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Process R&amp;D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1.2B   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2.1B - 3B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br>
              <a:rPr>
                <a:solidFill>
                  <a:srgbClr val="BC7A00"/>
                </a:solidFill>
                <a:latin typeface="Courier"/>
              </a:rPr>
            </a:b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Mask Costs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2M - 3M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5M - 8M  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br>
              <a:rPr>
                <a:solidFill>
                  <a:srgbClr val="BC7A00"/>
                </a:solidFill>
                <a:latin typeface="Courier"/>
              </a:rPr>
            </a:b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Design Costs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50M - 90M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120M - 500M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br>
              <a:rPr>
                <a:solidFill>
                  <a:srgbClr val="BC7A00"/>
                </a:solidFill>
                <a:latin typeface="Courier"/>
              </a:rPr>
            </a:br>
            <a:br>
              <a:rPr>
                <a:solidFill>
                  <a:srgbClr val="BC7A00"/>
                </a:solidFill>
                <a:latin typeface="Courier"/>
              </a:rPr>
            </a:br>
            <a:r>
              <a:rPr>
                <a:latin typeface="Courier"/>
              </a:rPr>
              <a:t>: Fab, process, mask, and design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  costs {#tbl:fab}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(result)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05105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781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28nm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20nm</a:t>
                      </a:r>
                    </a:p>
                  </a:txBody>
                  <a:tcPr/>
                </a:tc>
              </a:tr>
              <a:tr h="6781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Fab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4B - 7B</a:t>
                      </a:r>
                    </a:p>
                  </a:txBody>
                  <a:tcPr/>
                </a:tc>
              </a:tr>
              <a:tr h="6781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Process 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2.1B - 3B</a:t>
                      </a:r>
                    </a:p>
                  </a:txBody>
                  <a:tcPr/>
                </a:tc>
              </a:tr>
              <a:tr h="6781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Mask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2M - 3M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5M - 8M</a:t>
                      </a:r>
                    </a:p>
                  </a:txBody>
                  <a:tcPr/>
                </a:tc>
              </a:tr>
              <a:tr h="6781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Design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50M - 90M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120M - 500M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6242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pandoc-crossref</a:t>
            </a:r>
            <a:r>
              <a:t> filter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6242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pandoc-crossref</a:t>
            </a:r>
            <a:r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With this filter, you can cross-reference figures (see Fig. 1 and Fig. ), display equations (see Eq. 1), tables (see Table </a:t>
            </a:r>
            <a:r>
              <a:rPr b="1"/>
              <a:t>¿tbl:fab?</a:t>
            </a:r>
            <a:r>
              <a:t>) and sections § </a:t>
            </a:r>
            <a:r>
              <a:rPr>
                <a:hlinkClick r:id="rId1" action="ppaction://hlinksldjump"/>
              </a:rPr>
              <a:t>1.1</a:t>
            </a:r>
            <a:r>
              <a:t>, § </a:t>
            </a:r>
            <a:r>
              <a:rPr>
                <a:hlinkClick r:id="rId2" action="ppaction://hlinksldjump"/>
              </a:rPr>
              <a:t>2.1</a:t>
            </a:r>
          </a:p>
          <a:p>
            <a:pPr marL="0" lvl="0" indent="0">
              <a:buNone/>
            </a:pPr>
            <a:r>
              <a:t>To compile:</a:t>
            </a:r>
          </a:p>
          <a:p>
            <a:pPr lvl="0" indent="0">
              <a:buNone/>
            </a:pPr>
            <a:r>
              <a:rPr>
                <a:latin typeface="Courier"/>
              </a:rPr>
              <a:t>$ pandoc </a:t>
            </a:r>
            <a:r>
              <a:rPr>
                <a:solidFill>
                  <a:srgbClr val="7D9029"/>
                </a:solidFill>
                <a:latin typeface="Courier"/>
              </a:rPr>
              <a:t>-F</a:t>
            </a:r>
            <a:r>
              <a:rPr>
                <a:latin typeface="Courier"/>
              </a:rPr>
              <a:t> pandoc-crossref </a:t>
            </a:r>
            <a:r>
              <a:rPr>
                <a:solidFill>
                  <a:srgbClr val="7D9029"/>
                </a:solidFill>
                <a:latin typeface="Courier"/>
              </a:rPr>
              <a:t>-t</a:t>
            </a:r>
            <a:r>
              <a:rPr>
                <a:latin typeface="Courier"/>
              </a:rPr>
              <a:t> beamer beamer.yaml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>
              <a:rPr>
                <a:solidFill>
                  <a:srgbClr val="902000"/>
                </a:solidFill>
                <a:latin typeface="Courier"/>
              </a:rPr>
            </a:br>
            <a:r>
              <a:rPr>
                <a:latin typeface="Courier"/>
              </a:rPr>
              <a:t>  crossref.yaml beamer.md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intro.pdf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sample </a:t>
            </a:r>
            <a:r>
              <a:rPr>
                <a:latin typeface="Courier"/>
              </a:rPr>
              <a:t>crossref.yaml</a:t>
            </a:r>
            <a:endParaRPr>
              <a:latin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lstStyle/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---</a:t>
            </a:r>
            <a:br>
              <a:rPr>
                <a:solidFill>
                  <a:srgbClr val="BC7A0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cref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codeBlockCaptions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lofTitle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"## List of Figures"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lotTitle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"## List of Tables"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autoSectionLabels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figureTemplate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$$t$$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tableTemplate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$$t$$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figPrefix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>
              <a:rPr b="1">
                <a:solidFill>
                  <a:srgbClr val="007020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"Fig."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eqnPrefix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>
              <a:rPr b="1">
                <a:solidFill>
                  <a:srgbClr val="007020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"Eq."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tblPrefix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>
              <a:rPr b="1">
                <a:solidFill>
                  <a:srgbClr val="007020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"Table"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lstPrefix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>
              <a:rPr b="1">
                <a:solidFill>
                  <a:srgbClr val="007020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"Listing"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secPrefix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>
              <a:rPr b="1">
                <a:solidFill>
                  <a:srgbClr val="007020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"§"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 i="1">
                <a:solidFill>
                  <a:srgbClr val="60A0B0"/>
                </a:solidFill>
                <a:latin typeface="Courier"/>
              </a:rPr>
              <a:t>...</a:t>
            </a:r>
            <a:endParaRPr i="1">
              <a:solidFill>
                <a:srgbClr val="60A0B0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a couple options for code block labels. Those work only if code block id starts with </a:t>
            </a:r>
            <a:r>
              <a:rPr>
                <a:latin typeface="Courier"/>
              </a:rPr>
              <a:t>lst:</a:t>
            </a:r>
            <a:r>
              <a:t>, e.g. </a:t>
            </a:r>
            <a:r>
              <a:rPr>
                <a:latin typeface="Courier"/>
              </a:rPr>
              <a:t>{#lst:label}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caption</a:t>
            </a:r>
            <a:r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595" y="1600201"/>
            <a:ext cx="8229600" cy="45259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>
                <a:latin typeface="Courier"/>
              </a:rPr>
              <a:t>caption</a:t>
            </a:r>
            <a:r>
              <a:t> attribute will be treated as code block caption. If code block has both id and </a:t>
            </a:r>
            <a:r>
              <a:rPr>
                <a:latin typeface="Courier"/>
              </a:rPr>
              <a:t>caption</a:t>
            </a:r>
            <a:r>
              <a:t> attributes, it will be treated as numbered code block.</a:t>
            </a:r>
          </a:p>
          <a:p>
            <a:pPr lvl="0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main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IO</a:t>
            </a:r>
            <a:r>
              <a:rPr>
                <a:latin typeface="Courier"/>
              </a:rPr>
              <a:t> ()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main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putStrLn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endParaRPr>
              <a:solidFill>
                <a:srgbClr val="4070A0"/>
              </a:solidFill>
              <a:latin typeface="Courier"/>
            </a:endParaRPr>
          </a:p>
          <a:p>
            <a:pPr marL="0" lvl="0" indent="0">
              <a:buNone/>
            </a:pPr>
            <a:r>
              <a:t>(source)</a:t>
            </a:r>
          </a:p>
          <a:p>
            <a:pPr lvl="0" indent="0">
              <a:buNone/>
            </a:pPr>
            <a:r>
              <a:rPr>
                <a:latin typeface="Courier"/>
              </a:rPr>
              <a:t>{#lst:captionAttr .haskell caption="Listing caption A"}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Table-style captions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Enabled with </a:t>
            </a:r>
            <a:r>
              <a:rPr>
                <a:latin typeface="Courier"/>
              </a:rPr>
              <a:t>codeBlockCaptions</a:t>
            </a:r>
            <a:r>
              <a:t> metadata option. If code block is immediately adjacent to paragraph, starting with </a:t>
            </a:r>
            <a:r>
              <a:rPr>
                <a:latin typeface="Courier"/>
              </a:rPr>
              <a:t>Listing:</a:t>
            </a:r>
            <a:r>
              <a:t> or </a:t>
            </a:r>
            <a:r>
              <a:rPr>
                <a:latin typeface="Courier"/>
              </a:rPr>
              <a:t>:</a:t>
            </a:r>
            <a:r>
              <a:t>, said paragraph will be treated as code block caption.</a:t>
            </a:r>
          </a:p>
          <a:p>
            <a:pPr marL="0" lvl="0" indent="0">
              <a:buNone/>
            </a:pPr>
            <a:r>
              <a:t>Listing: Listing caption B</a:t>
            </a:r>
          </a:p>
          <a:p>
            <a:pPr lvl="0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main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IO</a:t>
            </a:r>
            <a:r>
              <a:rPr>
                <a:latin typeface="Courier"/>
              </a:rPr>
              <a:t> ()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main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putStrLn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endParaRPr>
              <a:solidFill>
                <a:srgbClr val="4070A0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6242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pandoc-citeproc</a:t>
            </a:r>
            <a:r>
              <a:t> filter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lvl="0"/>
            <a:r>
              <a:t>See Aalst, Weijters, and Maruster (2004), or</a:t>
            </a:r>
          </a:p>
          <a:p>
            <a:pPr lvl="0"/>
            <a:r>
              <a:t>See (Baldi et al. 2008; Canfora and Cerulo 2005).</a:t>
            </a:r>
          </a:p>
          <a:p>
            <a:pPr marL="0" lvl="0" indent="0">
              <a:buNone/>
            </a:pPr>
            <a:r>
              <a:t>(source)</a:t>
            </a:r>
          </a:p>
          <a:p>
            <a:pPr lvl="0" indent="0">
              <a:buNone/>
            </a:pPr>
            <a:r>
              <a:rPr>
                <a:solidFill>
                  <a:srgbClr val="BB6688"/>
                </a:solidFill>
                <a:latin typeface="Courier"/>
              </a:rPr>
              <a:t>- </a:t>
            </a:r>
            <a:r>
              <a:rPr>
                <a:latin typeface="Courier"/>
              </a:rPr>
              <a:t>See @Aalst-etal_2004, or</a:t>
            </a:r>
            <a:br>
              <a:rPr>
                <a:latin typeface="Courier"/>
              </a:rPr>
            </a:br>
            <a:r>
              <a:rPr>
                <a:solidFill>
                  <a:srgbClr val="BB6688"/>
                </a:solidFill>
                <a:latin typeface="Courier"/>
              </a:rPr>
              <a:t>- </a:t>
            </a:r>
            <a:r>
              <a:rPr>
                <a:latin typeface="Courier"/>
              </a:rPr>
              <a:t>See </a:t>
            </a:r>
            <a:r>
              <a:rPr lang="en-US">
                <a:latin typeface="Courier"/>
              </a:rPr>
              <a:t>[</a:t>
            </a:r>
            <a:r>
              <a:rPr>
                <a:solidFill>
                  <a:srgbClr val="007020"/>
                </a:solidFill>
                <a:latin typeface="Courier"/>
              </a:rPr>
              <a:t>@Baldi-etal_2008;@Canfora-Cerulo_2005a</a:t>
            </a:r>
            <a:r>
              <a:rPr lang="en-US">
                <a:solidFill>
                  <a:srgbClr val="007020"/>
                </a:solidFill>
                <a:latin typeface="Courier"/>
              </a:rPr>
              <a:t>]</a:t>
            </a:r>
            <a:r>
              <a:rPr>
                <a:latin typeface="Courier"/>
              </a:rPr>
              <a:t>.</a:t>
            </a:r>
            <a:endParaRPr>
              <a:latin typeface="Courier"/>
            </a:endParaRPr>
          </a:p>
          <a:p>
            <a:pPr marL="0" lvl="0" indent="0">
              <a:buNone/>
            </a:pPr>
            <a:r>
              <a:t>To compile:</a:t>
            </a:r>
          </a:p>
          <a:p>
            <a:pPr lvl="0" indent="0">
              <a:buNone/>
            </a:pPr>
            <a:r>
              <a:rPr>
                <a:latin typeface="Courier"/>
              </a:rPr>
              <a:t>$ pandoc </a:t>
            </a:r>
            <a:r>
              <a:rPr>
                <a:solidFill>
                  <a:srgbClr val="7D9029"/>
                </a:solidFill>
                <a:latin typeface="Courier"/>
              </a:rPr>
              <a:t>-F</a:t>
            </a:r>
            <a:r>
              <a:rPr>
                <a:latin typeface="Courier"/>
              </a:rPr>
              <a:t> pandoc-crossref </a:t>
            </a:r>
            <a:r>
              <a:rPr>
                <a:solidFill>
                  <a:srgbClr val="7D9029"/>
                </a:solidFill>
                <a:latin typeface="Courier"/>
              </a:rPr>
              <a:t>--citeproc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-t</a:t>
            </a:r>
            <a:r>
              <a:rPr>
                <a:latin typeface="Courier"/>
              </a:rPr>
              <a:t> beamer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>
              <a:rPr>
                <a:solidFill>
                  <a:srgbClr val="902000"/>
                </a:solidFill>
                <a:latin typeface="Courier"/>
              </a:rPr>
            </a:br>
            <a:r>
              <a:rPr>
                <a:latin typeface="Courier"/>
              </a:rPr>
              <a:t>  beamer.yaml crossref.yaml beamer.md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intro.pdf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marL="0" lvl="0" indent="0">
              <a:buNone/>
            </a:pPr>
            <a:r>
              <a:t>Aalst, W. van der, T. Weijters, and L. Maruster. 2004. “Workflow Mining: Discovering Process Models from Event Logs.” </a:t>
            </a:r>
            <a:r>
              <a:rPr i="1"/>
              <a:t>IEEE Transactions on Knowledge and Data Engineering</a:t>
            </a:r>
            <a:r>
              <a:t> 16 (9): 1128–42. </a:t>
            </a:r>
            <a:r>
              <a:rPr>
                <a:hlinkClick r:id="rId1"/>
              </a:rPr>
              <a:t>https://doi.org/10.1109/TKDE.2004.47</a:t>
            </a:r>
            <a:r>
              <a:t>.</a:t>
            </a:r>
          </a:p>
          <a:p>
            <a:pPr marL="0" lvl="0" indent="0">
              <a:buNone/>
            </a:pPr>
            <a:r>
              <a:t>Baldi, Pierre F, Cristina V Lopes, Erik J Linstead, and Sushil K Bajracharya. 2008. “A Theory of Aspects as Latent Topics.” In </a:t>
            </a:r>
            <a:r>
              <a:rPr i="1"/>
              <a:t>ACM Sigplan Notices</a:t>
            </a:r>
            <a:r>
              <a:t>, 43:543–62. 10. ACM. </a:t>
            </a:r>
            <a:r>
              <a:rPr>
                <a:hlinkClick r:id="rId2"/>
              </a:rPr>
              <a:t>https://doi.org/10.1145/1449955.1449807</a:t>
            </a:r>
            <a:r>
              <a:t>.</a:t>
            </a:r>
          </a:p>
          <a:p>
            <a:pPr marL="0" lvl="0" indent="0">
              <a:buNone/>
            </a:pPr>
            <a:r>
              <a:t>Canfora, G., and L. Cerulo. 2005. “Impact Analysis by Mining Software and Change Request Repositories.” In </a:t>
            </a:r>
            <a:r>
              <a:rPr i="1"/>
              <a:t>11th IEEE International Software Metrics Symposium (METRICS’05)</a:t>
            </a:r>
            <a:r>
              <a:t>, 29. Como, Italy: IEEE. </a:t>
            </a:r>
            <a:r>
              <a:rPr>
                <a:hlinkClick r:id="rId3"/>
              </a:rPr>
              <a:t>https://doi.org/10.1109/METRICS.2005.28</a:t>
            </a:r>
            <a: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sz="1800"/>
              <a:t>1. This is a footnote.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and Why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Why Markup Language?</a:t>
            </a:r>
            <a:endParaRPr b="1"/>
          </a:p>
          <a:p>
            <a:pPr lvl="0"/>
            <a:r>
              <a:t>Separate “content” with “style”.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Why Pandoc and Beamer?</a:t>
            </a:r>
            <a:endParaRPr b="1"/>
          </a:p>
          <a:p>
            <a:pPr lvl="0"/>
            <a:r>
              <a:t>For professional presentation.</a:t>
            </a:r>
          </a:p>
          <a:p>
            <a:pPr lvl="0"/>
            <a:r>
              <a:t>Tikz diagrams.</a:t>
            </a:r>
          </a:p>
          <a:p>
            <a:pPr lvl="0"/>
            <a:r>
              <a:t>Cross reference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simple example </a:t>
            </a:r>
            <a:r>
              <a:rPr>
                <a:latin typeface="Courier"/>
              </a:rPr>
              <a:t>intro.md</a:t>
            </a:r>
            <a:endParaRPr>
              <a:latin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---</a:t>
            </a: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 b="1" i="1">
                <a:solidFill>
                  <a:srgbClr val="60A0B0"/>
                </a:solidFill>
                <a:latin typeface="Courier"/>
              </a:rPr>
              <a:t>title:</a:t>
            </a:r>
            <a:r>
              <a:rPr i="1">
                <a:solidFill>
                  <a:srgbClr val="60A0B0"/>
                </a:solidFill>
                <a:latin typeface="Courier"/>
              </a:rPr>
              <a:t> Beamer Slides using Pandoc and Markdown</a:t>
            </a: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 b="1" i="1">
                <a:solidFill>
                  <a:srgbClr val="60A0B0"/>
                </a:solidFill>
                <a:latin typeface="Courier"/>
              </a:rPr>
              <a:t>author:</a:t>
            </a:r>
            <a:r>
              <a:rPr i="1">
                <a:solidFill>
                  <a:srgbClr val="60A0B0"/>
                </a:solidFill>
                <a:latin typeface="Courier"/>
              </a:rPr>
              <a:t> Wai-Shing Luk</a:t>
            </a: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 b="1" i="1">
                <a:solidFill>
                  <a:srgbClr val="60A0B0"/>
                </a:solidFill>
                <a:latin typeface="Courier"/>
              </a:rPr>
              <a:t>bibliography:</a:t>
            </a:r>
            <a:r>
              <a:rPr i="1">
                <a:solidFill>
                  <a:srgbClr val="60A0B0"/>
                </a:solidFill>
                <a:latin typeface="Courier"/>
              </a:rPr>
              <a:t> papers.bib</a:t>
            </a: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 i="1">
                <a:solidFill>
                  <a:srgbClr val="60A0B0"/>
                </a:solidFill>
                <a:latin typeface="Courier"/>
              </a:rPr>
              <a:t>...</a:t>
            </a:r>
            <a:br>
              <a:rPr i="1">
                <a:solidFill>
                  <a:srgbClr val="60A0B0"/>
                </a:solidFill>
                <a:latin typeface="Courier"/>
              </a:rPr>
            </a:b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# Introduction {#sec:intro}</a:t>
            </a:r>
            <a:br>
              <a:rPr>
                <a:solidFill>
                  <a:srgbClr val="06287E"/>
                </a:solidFill>
                <a:latin typeface="Courier"/>
              </a:rPr>
            </a:br>
            <a:br>
              <a:rPr>
                <a:solidFill>
                  <a:srgbClr val="06287E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## Why and Why not</a:t>
            </a:r>
            <a:br>
              <a:rPr>
                <a:solidFill>
                  <a:srgbClr val="06287E"/>
                </a:solidFill>
                <a:latin typeface="Courier"/>
              </a:rPr>
            </a:br>
            <a:br>
              <a:rPr>
                <a:solidFill>
                  <a:srgbClr val="06287E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### Why Markup Language?</a:t>
            </a:r>
            <a:br>
              <a:rPr>
                <a:solidFill>
                  <a:srgbClr val="06287E"/>
                </a:solidFill>
                <a:latin typeface="Courier"/>
              </a:rPr>
            </a:br>
            <a:br>
              <a:rPr>
                <a:solidFill>
                  <a:srgbClr val="06287E"/>
                </a:solidFill>
                <a:latin typeface="Courier"/>
              </a:rPr>
            </a:br>
            <a:r>
              <a:rPr>
                <a:solidFill>
                  <a:srgbClr val="BB6688"/>
                </a:solidFill>
                <a:latin typeface="Courier"/>
              </a:rPr>
              <a:t>- </a:t>
            </a:r>
            <a:r>
              <a:rPr>
                <a:latin typeface="Courier"/>
              </a:rPr>
              <a:t>Separate "content" with "style".</a:t>
            </a:r>
            <a:br>
              <a:rPr>
                <a:latin typeface="Courier"/>
              </a:rPr>
            </a:br>
            <a:br>
              <a:rPr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### Why Beamer?</a:t>
            </a:r>
            <a:br>
              <a:rPr>
                <a:solidFill>
                  <a:srgbClr val="06287E"/>
                </a:solidFill>
                <a:latin typeface="Courier"/>
              </a:rPr>
            </a:br>
            <a:br>
              <a:rPr>
                <a:solidFill>
                  <a:srgbClr val="06287E"/>
                </a:solidFill>
                <a:latin typeface="Courier"/>
              </a:rPr>
            </a:br>
            <a:r>
              <a:rPr>
                <a:solidFill>
                  <a:srgbClr val="BB6688"/>
                </a:solidFill>
                <a:latin typeface="Courier"/>
              </a:rPr>
              <a:t>- </a:t>
            </a:r>
            <a:r>
              <a:rPr>
                <a:latin typeface="Courier"/>
              </a:rPr>
              <a:t>For professional presentation.</a:t>
            </a:r>
            <a:br>
              <a:rPr>
                <a:latin typeface="Courier"/>
              </a:rPr>
            </a:br>
            <a:r>
              <a:rPr>
                <a:solidFill>
                  <a:srgbClr val="BB6688"/>
                </a:solidFill>
                <a:latin typeface="Courier"/>
              </a:rPr>
              <a:t>- </a:t>
            </a:r>
            <a:r>
              <a:rPr>
                <a:latin typeface="Courier"/>
              </a:rPr>
              <a:t>Tikz diagrams.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6242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pandoc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pandoc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0" lvl="0" indent="0">
              <a:buNone/>
            </a:pPr>
            <a:r>
              <a:t>Pandoc </a:t>
            </a:r>
            <a:r>
              <a:rPr lang="en-US"/>
              <a:t> </a:t>
            </a:r>
            <a:r>
              <a:t>is a Haskell library for converting from one markup format to another</a:t>
            </a:r>
            <a:r>
              <a:rPr baseline="30000">
                <a:hlinkClick r:id="rId1" action="ppaction://hlinksldjump"/>
              </a:rPr>
              <a:t>1</a:t>
            </a:r>
            <a:r>
              <a:t>, and a command-line tool that uses this library. It can read Markdown and write  or Beamer.</a:t>
            </a:r>
          </a:p>
          <a:p>
            <a:pPr marL="0" lvl="0" indent="0">
              <a:buNone/>
            </a:pPr>
            <a:r>
              <a:t>To compile:</a:t>
            </a:r>
          </a:p>
          <a:p>
            <a:pPr lvl="0" indent="0">
              <a:buNone/>
            </a:pPr>
            <a:r>
              <a:rPr>
                <a:latin typeface="Courier"/>
              </a:rPr>
              <a:t>$ pandoc </a:t>
            </a:r>
            <a:r>
              <a:rPr>
                <a:solidFill>
                  <a:srgbClr val="7D9029"/>
                </a:solidFill>
                <a:latin typeface="Courier"/>
              </a:rPr>
              <a:t>-s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-t</a:t>
            </a:r>
            <a:r>
              <a:rPr>
                <a:latin typeface="Courier"/>
              </a:rPr>
              <a:t> beamer beamer.yaml intro.md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intro.tex</a:t>
            </a:r>
            <a:endParaRPr>
              <a:latin typeface="Courier"/>
            </a:endParaRPr>
          </a:p>
          <a:p>
            <a:pPr marL="0" lvl="0" indent="0">
              <a:buNone/>
            </a:pPr>
            <a:r>
              <a:t>or directly to a pdf file:</a:t>
            </a:r>
          </a:p>
          <a:p>
            <a:pPr lvl="0" indent="0">
              <a:buNone/>
            </a:pPr>
            <a:r>
              <a:rPr>
                <a:latin typeface="Courier"/>
              </a:rPr>
              <a:t>$ pandoc </a:t>
            </a:r>
            <a:r>
              <a:rPr>
                <a:solidFill>
                  <a:srgbClr val="7D9029"/>
                </a:solidFill>
                <a:latin typeface="Courier"/>
              </a:rPr>
              <a:t>-t</a:t>
            </a:r>
            <a:r>
              <a:rPr>
                <a:latin typeface="Courier"/>
              </a:rPr>
              <a:t> beamer beamer.yaml intro.md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intro.pdf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simple header </a:t>
            </a:r>
            <a:r>
              <a:rPr>
                <a:latin typeface="Courier"/>
              </a:rPr>
              <a:t>beamer.yaml</a:t>
            </a:r>
            <a:endParaRPr>
              <a:latin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lstStyle/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---</a:t>
            </a:r>
            <a:br>
              <a:rPr>
                <a:solidFill>
                  <a:srgbClr val="BC7A0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fontsize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10pt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classoption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>
              <a:rPr b="1">
                <a:solidFill>
                  <a:srgbClr val="007020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serif,onlymath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institute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Fudan University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date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\today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link-citations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colorlinks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header-includes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>
              <a:rPr b="1">
                <a:solidFill>
                  <a:srgbClr val="007020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\usetheme{default}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\usepackage{tikz,pgf,pgfplots}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\usetikzlibrary{arrows}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\definecolor{qqqqff}{rgb}{0.,0.,1.}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\newcommand{\columnsbegin}{\begin{columns}}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\newcommand{\columnsend}{\end{columns}}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\newcommand{\col}[1]{\column{</a:t>
            </a:r>
            <a:r>
              <a:rPr i="1">
                <a:solidFill>
                  <a:srgbClr val="60A0B0"/>
                </a:solidFill>
                <a:latin typeface="Courier"/>
              </a:rPr>
              <a:t>#1}}</a:t>
            </a: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\pgfdeclareimage[height=0.5cm]{fudan-logo}{fudan-logo.jpg}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\logo{\pgfuseimage{fudan-logo}}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 i="1">
                <a:solidFill>
                  <a:srgbClr val="60A0B0"/>
                </a:solidFill>
                <a:latin typeface="Courier"/>
              </a:rPr>
              <a:t>...</a:t>
            </a:r>
            <a:endParaRPr i="1">
              <a:solidFill>
                <a:srgbClr val="60A0B0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Render Equations using LaTeX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Consider the following problem:</a:t>
            </a:r>
            <a:br>
              <a:rPr>
                <a:latin typeface="Courier"/>
              </a:rPr>
            </a:br>
            <a:br>
              <a:rPr>
                <a:latin typeface="Courier"/>
              </a:rPr>
            </a:br>
            <a:r>
              <a:rPr>
                <a:solidFill>
                  <a:srgbClr val="BB6688"/>
                </a:solidFill>
                <a:latin typeface="Courier"/>
              </a:rPr>
              <a:t>$$</a:t>
            </a:r>
            <a:r>
              <a:rPr b="1">
                <a:solidFill>
                  <a:srgbClr val="007020"/>
                </a:solidFill>
                <a:latin typeface="Courier"/>
              </a:rPr>
              <a:t>\begin</a:t>
            </a:r>
            <a:r>
              <a:rPr>
                <a:latin typeface="Courier"/>
              </a:rPr>
              <a:t>{array}</a:t>
            </a:r>
            <a:r>
              <a:rPr>
                <a:solidFill>
                  <a:srgbClr val="BB6688"/>
                </a:solidFill>
                <a:latin typeface="Courier"/>
              </a:rPr>
              <a:t>{ll}</a:t>
            </a:r>
            <a:br>
              <a:rPr>
                <a:solidFill>
                  <a:srgbClr val="BB6688"/>
                </a:solidFill>
                <a:latin typeface="Courier"/>
              </a:rPr>
            </a:br>
            <a:r>
              <a:rPr>
                <a:solidFill>
                  <a:srgbClr val="BB6688"/>
                </a:solidFill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\text</a:t>
            </a:r>
            <a:r>
              <a:rPr>
                <a:latin typeface="Courier"/>
              </a:rPr>
              <a:t>{minimize}</a:t>
            </a:r>
            <a:r>
              <a:rPr>
                <a:solidFill>
                  <a:srgbClr val="BB6688"/>
                </a:solidFill>
                <a:latin typeface="Courier"/>
              </a:rPr>
              <a:t>    &amp; f_0(x), </a:t>
            </a:r>
            <a:r>
              <a:rPr>
                <a:solidFill>
                  <a:srgbClr val="4070A0"/>
                </a:solidFill>
                <a:latin typeface="Courier"/>
              </a:rPr>
              <a:t>\\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BB6688"/>
                </a:solidFill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\text</a:t>
            </a:r>
            <a:r>
              <a:rPr>
                <a:latin typeface="Courier"/>
              </a:rPr>
              <a:t>{subject to}</a:t>
            </a:r>
            <a:r>
              <a:rPr>
                <a:solidFill>
                  <a:srgbClr val="BB6688"/>
                </a:solidFill>
                <a:latin typeface="Courier"/>
              </a:rPr>
              <a:t>  &amp; F(x) </a:t>
            </a:r>
            <a:r>
              <a:rPr>
                <a:solidFill>
                  <a:srgbClr val="4070A0"/>
                </a:solidFill>
                <a:latin typeface="Courier"/>
              </a:rPr>
              <a:t>\succeq</a:t>
            </a:r>
            <a:r>
              <a:rPr>
                <a:solidFill>
                  <a:srgbClr val="BB6688"/>
                </a:solidFill>
                <a:latin typeface="Courier"/>
              </a:rPr>
              <a:t> 0,</a:t>
            </a:r>
            <a:br>
              <a:rPr>
                <a:solidFill>
                  <a:srgbClr val="BB6688"/>
                </a:solidFill>
                <a:latin typeface="Courier"/>
              </a:rPr>
            </a:br>
            <a:r>
              <a:rPr b="1">
                <a:solidFill>
                  <a:srgbClr val="007020"/>
                </a:solidFill>
                <a:latin typeface="Courier"/>
              </a:rPr>
              <a:t>\end</a:t>
            </a:r>
            <a:r>
              <a:rPr>
                <a:latin typeface="Courier"/>
              </a:rPr>
              <a:t>{array}</a:t>
            </a:r>
            <a:r>
              <a:rPr>
                <a:solidFill>
                  <a:srgbClr val="BB6688"/>
                </a:solidFill>
                <a:latin typeface="Courier"/>
              </a:rPr>
              <a:t>$$</a:t>
            </a:r>
            <a:r>
              <a:rPr>
                <a:latin typeface="Courier"/>
              </a:rPr>
              <a:t> {#eq:semidef}</a:t>
            </a:r>
            <a:br>
              <a:rPr>
                <a:latin typeface="Courier"/>
              </a:rPr>
            </a:br>
            <a:br>
              <a:rPr>
                <a:latin typeface="Courier"/>
              </a:rPr>
            </a:br>
            <a:r>
              <a:rPr>
                <a:latin typeface="Courier"/>
              </a:rPr>
              <a:t>- </a:t>
            </a:r>
            <a:r>
              <a:rPr>
                <a:solidFill>
                  <a:srgbClr val="BB6688"/>
                </a:solidFill>
                <a:latin typeface="Courier"/>
              </a:rPr>
              <a:t>$F(x)$</a:t>
            </a:r>
            <a:r>
              <a:rPr>
                <a:latin typeface="Courier"/>
              </a:rPr>
              <a:t>: a matrix-valued function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- </a:t>
            </a:r>
            <a:r>
              <a:rPr>
                <a:solidFill>
                  <a:srgbClr val="BB6688"/>
                </a:solidFill>
                <a:latin typeface="Courier"/>
              </a:rPr>
              <a:t>$A </a:t>
            </a:r>
            <a:r>
              <a:rPr>
                <a:solidFill>
                  <a:srgbClr val="4070A0"/>
                </a:solidFill>
                <a:latin typeface="Courier"/>
              </a:rPr>
              <a:t>\succeq</a:t>
            </a:r>
            <a:r>
              <a:rPr>
                <a:solidFill>
                  <a:srgbClr val="BB6688"/>
                </a:solidFill>
                <a:latin typeface="Courier"/>
              </a:rPr>
              <a:t> 0$</a:t>
            </a:r>
            <a:r>
              <a:rPr>
                <a:latin typeface="Courier"/>
              </a:rPr>
              <a:t> denotes </a:t>
            </a:r>
            <a:r>
              <a:rPr>
                <a:solidFill>
                  <a:srgbClr val="BB6688"/>
                </a:solidFill>
                <a:latin typeface="Courier"/>
              </a:rPr>
              <a:t>$A$</a:t>
            </a:r>
            <a:r>
              <a:rPr>
                <a:latin typeface="Courier"/>
              </a:rPr>
              <a:t> is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  positive semidefinite.</a:t>
            </a: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Render Equations using LaTeX (result)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Consider the following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left"/>
                              </m:mcPr>
                            </m:mc>
                          </m:mcs>
                          <m:plcHide m:val="on"/>
                          <m:ctrlPr>
                            <a:rPr/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>
                                <a:latin typeface="Cambria Math" panose="02040503050406030204" charset="0"/>
                              </a:rPr>
                              <m:t>minimize</m:t>
                            </m:r>
                          </m:e>
                          <m:e>
                            <m:sSub>
                              <m:sSubPr>
                                <m:ctrlPr>
                                  <a:rPr/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>
                                <a:latin typeface="Cambria Math" panose="02040503050406030204" charset="0"/>
                              </a:rPr>
                              <m:t>subject</m:t>
                            </m:r>
                            <m:r>
                              <m:rPr>
                                <m:nor/>
                              </m:rPr>
                              <a:rPr>
                                <a:latin typeface="Cambria Math" panose="02040503050406030204" charset="0"/>
                              </a:rPr>
                              <m:t> </m:t>
                            </m:r>
                            <m:r>
                              <m:rPr>
                                <m:nor/>
                              </m:rPr>
                              <a:rPr>
                                <a:latin typeface="Cambria Math" panose="02040503050406030204" charset="0"/>
                              </a:rPr>
                              <m:t>to</m:t>
                            </m:r>
                          </m:e>
                          <m:e>
                            <m:r>
                              <a:rPr>
                                <a:latin typeface="Cambria Math" panose="02040503050406030204" charset="0"/>
                              </a:rPr>
                              <m:t>𝐹</m:t>
                            </m:r>
                            <m:d>
                              <m:dPr>
                                <m:sepChr m:val=""/>
                                <m:ctrlPr>
                                  <a:rPr/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charset="0"/>
                              </a:rPr>
                              <m:t>≽</m:t>
                            </m:r>
                            <m:r>
                              <a:rPr>
                                <a:latin typeface="Cambria Math" panose="02040503050406030204" charset="0"/>
                              </a:rPr>
                              <m:t>0</m:t>
                            </m:r>
                            <m:r>
                              <a:rPr>
                                <a:latin typeface="Cambria Math" panose="02040503050406030204" charset="0"/>
                              </a:rPr>
                              <m:t>,</m:t>
                            </m:r>
                          </m:e>
                        </m:mr>
                      </m:m>
                      <m:r>
                        <a:rPr>
                          <a:latin typeface="Cambria Math" panose="02040503050406030204" charset="0"/>
                        </a:rPr>
                        <m:t>  </m:t>
                      </m:r>
                      <m:d>
                        <m:dPr>
                          <m:sepChr m:val=""/>
                          <m:ctrlPr>
                            <a:rPr/>
                          </m:ctrlPr>
                        </m:dPr>
                        <m:e>
                          <m:r>
                            <a:rPr>
                              <a:latin typeface="Cambria Math" panose="0204050305040603020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charset="0"/>
                      </a:rPr>
                      <m:t>𝐹</m:t>
                    </m:r>
                    <m:d>
                      <m:dPr>
                        <m:sepChr m:val=""/>
                        <m:ctrlPr>
                          <a:rPr/>
                        </m:ctrlPr>
                      </m:dPr>
                      <m:e>
                        <m:r>
                          <a:rPr>
                            <a:latin typeface="Cambria Math" panose="02040503050406030204" charset="0"/>
                          </a:rPr>
                          <m:t>𝑥</m:t>
                        </m:r>
                      </m:e>
                    </m:d>
                  </m:oMath>
                </a14:m>
                <a:r>
                  <a:t>: a matrix-valued function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charset="0"/>
                      </a:rPr>
                      <m:t>𝐴</m:t>
                    </m:r>
                    <m:r>
                      <a:rPr>
                        <a:latin typeface="Cambria Math" panose="02040503050406030204" charset="0"/>
                      </a:rPr>
                      <m:t>≽</m:t>
                    </m:r>
                    <m:r>
                      <a:rPr>
                        <a:latin typeface="Cambria Math" panose="02040503050406030204" charset="0"/>
                      </a:rPr>
                      <m:t>0</m:t>
                    </m:r>
                  </m:oMath>
                </a14:m>
                <a:r>
                  <a:t> denotes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charset="0"/>
                      </a:rPr>
                      <m:t>𝐴</m:t>
                    </m:r>
                  </m:oMath>
                </a14:m>
                <a:r>
                  <a:t> is positive semidefinite.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RkMWM5N2M0NTA2ZjVmYmJhMmM5NmQ3ZWEwZjAyYj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5435</Words>
  <Application>WPS 演示</Application>
  <PresentationFormat/>
  <Paragraphs>159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Arial</vt:lpstr>
      <vt:lpstr>Courier</vt:lpstr>
      <vt:lpstr>Courier New</vt:lpstr>
      <vt:lpstr>Cambria Math</vt:lpstr>
      <vt:lpstr>Calibri</vt:lpstr>
      <vt:lpstr>微软雅黑</vt:lpstr>
      <vt:lpstr>Arial Unicode MS</vt:lpstr>
      <vt:lpstr>Office Theme</vt:lpstr>
      <vt:lpstr>Beamer Slides using Pandoc and Markdown</vt:lpstr>
      <vt:lpstr>Introduction</vt:lpstr>
      <vt:lpstr>Why and Why not</vt:lpstr>
      <vt:lpstr>A simple example intro.md</vt:lpstr>
      <vt:lpstr>pandoc</vt:lpstr>
      <vt:lpstr>pandoc</vt:lpstr>
      <vt:lpstr>A simple header beamer.yaml</vt:lpstr>
      <vt:lpstr>Render Equations using LaTeX</vt:lpstr>
      <vt:lpstr>Render Equations using LaTeX (result)</vt:lpstr>
      <vt:lpstr>How to make a two-column slide</vt:lpstr>
      <vt:lpstr>Figures (markdown)</vt:lpstr>
      <vt:lpstr>Figures (result)</vt:lpstr>
      <vt:lpstr>Figures (cont’d)</vt:lpstr>
      <vt:lpstr>Figures (result)</vt:lpstr>
      <vt:lpstr>Render Diagrams using Tikz (markdown)</vt:lpstr>
      <vt:lpstr>Render Diagrams using Tikz (result)</vt:lpstr>
      <vt:lpstr>Table (markdown)</vt:lpstr>
      <vt:lpstr>Table (result)</vt:lpstr>
      <vt:lpstr>pandoc-crossref filter</vt:lpstr>
      <vt:lpstr>pandoc-crossref filter</vt:lpstr>
      <vt:lpstr>A sample crossref.yaml</vt:lpstr>
      <vt:lpstr>Code blocks</vt:lpstr>
      <vt:lpstr>caption attribute</vt:lpstr>
      <vt:lpstr>Table-style captions</vt:lpstr>
      <vt:lpstr>pandoc-citeproc filter</vt:lpstr>
      <vt:lpstr>Bibliography</vt:lpstr>
      <vt:lpstr>References</vt:lpstr>
      <vt:lpstr>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Beamer Slides using Pandoc and Markdown</dc:title>
  <dc:creator>Wai-Shing Luk</dc:creator>
  <cp:lastModifiedBy>Admin</cp:lastModifiedBy>
  <cp:revision>6</cp:revision>
  <dcterms:created xsi:type="dcterms:W3CDTF">2023-10-01T11:18:25Z</dcterms:created>
  <dcterms:modified xsi:type="dcterms:W3CDTF">2023-10-01T11:22:36Z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EqnLabels">
    <vt:lpwstr>False</vt:lpwstr>
  </property>
  <property fmtid="{D5CDD505-2E9C-101B-9397-08002B2CF9AE}" pid="3" name="autoSectionLabels">
    <vt:lpwstr>False</vt:lpwstr>
  </property>
  <property fmtid="{D5CDD505-2E9C-101B-9397-08002B2CF9AE}" pid="4" name="bibliography">
    <vt:lpwstr>papers.bib</vt:lpwstr>
  </property>
  <property fmtid="{D5CDD505-2E9C-101B-9397-08002B2CF9AE}" pid="5" name="ccsDelim">
    <vt:lpwstr>, </vt:lpwstr>
  </property>
  <property fmtid="{D5CDD505-2E9C-101B-9397-08002B2CF9AE}" pid="6" name="ccsLabelSep">
    <vt:lpwstr> — </vt:lpwstr>
  </property>
  <property fmtid="{D5CDD505-2E9C-101B-9397-08002B2CF9AE}" pid="7" name="ccsTemplate">
    <vt:lpwstr>iccsLabelSept</vt:lpwstr>
  </property>
  <property fmtid="{D5CDD505-2E9C-101B-9397-08002B2CF9AE}" pid="8" name="chapDelim">
    <vt:lpwstr>.</vt:lpwstr>
  </property>
  <property fmtid="{D5CDD505-2E9C-101B-9397-08002B2CF9AE}" pid="9" name="chapters">
    <vt:lpwstr>False</vt:lpwstr>
  </property>
  <property fmtid="{D5CDD505-2E9C-101B-9397-08002B2CF9AE}" pid="10" name="chaptersDepth">
    <vt:lpwstr>1</vt:lpwstr>
  </property>
  <property fmtid="{D5CDD505-2E9C-101B-9397-08002B2CF9AE}" pid="11" name="codeBlockCaptions">
    <vt:lpwstr>True</vt:lpwstr>
  </property>
  <property fmtid="{D5CDD505-2E9C-101B-9397-08002B2CF9AE}" pid="12" name="cref">
    <vt:lpwstr>True</vt:lpwstr>
  </property>
  <property fmtid="{D5CDD505-2E9C-101B-9397-08002B2CF9AE}" pid="13" name="crossrefYaml">
    <vt:lpwstr>pandoc-crossref.yaml</vt:lpwstr>
  </property>
  <property fmtid="{D5CDD505-2E9C-101B-9397-08002B2CF9AE}" pid="14" name="eqLabels">
    <vt:lpwstr>arabic</vt:lpwstr>
  </property>
  <property fmtid="{D5CDD505-2E9C-101B-9397-08002B2CF9AE}" pid="15" name="eqnBlockInlineMath">
    <vt:lpwstr>False</vt:lpwstr>
  </property>
  <property fmtid="{D5CDD505-2E9C-101B-9397-08002B2CF9AE}" pid="16" name="eqnBlockTemplate">
    <vt:lpwstr>ti</vt:lpwstr>
  </property>
  <property fmtid="{D5CDD505-2E9C-101B-9397-08002B2CF9AE}" pid="17" name="eqnIndexTemplate">
    <vt:lpwstr>(i)</vt:lpwstr>
  </property>
  <property fmtid="{D5CDD505-2E9C-101B-9397-08002B2CF9AE}" pid="18" name="eqnInlineTemplate">
    <vt:lpwstr>eequationNumberTeX{i}</vt:lpwstr>
  </property>
  <property fmtid="{D5CDD505-2E9C-101B-9397-08002B2CF9AE}" pid="19" name="eqnPrefix">
    <vt:lpwstr/>
  </property>
  <property fmtid="{D5CDD505-2E9C-101B-9397-08002B2CF9AE}" pid="20" name="eqnPrefixTemplate">
    <vt:lpwstr>p i</vt:lpwstr>
  </property>
  <property fmtid="{D5CDD505-2E9C-101B-9397-08002B2CF9AE}" pid="21" name="equationNumberTeX">
    <vt:lpwstr>\qquad</vt:lpwstr>
  </property>
  <property fmtid="{D5CDD505-2E9C-101B-9397-08002B2CF9AE}" pid="22" name="figLabels">
    <vt:lpwstr>arabic</vt:lpwstr>
  </property>
  <property fmtid="{D5CDD505-2E9C-101B-9397-08002B2CF9AE}" pid="23" name="figPrefix">
    <vt:lpwstr/>
  </property>
  <property fmtid="{D5CDD505-2E9C-101B-9397-08002B2CF9AE}" pid="24" name="figPrefixTemplate">
    <vt:lpwstr>p i</vt:lpwstr>
  </property>
  <property fmtid="{D5CDD505-2E9C-101B-9397-08002B2CF9AE}" pid="25" name="figureTemplate">
    <vt:lpwstr>t</vt:lpwstr>
  </property>
  <property fmtid="{D5CDD505-2E9C-101B-9397-08002B2CF9AE}" pid="26" name="figureTitle">
    <vt:lpwstr>Figure</vt:lpwstr>
  </property>
  <property fmtid="{D5CDD505-2E9C-101B-9397-08002B2CF9AE}" pid="27" name="lastDelim">
    <vt:lpwstr>, </vt:lpwstr>
  </property>
  <property fmtid="{D5CDD505-2E9C-101B-9397-08002B2CF9AE}" pid="28" name="linkReferences">
    <vt:lpwstr>True</vt:lpwstr>
  </property>
  <property fmtid="{D5CDD505-2E9C-101B-9397-08002B2CF9AE}" pid="29" name="listItemTitleDelim">
    <vt:lpwstr>.</vt:lpwstr>
  </property>
  <property fmtid="{D5CDD505-2E9C-101B-9397-08002B2CF9AE}" pid="30" name="listingTemplate">
    <vt:lpwstr>listingTitle ititleDelim t</vt:lpwstr>
  </property>
  <property fmtid="{D5CDD505-2E9C-101B-9397-08002B2CF9AE}" pid="31" name="listingTitle">
    <vt:lpwstr>Listing</vt:lpwstr>
  </property>
  <property fmtid="{D5CDD505-2E9C-101B-9397-08002B2CF9AE}" pid="32" name="listings">
    <vt:lpwstr>False</vt:lpwstr>
  </property>
  <property fmtid="{D5CDD505-2E9C-101B-9397-08002B2CF9AE}" pid="33" name="lofItemTemplate">
    <vt:lpwstr>lofItemTitleilistItemTitleDelim t </vt:lpwstr>
  </property>
  <property fmtid="{D5CDD505-2E9C-101B-9397-08002B2CF9AE}" pid="34" name="lofItemTitle">
    <vt:lpwstr/>
  </property>
  <property fmtid="{D5CDD505-2E9C-101B-9397-08002B2CF9AE}" pid="35" name="lofTitle">
    <vt:lpwstr>## List of Figures</vt:lpwstr>
  </property>
  <property fmtid="{D5CDD505-2E9C-101B-9397-08002B2CF9AE}" pid="36" name="lolItemTemplate">
    <vt:lpwstr>lolItemTitleilistItemTitleDelim t </vt:lpwstr>
  </property>
  <property fmtid="{D5CDD505-2E9C-101B-9397-08002B2CF9AE}" pid="37" name="lolItemTitle">
    <vt:lpwstr/>
  </property>
  <property fmtid="{D5CDD505-2E9C-101B-9397-08002B2CF9AE}" pid="38" name="lolTitle">
    <vt:lpwstr>List of Listings</vt:lpwstr>
  </property>
  <property fmtid="{D5CDD505-2E9C-101B-9397-08002B2CF9AE}" pid="39" name="lotItemTemplate">
    <vt:lpwstr>lotItemTitleilistItemTitleDelim t </vt:lpwstr>
  </property>
  <property fmtid="{D5CDD505-2E9C-101B-9397-08002B2CF9AE}" pid="40" name="lotItemTitle">
    <vt:lpwstr/>
  </property>
  <property fmtid="{D5CDD505-2E9C-101B-9397-08002B2CF9AE}" pid="41" name="lotTitle">
    <vt:lpwstr>## List of Tables</vt:lpwstr>
  </property>
  <property fmtid="{D5CDD505-2E9C-101B-9397-08002B2CF9AE}" pid="42" name="lstLabels">
    <vt:lpwstr>arabic</vt:lpwstr>
  </property>
  <property fmtid="{D5CDD505-2E9C-101B-9397-08002B2CF9AE}" pid="43" name="lstPrefix">
    <vt:lpwstr/>
  </property>
  <property fmtid="{D5CDD505-2E9C-101B-9397-08002B2CF9AE}" pid="44" name="lstPrefixTemplate">
    <vt:lpwstr>p i</vt:lpwstr>
  </property>
  <property fmtid="{D5CDD505-2E9C-101B-9397-08002B2CF9AE}" pid="45" name="nameInLink">
    <vt:lpwstr>False</vt:lpwstr>
  </property>
  <property fmtid="{D5CDD505-2E9C-101B-9397-08002B2CF9AE}" pid="46" name="numberSections">
    <vt:lpwstr>False</vt:lpwstr>
  </property>
  <property fmtid="{D5CDD505-2E9C-101B-9397-08002B2CF9AE}" pid="47" name="pairDelim">
    <vt:lpwstr>, </vt:lpwstr>
  </property>
  <property fmtid="{D5CDD505-2E9C-101B-9397-08002B2CF9AE}" pid="48" name="rangeDelim">
    <vt:lpwstr>-</vt:lpwstr>
  </property>
  <property fmtid="{D5CDD505-2E9C-101B-9397-08002B2CF9AE}" pid="49" name="refDelim">
    <vt:lpwstr>, </vt:lpwstr>
  </property>
  <property fmtid="{D5CDD505-2E9C-101B-9397-08002B2CF9AE}" pid="50" name="refIndexTemplate">
    <vt:lpwstr>isuf</vt:lpwstr>
  </property>
  <property fmtid="{D5CDD505-2E9C-101B-9397-08002B2CF9AE}" pid="51" name="secHeaderDelim">
    <vt:lpwstr> </vt:lpwstr>
  </property>
  <property fmtid="{D5CDD505-2E9C-101B-9397-08002B2CF9AE}" pid="52" name="secHeaderTemplate">
    <vt:lpwstr>isecHeaderDelim[n]t</vt:lpwstr>
  </property>
  <property fmtid="{D5CDD505-2E9C-101B-9397-08002B2CF9AE}" pid="53" name="secLabels">
    <vt:lpwstr>arabic</vt:lpwstr>
  </property>
  <property fmtid="{D5CDD505-2E9C-101B-9397-08002B2CF9AE}" pid="54" name="secPrefix">
    <vt:lpwstr/>
  </property>
  <property fmtid="{D5CDD505-2E9C-101B-9397-08002B2CF9AE}" pid="55" name="secPrefixTemplate">
    <vt:lpwstr>p i</vt:lpwstr>
  </property>
  <property fmtid="{D5CDD505-2E9C-101B-9397-08002B2CF9AE}" pid="56" name="sectionsDepth">
    <vt:lpwstr>0</vt:lpwstr>
  </property>
  <property fmtid="{D5CDD505-2E9C-101B-9397-08002B2CF9AE}" pid="57" name="subfigGrid">
    <vt:lpwstr>False</vt:lpwstr>
  </property>
  <property fmtid="{D5CDD505-2E9C-101B-9397-08002B2CF9AE}" pid="58" name="subfigLabels">
    <vt:lpwstr>alpha a</vt:lpwstr>
  </property>
  <property fmtid="{D5CDD505-2E9C-101B-9397-08002B2CF9AE}" pid="59" name="subfigureChildTemplate">
    <vt:lpwstr>i</vt:lpwstr>
  </property>
  <property fmtid="{D5CDD505-2E9C-101B-9397-08002B2CF9AE}" pid="60" name="subfigureRefIndexTemplate">
    <vt:lpwstr>isuf (s)</vt:lpwstr>
  </property>
  <property fmtid="{D5CDD505-2E9C-101B-9397-08002B2CF9AE}" pid="61" name="subfigureTemplate">
    <vt:lpwstr>figureTitle ititleDelim t. ccs</vt:lpwstr>
  </property>
  <property fmtid="{D5CDD505-2E9C-101B-9397-08002B2CF9AE}" pid="62" name="tableEqns">
    <vt:lpwstr>False</vt:lpwstr>
  </property>
  <property fmtid="{D5CDD505-2E9C-101B-9397-08002B2CF9AE}" pid="63" name="tableTemplate">
    <vt:lpwstr>t</vt:lpwstr>
  </property>
  <property fmtid="{D5CDD505-2E9C-101B-9397-08002B2CF9AE}" pid="64" name="tableTitle">
    <vt:lpwstr>Table</vt:lpwstr>
  </property>
  <property fmtid="{D5CDD505-2E9C-101B-9397-08002B2CF9AE}" pid="65" name="tblLabels">
    <vt:lpwstr>arabic</vt:lpwstr>
  </property>
  <property fmtid="{D5CDD505-2E9C-101B-9397-08002B2CF9AE}" pid="66" name="tblPrefix">
    <vt:lpwstr/>
  </property>
  <property fmtid="{D5CDD505-2E9C-101B-9397-08002B2CF9AE}" pid="67" name="tblPrefixTemplate">
    <vt:lpwstr>p i</vt:lpwstr>
  </property>
  <property fmtid="{D5CDD505-2E9C-101B-9397-08002B2CF9AE}" pid="68" name="titleDelim">
    <vt:lpwstr>:</vt:lpwstr>
  </property>
  <property fmtid="{D5CDD505-2E9C-101B-9397-08002B2CF9AE}" pid="69" name="ICV">
    <vt:lpwstr>159E07AAC1D146EEBE61F9EB241BE57C_12</vt:lpwstr>
  </property>
  <property fmtid="{D5CDD505-2E9C-101B-9397-08002B2CF9AE}" pid="70" name="KSOProductBuildVer">
    <vt:lpwstr>2052-12.1.0.15404</vt:lpwstr>
  </property>
</Properties>
</file>