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85" r:id="rId3"/>
    <p:sldId id="258" r:id="rId4"/>
    <p:sldId id="271" r:id="rId5"/>
    <p:sldId id="272" r:id="rId6"/>
    <p:sldId id="307" r:id="rId7"/>
    <p:sldId id="338" r:id="rId8"/>
    <p:sldId id="328" r:id="rId9"/>
    <p:sldId id="329" r:id="rId10"/>
    <p:sldId id="339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04" r:id="rId19"/>
    <p:sldId id="325" r:id="rId20"/>
    <p:sldId id="311" r:id="rId21"/>
    <p:sldId id="308" r:id="rId22"/>
    <p:sldId id="340" r:id="rId23"/>
    <p:sldId id="342" r:id="rId24"/>
    <p:sldId id="326" r:id="rId25"/>
    <p:sldId id="282" r:id="rId26"/>
    <p:sldId id="283" r:id="rId27"/>
    <p:sldId id="284" r:id="rId28"/>
    <p:sldId id="312" r:id="rId29"/>
    <p:sldId id="313" r:id="rId30"/>
    <p:sldId id="286" r:id="rId31"/>
    <p:sldId id="291" r:id="rId32"/>
    <p:sldId id="310" r:id="rId33"/>
    <p:sldId id="287" r:id="rId34"/>
    <p:sldId id="288" r:id="rId35"/>
    <p:sldId id="315" r:id="rId36"/>
    <p:sldId id="289" r:id="rId37"/>
    <p:sldId id="305" r:id="rId38"/>
    <p:sldId id="306" r:id="rId39"/>
    <p:sldId id="290" r:id="rId40"/>
    <p:sldId id="309" r:id="rId41"/>
    <p:sldId id="261" r:id="rId42"/>
    <p:sldId id="317" r:id="rId43"/>
    <p:sldId id="323" r:id="rId44"/>
    <p:sldId id="324" r:id="rId45"/>
    <p:sldId id="318" r:id="rId46"/>
    <p:sldId id="319" r:id="rId47"/>
    <p:sldId id="341" r:id="rId48"/>
    <p:sldId id="320" r:id="rId49"/>
    <p:sldId id="26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56" autoAdjust="0"/>
  </p:normalViewPr>
  <p:slideViewPr>
    <p:cSldViewPr>
      <p:cViewPr varScale="1">
        <p:scale>
          <a:sx n="79" d="100"/>
          <a:sy n="79" d="100"/>
        </p:scale>
        <p:origin x="108" y="1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BCAC7-B4D3-4F6F-A368-58E7796D2136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7A40-2CB1-48A0-B217-D8030874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2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5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4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3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51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5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31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5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2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68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35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45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45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01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0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2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2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6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6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0"/>
            <a:ext cx="9144000" cy="414972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0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2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0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7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6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9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1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5"/>
          <p:cNvSpPr>
            <a:spLocks noChangeArrowheads="1"/>
          </p:cNvSpPr>
          <p:nvPr userDrawn="1"/>
        </p:nvSpPr>
        <p:spPr bwMode="auto">
          <a:xfrm>
            <a:off x="251520" y="1658137"/>
            <a:ext cx="6048672" cy="4723191"/>
          </a:xfrm>
          <a:prstGeom prst="wedgeRoundRectCallout">
            <a:avLst>
              <a:gd name="adj1" fmla="val 62744"/>
              <a:gd name="adj2" fmla="val 1578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81" tIns="32140" rIns="64281" bIns="32140" anchor="ctr" anchorCtr="1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endParaRPr lang="en-US" altLang="zh-CN" sz="1400" dirty="0"/>
          </a:p>
        </p:txBody>
      </p:sp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4216"/>
            <a:ext cx="5770984" cy="44930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Content Placeholder 3" descr="crouching-happy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0357" y="3140969"/>
            <a:ext cx="1832125" cy="30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uspiciou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7519" y="2645493"/>
            <a:ext cx="1604963" cy="387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4217"/>
            <a:ext cx="5626968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ounded Rectangular Callout 5"/>
          <p:cNvSpPr>
            <a:spLocks noChangeArrowheads="1"/>
          </p:cNvSpPr>
          <p:nvPr userDrawn="1"/>
        </p:nvSpPr>
        <p:spPr bwMode="auto">
          <a:xfrm>
            <a:off x="323528" y="1628800"/>
            <a:ext cx="5832648" cy="4752528"/>
          </a:xfrm>
          <a:prstGeom prst="wedgeRoundRectCallout">
            <a:avLst>
              <a:gd name="adj1" fmla="val 75904"/>
              <a:gd name="adj2" fmla="val -18370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endParaRPr lang="en-US" altLang="zh-C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600201"/>
            <a:ext cx="6203032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cynical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9" y="1656805"/>
            <a:ext cx="117951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3" descr="crouching-happy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722" y="3573016"/>
            <a:ext cx="175908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203032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sitting-thinking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4491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uspicious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78" y="2276872"/>
            <a:ext cx="1380431" cy="41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6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rouching-happy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6" y="3861049"/>
            <a:ext cx="1658937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4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uspiciou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43502" y="2789509"/>
            <a:ext cx="1604963" cy="387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75FF7BC-3025-40A7-80A8-E81A8AC6A07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 “Network Flow” Meets “Convex Optimization”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@luk036</a:t>
            </a:r>
          </a:p>
          <a:p>
            <a:r>
              <a:rPr lang="en-US" altLang="zh-CN" dirty="0" smtClean="0"/>
              <a:t>2022-11-09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4584"/>
            <a:ext cx="4552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Quasi-convex </a:t>
            </a:r>
            <a:r>
              <a:rPr lang="en-US" altLang="zh-CN" dirty="0" smtClean="0"/>
              <a:t>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Consider: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</a:t>
                </a:r>
                <a:r>
                  <a:rPr lang="en-US" altLang="zh-CN" i="1" dirty="0"/>
                  <a:t>quasi-convex</a:t>
                </a:r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are concave.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456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6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Examples of </a:t>
            </a:r>
            <a:r>
              <a:rPr lang="en-US" altLang="zh-CN" dirty="0" smtClean="0"/>
              <a:t>Quasi-Convex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</m:rad>
                  </m:oMath>
                </a14:m>
                <a:r>
                  <a:rPr lang="en-US" altLang="zh-CN" dirty="0"/>
                  <a:t> is quasi-convex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ℝ</m:t>
                    </m:r>
                  </m:oMath>
                </a14:m>
                <a:endParaRPr lang="zh-CN" altLang="zh-CN" dirty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log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quasi-linear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++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is quasi-concave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++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Linear-fractional function: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)/(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1"/>
                <a:r>
                  <a:rPr lang="en-US" altLang="zh-CN" dirty="0" err="1"/>
                  <a:t>dom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 | 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&gt;0}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Distance ratio function: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/∥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1"/>
                <a:r>
                  <a:rPr lang="en-US" altLang="zh-CN" dirty="0" err="1"/>
                  <a:t>dom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 | 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≤∥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0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is quasi-convex, there exists a family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such that: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convex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non-increasing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/>
                  <a:t>-sublevel set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-sublevel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i.e</a:t>
                </a:r>
                <a:r>
                  <a:rPr lang="en-US" altLang="zh-CN" dirty="0" smtClean="0"/>
                  <a:t>.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)≤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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)≤0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23" t="-1628" r="-3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example: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)/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en-US" altLang="zh-CN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/>
                  <a:t> convex,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concave,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)≥0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)&gt;0</m:t>
                    </m:r>
                  </m:oMath>
                </a14:m>
                <a:r>
                  <a:rPr lang="en-US" altLang="zh-CN" dirty="0"/>
                  <a:t> on </a:t>
                </a:r>
                <a:r>
                  <a:rPr lang="en-US" altLang="zh-CN" dirty="0" err="1"/>
                  <a:t>dom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zh-CN" dirty="0"/>
              </a:p>
              <a:p>
                <a:pPr marL="400050" lvl="1" indent="0">
                  <a:buNone/>
                </a:pPr>
                <a:r>
                  <a:rPr lang="en-US" altLang="zh-CN" dirty="0"/>
                  <a:t>can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)−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⋅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23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Consider a </a:t>
                </a:r>
                <a:r>
                  <a:rPr lang="en-US" altLang="zh-CN" dirty="0" smtClean="0"/>
                  <a:t>feasibility </a:t>
                </a:r>
                <a:r>
                  <a:rPr lang="en-US" altLang="zh-CN" dirty="0"/>
                  <a:t>problem</a:t>
                </a:r>
                <a:r>
                  <a:rPr lang="en-US" altLang="zh-CN" dirty="0" smtClean="0"/>
                  <a:t>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find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)≤0,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If feasible, </a:t>
                </a:r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  <a:endParaRPr lang="zh-CN" altLang="zh-CN" dirty="0"/>
              </a:p>
              <a:p>
                <a:r>
                  <a:rPr lang="en-US" altLang="zh-CN" dirty="0"/>
                  <a:t>If infeasible, </a:t>
                </a:r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r>
                  <a:rPr lang="en-US" altLang="zh-CN" dirty="0"/>
                  <a:t>Binary search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/>
                  <a:t> can be used for obtaining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0" t="-1764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Quasi-convex Network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Again, the feasibility problem </a:t>
            </a:r>
            <a:r>
              <a:rPr lang="en-US" altLang="zh-CN" dirty="0" smtClean="0"/>
              <a:t>can </a:t>
            </a:r>
            <a:r>
              <a:rPr lang="en-US" altLang="zh-CN" dirty="0"/>
              <a:t>be solved efficiently by the bisection method or the ellipsoid method, together with the </a:t>
            </a:r>
            <a:r>
              <a:rPr lang="en-US" altLang="zh-CN" dirty="0" smtClean="0"/>
              <a:t>negative </a:t>
            </a:r>
            <a:r>
              <a:rPr lang="en-US" altLang="zh-CN" dirty="0"/>
              <a:t>cycle detection technique</a:t>
            </a:r>
            <a:r>
              <a:rPr lang="en-US" altLang="zh-CN" dirty="0" smtClean="0"/>
              <a:t>.</a:t>
            </a:r>
          </a:p>
          <a:p>
            <a:pPr lvl="0"/>
            <a:endParaRPr lang="zh-CN" altLang="zh-CN" dirty="0"/>
          </a:p>
          <a:p>
            <a:r>
              <a:rPr lang="en-US" altLang="zh-CN" dirty="0" smtClean="0"/>
              <a:t>Q. Any </a:t>
            </a:r>
            <a:r>
              <a:rPr lang="en-US" altLang="zh-CN" dirty="0"/>
              <a:t>EDA’s applications 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5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Monotonic 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 altLang="zh-CN" dirty="0" smtClean="0"/>
                  <a:t>Consider the following problem: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</m:t>
                            </m:r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/>
                              </a:rPr>
                              <m:t>n</m:t>
                            </m:r>
                          </m:e>
                          <m:e>
                            <m:limLow>
                              <m:limLow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non-decreasing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zh-CN" dirty="0"/>
              </a:p>
              <a:p>
                <a:pPr lvl="0"/>
                <a:r>
                  <a:rPr lang="en-US" altLang="zh-CN" dirty="0"/>
                  <a:t>The problem can be recast as: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</m:t>
                            </m:r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non-deceasing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2" t="-2695" r="-393" b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2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Yield-driven 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 altLang="zh-CN" dirty="0" smtClean="0"/>
                  <a:t>Consider the following problem: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limLow>
                              <m:limLow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lim>
                            </m:limLow>
                            <m:r>
                              <a:rPr lang="en-US" altLang="zh-CN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is a random variables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lvl="0"/>
                <a:r>
                  <a:rPr lang="en-US" altLang="zh-CN" dirty="0" smtClean="0"/>
                  <a:t>Equivalent to the problem: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non-deceasing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75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2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E.g. Yield-driven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1600201"/>
            <a:ext cx="577098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Let 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is the </a:t>
            </a:r>
            <a:r>
              <a:rPr lang="en-US" altLang="zh-CN" dirty="0" err="1" smtClean="0"/>
              <a:t>cdf</a:t>
            </a:r>
            <a:r>
              <a:rPr lang="en-US" altLang="zh-CN" dirty="0" smtClean="0"/>
              <a:t> of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Then: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=&gt;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1 – 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=&gt;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ij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1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–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baseline="300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The problem becomes: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maximum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subject to	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F</a:t>
            </a:r>
            <a:r>
              <a:rPr lang="en-US" altLang="zh-CN" i="1" baseline="-25000" dirty="0">
                <a:solidFill>
                  <a:srgbClr val="0070C0"/>
                </a:solidFill>
              </a:rPr>
              <a:t>ij</a:t>
            </a:r>
            <a:r>
              <a:rPr lang="en-US" altLang="zh-CN" baseline="30000" dirty="0">
                <a:solidFill>
                  <a:srgbClr val="0070C0"/>
                </a:solidFill>
              </a:rPr>
              <a:t>-1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1 – 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				A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u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y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E.g. Yield-driven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1600201"/>
            <a:ext cx="5770984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 is a Gaussian random variable with </a:t>
            </a:r>
            <a:r>
              <a:rPr lang="en-US" altLang="zh-CN" dirty="0"/>
              <a:t>mean </a:t>
            </a:r>
            <a:r>
              <a:rPr lang="en-US" altLang="zh-CN" i="1" dirty="0" err="1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/>
              <a:t> and variance 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s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. </a:t>
            </a:r>
            <a:endParaRPr lang="en-US" altLang="zh-CN" dirty="0" smtClean="0"/>
          </a:p>
          <a:p>
            <a:r>
              <a:rPr lang="en-US" altLang="zh-CN" dirty="0" smtClean="0"/>
              <a:t>Then the problem further reduces to: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maximum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subject to	</a:t>
            </a:r>
            <a:r>
              <a:rPr lang="en-US" altLang="zh-CN" i="1" dirty="0" smtClean="0">
                <a:solidFill>
                  <a:srgbClr val="0070C0"/>
                </a:solidFill>
              </a:rPr>
              <a:t>y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d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 –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s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dirty="0" smtClean="0"/>
              <a:t>,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				A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u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1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当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网络流</a:t>
            </a:r>
            <a:r>
              <a:rPr lang="en-US" altLang="zh-CN" dirty="0" smtClean="0"/>
              <a:t>” </a:t>
            </a:r>
            <a:r>
              <a:rPr lang="zh-CN" altLang="en-US" dirty="0"/>
              <a:t>遇上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凸优化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@luk036</a:t>
            </a:r>
          </a:p>
          <a:p>
            <a:r>
              <a:rPr lang="en-US" altLang="zh-CN" dirty="0" smtClean="0"/>
              <a:t>2022-11-09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Monotonic problem can be solved efficiently using cycle-cancelling methods such as Howard’s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9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MIN-COST flow problem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Min-Cost Flow Problem (linear)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Consider: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)=0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could be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+∞</m:t>
                    </m:r>
                  </m:oMath>
                </a14:m>
                <a:r>
                  <a:rPr lang="en-US" altLang="zh-CN" dirty="0"/>
                  <a:t>,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could be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−∞</m:t>
                    </m:r>
                  </m:oMath>
                </a14:m>
                <a:endParaRPr lang="zh-CN" altLang="zh-C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/>
                  <a:t> is the incidence matrix of a network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5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/>
                  <a:t>Conventional (integration):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zh-CN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subSup"/>
                          <m:ctrlPr>
                            <a:rPr lang="zh-CN" altLang="zh-CN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zh-CN" altLang="zh-CN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Discrete (pairing):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where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 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 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Conventional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Augmented path based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tart from an infeasible solution</a:t>
            </a:r>
          </a:p>
          <a:p>
            <a:pPr lvl="1"/>
            <a:r>
              <a:rPr lang="en-US" altLang="zh-CN" dirty="0" smtClean="0"/>
              <a:t>Inject minimal flow into the augmented path while maintaining infeasibility in each iteration</a:t>
            </a:r>
          </a:p>
          <a:p>
            <a:pPr lvl="1"/>
            <a:r>
              <a:rPr lang="en-US" altLang="zh-CN" dirty="0" smtClean="0"/>
              <a:t>Stop when there is no flow to inject into the path</a:t>
            </a:r>
          </a:p>
          <a:p>
            <a:r>
              <a:rPr lang="en-US" altLang="zh-CN" dirty="0" smtClean="0"/>
              <a:t>Cycle cancelling based</a:t>
            </a:r>
          </a:p>
          <a:p>
            <a:pPr lvl="1"/>
            <a:r>
              <a:rPr lang="en-US" altLang="zh-CN" dirty="0" smtClean="0"/>
              <a:t>Start from a feasible solution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a better </a:t>
            </a:r>
            <a:r>
              <a:rPr lang="en-US" altLang="zh-CN" dirty="0" err="1"/>
              <a:t>sol’n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</a:rPr>
              <a:t> +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, where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/>
              <a:t> is positive.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9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General Descent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Input</a:t>
            </a:r>
            <a:r>
              <a:rPr lang="en-US" altLang="zh-CN" dirty="0" smtClean="0"/>
              <a:t>: a starting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∈</a:t>
            </a:r>
            <a:r>
              <a:rPr lang="en-US" altLang="zh-CN" dirty="0"/>
              <a:t>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Output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b="1" dirty="0" smtClean="0"/>
              <a:t>repeat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Determine a</a:t>
            </a:r>
            <a:r>
              <a:rPr lang="en-US" altLang="zh-CN" dirty="0"/>
              <a:t> </a:t>
            </a:r>
            <a:r>
              <a:rPr lang="en-US" altLang="zh-CN" dirty="0" smtClean="0"/>
              <a:t>descent direction</a:t>
            </a:r>
            <a:r>
              <a:rPr lang="en-US" altLang="zh-CN" dirty="0">
                <a:solidFill>
                  <a:srgbClr val="0070C0"/>
                </a:solidFill>
              </a:rPr>
              <a:t> 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Line search. Choose a step size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 &gt; 0</a:t>
            </a:r>
            <a:r>
              <a:rPr lang="en-US" altLang="zh-CN" dirty="0">
                <a:sym typeface="Symbol"/>
              </a:rPr>
              <a:t>.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Update. 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:= </a:t>
            </a:r>
            <a:r>
              <a:rPr lang="en-US" altLang="zh-CN" dirty="0" smtClean="0">
                <a:solidFill>
                  <a:srgbClr val="0070C0"/>
                </a:solidFill>
              </a:rPr>
              <a:t>x +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b="1" dirty="0" smtClean="0"/>
              <a:t>until </a:t>
            </a:r>
            <a:r>
              <a:rPr lang="en-US" altLang="zh-CN" dirty="0" smtClean="0"/>
              <a:t>a stopping criterion is satisfied;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18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</a:t>
            </a:r>
            <a:r>
              <a:rPr lang="en-US" altLang="zh-CN" dirty="0"/>
              <a:t>C</a:t>
            </a:r>
            <a:r>
              <a:rPr lang="en-US" altLang="zh-CN" dirty="0" smtClean="0"/>
              <a:t>ommon </a:t>
            </a:r>
            <a:r>
              <a:rPr lang="en-US" altLang="zh-CN" dirty="0"/>
              <a:t>D</a:t>
            </a:r>
            <a:r>
              <a:rPr lang="en-US" altLang="zh-CN" dirty="0" smtClean="0"/>
              <a:t>escent 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For convex problems, the search direction must satisfy </a:t>
            </a:r>
            <a:r>
              <a:rPr lang="en-US" altLang="zh-CN" dirty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&lt; 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Gradient descent: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=  –∇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</a:p>
          <a:p>
            <a:r>
              <a:rPr lang="en-US" altLang="zh-CN" dirty="0" smtClean="0"/>
              <a:t>Steepest descent: 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nsd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argmin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|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/>
              <a:t> </a:t>
            </a:r>
            <a:r>
              <a:rPr lang="en-US" altLang="zh-CN" dirty="0"/>
              <a:t>= 1</a:t>
            </a:r>
            <a:r>
              <a:rPr lang="en-US" altLang="zh-CN" dirty="0" smtClean="0"/>
              <a:t>}.</a:t>
            </a:r>
            <a:endParaRPr lang="en-US" altLang="zh-CN" dirty="0"/>
          </a:p>
          <a:p>
            <a:pPr lvl="1"/>
            <a:r>
              <a:rPr lang="en-US" altLang="zh-CN" i="1" dirty="0" smtClean="0"/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sd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nsd</a:t>
            </a:r>
            <a:r>
              <a:rPr lang="en-US" altLang="zh-CN" dirty="0" smtClean="0"/>
              <a:t> (un-normalized</a:t>
            </a:r>
            <a:r>
              <a:rPr lang="en-US" altLang="zh-CN" dirty="0"/>
              <a:t>)</a:t>
            </a:r>
            <a:endParaRPr lang="en-US" altLang="zh-CN" baseline="-250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Newton’s method: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=  –∇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99512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Here, there is a better way to 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</a:rPr>
              <a:t> +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, </a:t>
            </a:r>
            <a:r>
              <a:rPr lang="en-US" altLang="zh-CN" dirty="0"/>
              <a:t>then we have: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min  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28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800" dirty="0">
                <a:solidFill>
                  <a:srgbClr val="0070C0"/>
                </a:solidFill>
              </a:rPr>
              <a:t> + </a:t>
            </a:r>
            <a:r>
              <a:rPr lang="en-US" altLang="zh-CN" sz="2800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28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∆</a:t>
            </a:r>
            <a:r>
              <a:rPr lang="en-US" altLang="zh-CN" sz="2800" i="1" dirty="0" err="1">
                <a:solidFill>
                  <a:srgbClr val="0070C0"/>
                </a:solidFill>
              </a:rPr>
              <a:t>x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            =&gt; 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sz="2800" baseline="30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∆</a:t>
            </a:r>
            <a:r>
              <a:rPr lang="en-US" altLang="zh-CN" sz="2800" i="1" dirty="0" err="1">
                <a:solidFill>
                  <a:srgbClr val="FF0000"/>
                </a:solidFill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&lt; 0</a:t>
            </a:r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s</a:t>
            </a:r>
            <a:r>
              <a:rPr lang="en-US" altLang="zh-CN" sz="2800" dirty="0"/>
              <a:t>. t. </a:t>
            </a:r>
            <a:r>
              <a:rPr lang="en-US" altLang="zh-CN" sz="2800" i="1" dirty="0">
                <a:solidFill>
                  <a:srgbClr val="0070C0"/>
                </a:solidFill>
              </a:rPr>
              <a:t>c</a:t>
            </a:r>
            <a:r>
              <a:rPr lang="en-US" altLang="zh-CN" sz="2800" baseline="30000" dirty="0">
                <a:solidFill>
                  <a:srgbClr val="0070C0"/>
                </a:solidFill>
              </a:rPr>
              <a:t>–</a:t>
            </a:r>
            <a:r>
              <a:rPr lang="en-US" altLang="zh-CN" sz="2800" dirty="0" smtClean="0">
                <a:solidFill>
                  <a:srgbClr val="0070C0"/>
                </a:solidFill>
              </a:rPr>
              <a:t>–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sz="2800" dirty="0">
                <a:solidFill>
                  <a:srgbClr val="0070C0"/>
                </a:solidFill>
              </a:rPr>
              <a:t>∆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c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+ </a:t>
            </a:r>
            <a:r>
              <a:rPr lang="en-US" altLang="zh-CN" sz="2800" dirty="0">
                <a:solidFill>
                  <a:srgbClr val="0070C0"/>
                </a:solidFill>
              </a:rPr>
              <a:t>– 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=&gt; </a:t>
            </a:r>
            <a:r>
              <a:rPr lang="en-US" altLang="zh-CN" sz="2800" dirty="0"/>
              <a:t>residual graph 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sz="2800" i="1" baseline="-25000" dirty="0" err="1" smtClean="0">
                <a:solidFill>
                  <a:srgbClr val="0070C0"/>
                </a:solidFill>
              </a:rPr>
              <a:t>x</a:t>
            </a:r>
            <a:endParaRPr lang="en-US" altLang="zh-CN" sz="2800" i="1" baseline="-25000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	  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 0  </a:t>
            </a:r>
            <a:r>
              <a:rPr lang="en-US" altLang="zh-CN" dirty="0"/>
              <a:t>		</a:t>
            </a:r>
            <a:r>
              <a:rPr lang="en-US" altLang="zh-CN" dirty="0" smtClean="0"/>
              <a:t>=&gt; </a:t>
            </a:r>
            <a:r>
              <a:rPr lang="en-US" altLang="zh-CN" dirty="0" smtClean="0">
                <a:solidFill>
                  <a:srgbClr val="FF0000"/>
                </a:solidFill>
              </a:rPr>
              <a:t>∆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 a cycle!  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 other words, choose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to be a negative cycle with cost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!</a:t>
            </a:r>
          </a:p>
          <a:p>
            <a:pPr lvl="1"/>
            <a:r>
              <a:rPr lang="en-US" altLang="zh-CN" dirty="0" smtClean="0"/>
              <a:t>Simple negative cycle, or</a:t>
            </a:r>
          </a:p>
          <a:p>
            <a:pPr lvl="1"/>
            <a:r>
              <a:rPr lang="en-US" altLang="zh-CN" dirty="0" smtClean="0"/>
              <a:t>Minimum mean cycle</a:t>
            </a:r>
          </a:p>
        </p:txBody>
      </p:sp>
    </p:spTree>
    <p:extLst>
      <p:ext uri="{BB962C8B-B14F-4D97-AF65-F5344CB8AC3E}">
        <p14:creationId xmlns:p14="http://schemas.microsoft.com/office/powerpoint/2010/main" val="3487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size is limited by the capacity constraints: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>
                <a:solidFill>
                  <a:srgbClr val="0070C0"/>
                </a:solidFill>
                <a:sym typeface="Symbol"/>
              </a:rPr>
              <a:t>1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min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+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}, for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</a:rPr>
              <a:t> &gt; 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>
                <a:solidFill>
                  <a:srgbClr val="0070C0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min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 {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 </a:t>
            </a:r>
            <a:r>
              <a:rPr lang="en-US" altLang="zh-CN" dirty="0" smtClean="0">
                <a:solidFill>
                  <a:srgbClr val="0070C0"/>
                </a:solidFill>
              </a:rPr>
              <a:t>–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baseline="30000" dirty="0">
                <a:solidFill>
                  <a:srgbClr val="0070C0"/>
                </a:solidFill>
              </a:rPr>
              <a:t>–</a:t>
            </a:r>
            <a:r>
              <a:rPr lang="en-US" altLang="zh-CN" dirty="0" smtClean="0"/>
              <a:t>}, for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dirty="0" err="1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 &lt; 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 smtClean="0">
                <a:solidFill>
                  <a:srgbClr val="0070C0"/>
                </a:solidFill>
                <a:sym typeface="Symbol"/>
              </a:rPr>
              <a:t>lin</a:t>
            </a:r>
            <a:r>
              <a:rPr lang="en-US" altLang="zh-CN" dirty="0" smtClean="0"/>
              <a:t> = min{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smtClean="0">
                <a:solidFill>
                  <a:srgbClr val="0070C0"/>
                </a:solidFill>
                <a:sym typeface="Symbol"/>
              </a:rPr>
              <a:t>1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If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 smtClean="0">
                <a:solidFill>
                  <a:srgbClr val="0070C0"/>
                </a:solidFill>
                <a:sym typeface="Symbol"/>
              </a:rPr>
              <a:t>lin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+</a:t>
            </a:r>
            <a:r>
              <a:rPr lang="en-US" altLang="zh-CN" dirty="0" smtClean="0">
                <a:sym typeface="Symbol"/>
              </a:rPr>
              <a:t>∞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dirty="0" smtClean="0">
                <a:sym typeface="Symbol"/>
              </a:rPr>
              <a:t>the problem is unbounded.</a:t>
            </a:r>
          </a:p>
        </p:txBody>
      </p:sp>
    </p:spTree>
    <p:extLst>
      <p:ext uri="{BB962C8B-B14F-4D97-AF65-F5344CB8AC3E}">
        <p14:creationId xmlns:p14="http://schemas.microsoft.com/office/powerpoint/2010/main" val="34513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Symbol"/>
              </a:rPr>
              <a:t>An initial feasible solution can be obtained by a similar construction of residual graph and cost vector.</a:t>
            </a:r>
          </a:p>
          <a:p>
            <a:r>
              <a:rPr lang="en-US" altLang="zh-CN" dirty="0" smtClean="0">
                <a:sym typeface="Symbol"/>
              </a:rPr>
              <a:t>The LEMON package implements this cycle cancelling algorithm.</a:t>
            </a:r>
          </a:p>
        </p:txBody>
      </p:sp>
    </p:spTree>
    <p:extLst>
      <p:ext uri="{BB962C8B-B14F-4D97-AF65-F5344CB8AC3E}">
        <p14:creationId xmlns:p14="http://schemas.microsoft.com/office/powerpoint/2010/main" val="4966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“Network Flow” says:</a:t>
            </a:r>
            <a:endParaRPr lang="zh-CN" altLang="en-US" dirty="0"/>
          </a:p>
        </p:txBody>
      </p:sp>
      <p:pic>
        <p:nvPicPr>
          <p:cNvPr id="6" name="Picture 2" descr="cynical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6" y="2232869"/>
            <a:ext cx="117951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4"/>
          <p:cNvSpPr>
            <a:spLocks noChangeArrowheads="1"/>
          </p:cNvSpPr>
          <p:nvPr/>
        </p:nvSpPr>
        <p:spPr bwMode="auto">
          <a:xfrm>
            <a:off x="3870746" y="1631653"/>
            <a:ext cx="3005510" cy="1149276"/>
          </a:xfrm>
          <a:prstGeom prst="wedgeRoundRectCallout">
            <a:avLst>
              <a:gd name="adj1" fmla="val -85037"/>
              <a:gd name="adj2" fmla="val 57792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000" dirty="0" smtClean="0">
                <a:latin typeface="Comic Sans MS" panose="030F0702030302020204" pitchFamily="66" charset="0"/>
              </a:rPr>
              <a:t>Ah, I can check if the problem has a feasible solution very quickly.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3779912" y="3573016"/>
            <a:ext cx="4038600" cy="1469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2400" dirty="0" smtClean="0"/>
              <a:t>minimize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</a:p>
          <a:p>
            <a:pPr>
              <a:buFont typeface="Arial" pitchFamily="34" charset="0"/>
              <a:buNone/>
            </a:pPr>
            <a:r>
              <a:rPr lang="en-US" altLang="zh-CN" sz="2400" dirty="0" smtClean="0"/>
              <a:t>subject to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–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+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Arial" pitchFamily="34" charset="0"/>
              <a:buNone/>
            </a:pPr>
            <a:r>
              <a:rPr lang="en-US" altLang="zh-CN" sz="2400" dirty="0" smtClean="0"/>
              <a:t>		 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 =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24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2400" dirty="0" smtClean="0">
                <a:solidFill>
                  <a:srgbClr val="0070C0"/>
                </a:solidFill>
              </a:rPr>
              <a:t>) = 0 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Min-Cost Flow Convex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Formulation: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 </a:t>
            </a:r>
            <a:r>
              <a:rPr lang="en-US" altLang="zh-CN" dirty="0" smtClean="0"/>
              <a:t>&lt;----- convex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 </a:t>
            </a:r>
            <a:r>
              <a:rPr lang="en-US" altLang="zh-CN" dirty="0" smtClean="0"/>
              <a:t>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3200" dirty="0" smtClean="0">
                <a:solidFill>
                  <a:srgbClr val="0070C0"/>
                </a:solidFill>
              </a:rPr>
              <a:t>(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3200" dirty="0" smtClean="0">
                <a:solidFill>
                  <a:srgbClr val="0070C0"/>
                </a:solidFill>
              </a:rPr>
              <a:t>)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129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3" y="4499234"/>
            <a:ext cx="6348611" cy="23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Line Search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xact </a:t>
            </a:r>
            <a:r>
              <a:rPr lang="en-US" altLang="zh-CN" dirty="0"/>
              <a:t>line search: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/>
              <a:t> = </a:t>
            </a:r>
            <a:r>
              <a:rPr lang="en-US" altLang="zh-CN" dirty="0" err="1" smtClean="0"/>
              <a:t>argmin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&gt;0</a:t>
            </a:r>
            <a:r>
              <a:rPr lang="en-US" altLang="zh-CN" dirty="0" smtClean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+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∆x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 smtClean="0"/>
              <a:t>Backtracking </a:t>
            </a:r>
            <a:r>
              <a:rPr lang="en-US" altLang="zh-CN" dirty="0"/>
              <a:t>line search (with parameters </a:t>
            </a:r>
            <a:r>
              <a:rPr lang="el-GR" altLang="zh-CN" dirty="0">
                <a:solidFill>
                  <a:srgbClr val="0070C0"/>
                </a:solidFill>
              </a:rPr>
              <a:t>α ∈ (0,1/2)</a:t>
            </a:r>
            <a:r>
              <a:rPr lang="el-GR" altLang="zh-CN" dirty="0"/>
              <a:t>, </a:t>
            </a:r>
            <a:r>
              <a:rPr lang="el-GR" altLang="zh-CN" dirty="0">
                <a:solidFill>
                  <a:srgbClr val="0070C0"/>
                </a:solidFill>
              </a:rPr>
              <a:t>β ∈ (0,1</a:t>
            </a:r>
            <a:r>
              <a:rPr lang="el-GR" altLang="zh-CN" dirty="0" smtClean="0">
                <a:solidFill>
                  <a:srgbClr val="0070C0"/>
                </a:solidFill>
              </a:rPr>
              <a:t>)</a:t>
            </a:r>
            <a:r>
              <a:rPr lang="el-GR" altLang="zh-CN" dirty="0" smtClean="0"/>
              <a:t>)</a:t>
            </a:r>
            <a:endParaRPr lang="el-GR" altLang="zh-CN" dirty="0"/>
          </a:p>
          <a:p>
            <a:pPr lvl="1"/>
            <a:r>
              <a:rPr lang="en-US" altLang="zh-CN" dirty="0"/>
              <a:t>starting at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= 1</a:t>
            </a:r>
            <a:r>
              <a:rPr lang="en-US" altLang="zh-CN" dirty="0"/>
              <a:t>, repeat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/>
              <a:t> := </a:t>
            </a:r>
            <a:r>
              <a:rPr lang="el-GR" altLang="zh-CN" dirty="0">
                <a:solidFill>
                  <a:srgbClr val="0070C0"/>
                </a:solidFill>
              </a:rPr>
              <a:t>β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/>
              <a:t> </a:t>
            </a:r>
            <a:r>
              <a:rPr lang="en-US" altLang="zh-CN" dirty="0" smtClean="0"/>
              <a:t>until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+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&lt; 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l-GR" altLang="zh-CN" dirty="0" smtClean="0">
                <a:solidFill>
                  <a:srgbClr val="0070C0"/>
                </a:solidFill>
              </a:rPr>
              <a:t>α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∇</a:t>
            </a:r>
            <a:r>
              <a:rPr lang="en-US" altLang="zh-CN" i="1" dirty="0" err="1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∆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en-US" altLang="zh-CN" dirty="0" smtClean="0"/>
              <a:t>graphical </a:t>
            </a:r>
            <a:r>
              <a:rPr lang="en-US" altLang="zh-CN" dirty="0"/>
              <a:t>interpretation: </a:t>
            </a:r>
            <a:r>
              <a:rPr lang="en-US" altLang="zh-CN" dirty="0" smtClean="0"/>
              <a:t>backtrack </a:t>
            </a:r>
            <a:r>
              <a:rPr lang="en-US" altLang="zh-CN" dirty="0"/>
              <a:t>until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≤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0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Step </a:t>
            </a:r>
            <a:r>
              <a:rPr lang="en-US" altLang="zh-CN" dirty="0"/>
              <a:t>size is </a:t>
            </a:r>
            <a:r>
              <a:rPr lang="en-US" altLang="zh-CN" dirty="0" smtClean="0"/>
              <a:t>further limited by:</a:t>
            </a:r>
            <a:endParaRPr lang="en-US" altLang="zh-CN" dirty="0"/>
          </a:p>
          <a:p>
            <a:pPr lvl="1"/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>
                <a:solidFill>
                  <a:srgbClr val="0070C0"/>
                </a:solidFill>
                <a:sym typeface="Symbol"/>
              </a:rPr>
              <a:t>cvx</a:t>
            </a:r>
            <a:r>
              <a:rPr lang="en-US" altLang="zh-CN" dirty="0"/>
              <a:t> = min{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>
                <a:solidFill>
                  <a:srgbClr val="0070C0"/>
                </a:solidFill>
                <a:sym typeface="Symbol"/>
              </a:rPr>
              <a:t>lin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t</a:t>
            </a:r>
            <a:r>
              <a:rPr lang="en-US" altLang="zh-CN" dirty="0"/>
              <a:t>} </a:t>
            </a:r>
          </a:p>
          <a:p>
            <a:r>
              <a:rPr lang="en-US" altLang="zh-CN" dirty="0" smtClean="0"/>
              <a:t>In each iteration</a:t>
            </a:r>
            <a:r>
              <a:rPr lang="en-US" altLang="zh-CN" dirty="0"/>
              <a:t>, </a:t>
            </a:r>
            <a:r>
              <a:rPr lang="en-US" altLang="zh-CN" dirty="0" smtClean="0"/>
              <a:t>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as </a:t>
            </a:r>
            <a:r>
              <a:rPr lang="en-US" altLang="zh-CN" dirty="0"/>
              <a:t>a negative cycle of 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x</a:t>
            </a:r>
            <a:r>
              <a:rPr lang="en-US" altLang="zh-CN" dirty="0"/>
              <a:t>, with </a:t>
            </a:r>
            <a:r>
              <a:rPr lang="en-US" altLang="zh-CN" dirty="0" smtClean="0"/>
              <a:t>cost </a:t>
            </a:r>
            <a:r>
              <a:rPr lang="en-US" altLang="zh-CN" dirty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such that 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 smtClean="0">
                <a:solidFill>
                  <a:srgbClr val="0070C0"/>
                </a:solidFill>
              </a:rPr>
              <a:t>x </a:t>
            </a:r>
            <a:r>
              <a:rPr lang="en-US" altLang="zh-CN" dirty="0" smtClean="0">
                <a:solidFill>
                  <a:srgbClr val="0070C0"/>
                </a:solidFill>
              </a:rPr>
              <a:t>&lt; 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09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Quasi-convex Minimization</a:t>
            </a:r>
            <a:endParaRPr lang="zh-CN" altLang="en-US" dirty="0"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Problem Formulation:</a:t>
            </a:r>
          </a:p>
          <a:p>
            <a:pPr>
              <a:buNone/>
            </a:pPr>
            <a:r>
              <a:rPr lang="en-US" altLang="zh-CN" dirty="0"/>
              <a:t>		min	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    </a:t>
            </a:r>
            <a:r>
              <a:rPr lang="en-US" altLang="zh-CN" dirty="0"/>
              <a:t>&lt;---- quasi-convex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		s.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0</a:t>
            </a:r>
          </a:p>
          <a:p>
            <a:r>
              <a:rPr lang="en-US" altLang="zh-CN" dirty="0" smtClean="0"/>
              <a:t>The problem can be recast as: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dirty="0"/>
              <a:t>	s. t.	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,</a:t>
            </a:r>
            <a:endParaRPr lang="en-US" altLang="zh-CN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			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4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Convex Optimization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56307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Consider a convex feasibility problem: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z="3000" dirty="0" smtClean="0"/>
              <a:t>find	</a:t>
            </a:r>
            <a:r>
              <a:rPr lang="en-US" altLang="zh-CN" sz="3000" i="1" dirty="0" smtClean="0">
                <a:solidFill>
                  <a:srgbClr val="0070C0"/>
                </a:solidFill>
              </a:rPr>
              <a:t>x</a:t>
            </a:r>
            <a:endParaRPr lang="en-US" altLang="zh-CN" sz="3000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sz="3000" dirty="0" smtClean="0"/>
              <a:t>	s. t.</a:t>
            </a:r>
            <a:r>
              <a:rPr lang="en-US" altLang="zh-CN" sz="3000" dirty="0"/>
              <a:t>	</a:t>
            </a:r>
            <a:r>
              <a:rPr lang="en-US" altLang="zh-CN" sz="3000" i="1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sz="3000" i="1" baseline="-25000" dirty="0" smtClean="0">
                <a:solidFill>
                  <a:srgbClr val="0070C0"/>
                </a:solidFill>
              </a:rPr>
              <a:t>t</a:t>
            </a:r>
            <a:r>
              <a:rPr lang="en-US" altLang="zh-CN" sz="3000" dirty="0" smtClean="0">
                <a:solidFill>
                  <a:srgbClr val="0070C0"/>
                </a:solidFill>
              </a:rPr>
              <a:t>(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sz="3000" dirty="0" smtClean="0">
                <a:solidFill>
                  <a:srgbClr val="0070C0"/>
                </a:solidFill>
              </a:rPr>
              <a:t>)</a:t>
            </a:r>
            <a:r>
              <a:rPr lang="en-US" altLang="zh-CN" sz="3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0, </a:t>
            </a:r>
            <a:r>
              <a:rPr lang="en-US" altLang="zh-CN" sz="3200" dirty="0" smtClean="0"/>
              <a:t>             (2)</a:t>
            </a:r>
            <a:endParaRPr lang="en-US" altLang="zh-CN" sz="30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0070C0"/>
                </a:solidFill>
              </a:rPr>
              <a:t>			0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c</a:t>
            </a:r>
            <a:r>
              <a:rPr lang="en-US" altLang="zh-CN" sz="3000" dirty="0"/>
              <a:t> </a:t>
            </a:r>
          </a:p>
          <a:p>
            <a:pPr lvl="1">
              <a:buNone/>
            </a:pPr>
            <a:r>
              <a:rPr lang="en-US" altLang="zh-CN" sz="3000" dirty="0"/>
              <a:t>		 	</a:t>
            </a:r>
            <a:r>
              <a:rPr lang="en-US" altLang="zh-CN" sz="3000" i="1" dirty="0">
                <a:solidFill>
                  <a:srgbClr val="0070C0"/>
                </a:solidFill>
              </a:rPr>
              <a:t>A</a:t>
            </a:r>
            <a:r>
              <a:rPr lang="en-US" altLang="zh-CN" sz="3000" baseline="30000" dirty="0">
                <a:solidFill>
                  <a:srgbClr val="0070C0"/>
                </a:solidFill>
              </a:rPr>
              <a:t>T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= </a:t>
            </a:r>
            <a:r>
              <a:rPr lang="en-US" altLang="zh-CN" sz="3000" i="1" dirty="0">
                <a:solidFill>
                  <a:srgbClr val="0070C0"/>
                </a:solidFill>
              </a:rPr>
              <a:t>b</a:t>
            </a:r>
            <a:r>
              <a:rPr lang="en-US" altLang="zh-CN" sz="3000" dirty="0">
                <a:solidFill>
                  <a:srgbClr val="0070C0"/>
                </a:solidFill>
              </a:rPr>
              <a:t>, </a:t>
            </a:r>
            <a:r>
              <a:rPr lang="en-US" altLang="zh-CN" sz="3000" i="1" dirty="0">
                <a:solidFill>
                  <a:srgbClr val="0070C0"/>
                </a:solidFill>
              </a:rPr>
              <a:t>b</a:t>
            </a:r>
            <a:r>
              <a:rPr lang="en-US" altLang="zh-CN" sz="3000" dirty="0">
                <a:solidFill>
                  <a:srgbClr val="0070C0"/>
                </a:solidFill>
              </a:rPr>
              <a:t>(</a:t>
            </a:r>
            <a:r>
              <a:rPr lang="en-US" altLang="zh-CN" sz="3000" i="1" dirty="0">
                <a:solidFill>
                  <a:srgbClr val="0070C0"/>
                </a:solidFill>
              </a:rPr>
              <a:t>V</a:t>
            </a:r>
            <a:r>
              <a:rPr lang="en-US" altLang="zh-CN" sz="3000" dirty="0">
                <a:solidFill>
                  <a:srgbClr val="0070C0"/>
                </a:solidFill>
              </a:rPr>
              <a:t>) = </a:t>
            </a:r>
            <a:r>
              <a:rPr lang="en-US" altLang="zh-CN" sz="3000" dirty="0" smtClean="0">
                <a:solidFill>
                  <a:srgbClr val="0070C0"/>
                </a:solidFill>
              </a:rPr>
              <a:t>0</a:t>
            </a:r>
            <a:endParaRPr lang="en-US" altLang="zh-CN" sz="3000" dirty="0" smtClean="0"/>
          </a:p>
          <a:p>
            <a:pPr lvl="1"/>
            <a:r>
              <a:rPr lang="en-US" altLang="zh-CN" dirty="0" smtClean="0"/>
              <a:t>if feasible, we can conclude that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if infeasible,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US" altLang="zh-CN" dirty="0" smtClean="0"/>
              <a:t>Binary search on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can be used for obtaining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to be a negative cycle of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with cost </a:t>
            </a:r>
            <a:r>
              <a:rPr lang="en-US" altLang="zh-CN" dirty="0">
                <a:solidFill>
                  <a:srgbClr val="0070C0"/>
                </a:solidFill>
              </a:rPr>
              <a:t>∇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i="1" baseline="-25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/>
          </a:p>
          <a:p>
            <a:r>
              <a:rPr lang="en-US" altLang="zh-CN" dirty="0" smtClean="0"/>
              <a:t>If no negative cycle is found, and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i="1" baseline="-25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</a:rPr>
              <a:t>&gt; 0</a:t>
            </a:r>
            <a:r>
              <a:rPr lang="en-US" altLang="zh-CN" dirty="0" smtClean="0"/>
              <a:t>, we conclude that problem (2) is infeasible.</a:t>
            </a:r>
          </a:p>
          <a:p>
            <a:r>
              <a:rPr lang="en-US" altLang="zh-CN" dirty="0" smtClean="0"/>
              <a:t>Iterate until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dirty="0" smtClean="0"/>
              <a:t>becomes feasible, i.e.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i="1" baseline="-25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0.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1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E.g. Linear-Fractional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Problem Formulation:</a:t>
            </a:r>
          </a:p>
          <a:p>
            <a:pPr>
              <a:buNone/>
            </a:pPr>
            <a:r>
              <a:rPr lang="en-US" altLang="zh-CN" dirty="0"/>
              <a:t>		min	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e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f</a:t>
            </a:r>
            <a:r>
              <a:rPr lang="en-US" altLang="zh-CN" dirty="0">
                <a:solidFill>
                  <a:srgbClr val="0070C0"/>
                </a:solidFill>
              </a:rPr>
              <a:t>) / (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h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/>
              <a:t>		s.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0</a:t>
            </a:r>
          </a:p>
          <a:p>
            <a:r>
              <a:rPr lang="en-US" altLang="zh-CN" dirty="0" smtClean="0"/>
              <a:t>The problem can be recast as: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e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f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</a:rPr>
              <a:t>–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h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 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	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 </a:t>
            </a:r>
            <a:r>
              <a:rPr lang="en-US" altLang="zh-CN" dirty="0" smtClean="0"/>
              <a:t>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3200" dirty="0" smtClean="0">
                <a:solidFill>
                  <a:srgbClr val="0070C0"/>
                </a:solidFill>
              </a:rPr>
              <a:t>(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3200" dirty="0" smtClean="0">
                <a:solidFill>
                  <a:srgbClr val="0070C0"/>
                </a:solidFill>
              </a:rPr>
              <a:t>)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40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Convex Optimization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28315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Consider a convex feasibility problem:</a:t>
            </a:r>
          </a:p>
          <a:p>
            <a:pPr lvl="1">
              <a:buNone/>
            </a:pPr>
            <a:r>
              <a:rPr lang="en-US" altLang="zh-CN" dirty="0" smtClean="0"/>
              <a:t>	find	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	s. t.</a:t>
            </a: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+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 0,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		</a:t>
            </a:r>
            <a:r>
              <a:rPr lang="en-US" altLang="zh-CN" sz="2800" dirty="0" smtClean="0">
                <a:solidFill>
                  <a:srgbClr val="0070C0"/>
                </a:solidFill>
              </a:rPr>
              <a:t>0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</a:rPr>
              <a:t>c</a:t>
            </a:r>
            <a:r>
              <a:rPr lang="en-US" altLang="zh-CN" sz="2800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i="1" dirty="0">
                <a:solidFill>
                  <a:srgbClr val="0070C0"/>
                </a:solidFill>
              </a:rPr>
              <a:t>A</a:t>
            </a:r>
            <a:r>
              <a:rPr lang="en-US" altLang="zh-CN" baseline="30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V</a:t>
            </a:r>
            <a:r>
              <a:rPr lang="en-US" altLang="zh-CN" dirty="0">
                <a:solidFill>
                  <a:srgbClr val="0070C0"/>
                </a:solidFill>
              </a:rPr>
              <a:t>) = 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feasible, we conclude that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if infeasible,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US" altLang="zh-CN" dirty="0" smtClean="0"/>
              <a:t>Binary search on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can be used for obtaining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to be a negative cycle of 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x</a:t>
            </a:r>
            <a:r>
              <a:rPr lang="en-US" altLang="zh-CN" dirty="0"/>
              <a:t>, with cost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, i.e.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&lt; 0</a:t>
            </a:r>
            <a:endParaRPr lang="en-US" altLang="zh-CN" dirty="0"/>
          </a:p>
          <a:p>
            <a:r>
              <a:rPr lang="en-US" altLang="zh-CN" dirty="0" smtClean="0"/>
              <a:t>If no negative cycle is found, and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h</a:t>
            </a:r>
            <a:r>
              <a:rPr lang="en-US" altLang="zh-CN" dirty="0" smtClean="0">
                <a:solidFill>
                  <a:srgbClr val="0070C0"/>
                </a:solidFill>
              </a:rPr>
              <a:t>) &gt; 0</a:t>
            </a:r>
            <a:r>
              <a:rPr lang="en-US" altLang="zh-CN" dirty="0" smtClean="0"/>
              <a:t>, we conclude that the problem is infeasible.</a:t>
            </a:r>
          </a:p>
          <a:p>
            <a:r>
              <a:rPr lang="en-US" altLang="zh-CN" dirty="0" smtClean="0"/>
              <a:t>Iterate until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baseline="30000" dirty="0">
                <a:solidFill>
                  <a:srgbClr val="0070C0"/>
                </a:solidFill>
              </a:rPr>
              <a:t>T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0.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E.g. Statistical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Consider the problem:</a:t>
            </a:r>
          </a:p>
          <a:p>
            <a:pPr marL="457200" lvl="1" indent="0">
              <a:buNone/>
            </a:pPr>
            <a:r>
              <a:rPr lang="en-US" altLang="zh-CN" dirty="0" smtClean="0"/>
              <a:t>	min</a:t>
            </a: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l-GR" altLang="zh-CN" dirty="0" smtClean="0">
                <a:solidFill>
                  <a:srgbClr val="0070C0"/>
                </a:solidFill>
              </a:rPr>
              <a:t>α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&lt;--- quasi-convex</a:t>
            </a:r>
            <a:endParaRPr lang="en-US" altLang="zh-CN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i="1" dirty="0">
                <a:solidFill>
                  <a:srgbClr val="0070C0"/>
                </a:solidFill>
              </a:rPr>
              <a:t>	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	</a:t>
            </a:r>
            <a:r>
              <a:rPr lang="en-US" altLang="zh-CN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V</a:t>
            </a:r>
            <a:r>
              <a:rPr lang="en-US" altLang="zh-CN" dirty="0">
                <a:solidFill>
                  <a:srgbClr val="0070C0"/>
                </a:solidFill>
              </a:rPr>
              <a:t>) = 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 is random vector with mean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 and covariance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.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hence,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is a random variable with mean </a:t>
            </a:r>
            <a:r>
              <a:rPr lang="en-US" altLang="zh-CN" i="1" dirty="0" err="1">
                <a:solidFill>
                  <a:srgbClr val="0070C0"/>
                </a:solidFill>
              </a:rPr>
              <a:t>d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and variance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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.</a:t>
            </a:r>
            <a:endParaRPr lang="en-US" altLang="zh-CN" dirty="0" smtClean="0"/>
          </a:p>
          <a:p>
            <a:pPr lvl="1">
              <a:buNone/>
            </a:pPr>
            <a:endParaRPr lang="en-US" altLang="zh-CN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“Convex Optimization” says: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965448" y="3759869"/>
            <a:ext cx="4038600" cy="1469331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inimize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r>
              <a:rPr lang="en-US" altLang="zh-CN" sz="2400" dirty="0" smtClean="0"/>
              <a:t>subject </a:t>
            </a:r>
            <a:r>
              <a:rPr lang="en-US" altLang="zh-CN" sz="2400" dirty="0"/>
              <a:t>to	</a:t>
            </a:r>
            <a:r>
              <a:rPr lang="en-US" altLang="zh-CN" sz="2400" i="1" dirty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>
                <a:solidFill>
                  <a:srgbClr val="0070C0"/>
                </a:solidFill>
              </a:rPr>
              <a:t>–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</a:rPr>
              <a:t>x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>
                <a:solidFill>
                  <a:srgbClr val="0070C0"/>
                </a:solidFill>
              </a:rPr>
              <a:t>+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US" altLang="zh-CN" sz="2400" dirty="0"/>
              <a:t>		 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</a:rPr>
              <a:t>x</a:t>
            </a:r>
            <a:r>
              <a:rPr lang="en-US" altLang="zh-CN" sz="2400" dirty="0">
                <a:solidFill>
                  <a:srgbClr val="0070C0"/>
                </a:solidFill>
              </a:rPr>
              <a:t> = </a:t>
            </a:r>
            <a:r>
              <a:rPr lang="en-US" altLang="zh-CN" sz="2400" i="1" dirty="0">
                <a:solidFill>
                  <a:srgbClr val="0070C0"/>
                </a:solidFill>
              </a:rPr>
              <a:t>b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2400" dirty="0">
                <a:solidFill>
                  <a:srgbClr val="0070C0"/>
                </a:solidFill>
              </a:rPr>
              <a:t>) = 0  </a:t>
            </a:r>
          </a:p>
        </p:txBody>
      </p:sp>
      <p:pic>
        <p:nvPicPr>
          <p:cNvPr id="9" name="Picture 4" descr="sitting-thinking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6674" y="3569297"/>
            <a:ext cx="1576388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5"/>
          <p:cNvSpPr>
            <a:spLocks noChangeArrowheads="1"/>
          </p:cNvSpPr>
          <p:nvPr/>
        </p:nvSpPr>
        <p:spPr bwMode="auto">
          <a:xfrm>
            <a:off x="4283968" y="2105620"/>
            <a:ext cx="3323456" cy="1295400"/>
          </a:xfrm>
          <a:prstGeom prst="wedgeRoundRectCallout">
            <a:avLst>
              <a:gd name="adj1" fmla="val 41648"/>
              <a:gd name="adj2" fmla="val 71986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Well, maybe I can do something to it if f(x) is convex or quasi-convex.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Statistical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problem can be recast as:</a:t>
            </a:r>
          </a:p>
          <a:p>
            <a:pPr marL="457200" lvl="1" indent="0">
              <a:buNone/>
            </a:pPr>
            <a:r>
              <a:rPr lang="en-US" altLang="zh-CN" dirty="0" smtClean="0"/>
              <a:t>	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endParaRPr lang="en-US" altLang="zh-CN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 err="1" smtClean="0">
                <a:solidFill>
                  <a:srgbClr val="0070C0"/>
                </a:solidFill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l-GR" altLang="zh-CN" dirty="0">
                <a:solidFill>
                  <a:srgbClr val="0070C0"/>
                </a:solidFill>
              </a:rPr>
              <a:t>α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endParaRPr lang="en-US" altLang="zh-CN" i="1" dirty="0" smtClean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i="1" dirty="0">
                <a:solidFill>
                  <a:srgbClr val="0070C0"/>
                </a:solidFill>
              </a:rPr>
              <a:t>	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	</a:t>
            </a:r>
            <a:r>
              <a:rPr lang="en-US" altLang="zh-CN" sz="3200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3200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3200" dirty="0" smtClean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r>
              <a:rPr lang="en-US" altLang="zh-CN" dirty="0" smtClean="0"/>
              <a:t>Note: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l-GR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457200" lvl="1" indent="0">
              <a:buNone/>
            </a:pPr>
            <a:r>
              <a:rPr lang="en-US" altLang="zh-CN" dirty="0"/>
              <a:t>=&gt; </a:t>
            </a:r>
            <a:r>
              <a:rPr lang="en-US" altLang="zh-CN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baseline="30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l-PL" altLang="zh-CN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r>
              <a:rPr lang="en-US" altLang="zh-CN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zh-CN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pl-PL" altLang="zh-CN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altLang="zh-CN" dirty="0" smtClean="0">
                <a:solidFill>
                  <a:srgbClr val="0070C0"/>
                </a:solidFill>
              </a:rPr>
              <a:t> </a:t>
            </a:r>
            <a:r>
              <a:rPr lang="pl-PL" altLang="zh-CN" dirty="0">
                <a:solidFill>
                  <a:srgbClr val="0070C0"/>
                </a:solidFill>
              </a:rPr>
              <a:t>≤ </a:t>
            </a:r>
            <a:r>
              <a:rPr lang="el-GR" altLang="zh-CN" dirty="0">
                <a:solidFill>
                  <a:srgbClr val="0070C0"/>
                </a:solidFill>
              </a:rPr>
              <a:t>α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(convex quadratic constraint w.r.t </a:t>
            </a:r>
            <a:r>
              <a:rPr lang="pl-PL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)</a:t>
            </a:r>
            <a:endParaRPr lang="en-US" altLang="zh-CN" baseline="30000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pPr lvl="1">
              <a:buNone/>
            </a:pPr>
            <a:endParaRPr lang="en-US" altLang="zh-CN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ditating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742" y="3861048"/>
            <a:ext cx="20907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loud Callout 5"/>
          <p:cNvSpPr>
            <a:spLocks noChangeArrowheads="1"/>
          </p:cNvSpPr>
          <p:nvPr/>
        </p:nvSpPr>
        <p:spPr bwMode="auto">
          <a:xfrm>
            <a:off x="467544" y="260648"/>
            <a:ext cx="7379567" cy="2376264"/>
          </a:xfrm>
          <a:prstGeom prst="cloudCallout">
            <a:avLst>
              <a:gd name="adj1" fmla="val 30949"/>
              <a:gd name="adj2" fmla="val 8828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800" dirty="0" smtClean="0">
                <a:latin typeface="Comic Sans MS" pitchFamily="66" charset="0"/>
              </a:rPr>
              <a:t>Recall that the gradient of </a:t>
            </a:r>
            <a:r>
              <a:rPr lang="en-US" altLang="zh-CN" sz="2800" i="1" dirty="0" err="1">
                <a:solidFill>
                  <a:srgbClr val="0070C0"/>
                </a:solidFill>
              </a:rPr>
              <a:t>d</a:t>
            </a:r>
            <a:r>
              <a:rPr lang="en-US" altLang="zh-CN" sz="2800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sz="2800" i="1" dirty="0" err="1">
                <a:solidFill>
                  <a:srgbClr val="0070C0"/>
                </a:solidFill>
              </a:rPr>
              <a:t>x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r>
              <a:rPr lang="pl-PL" altLang="zh-CN" sz="2800" dirty="0">
                <a:solidFill>
                  <a:srgbClr val="0070C0"/>
                </a:solidFill>
              </a:rPr>
              <a:t> + </a:t>
            </a:r>
            <a:r>
              <a:rPr lang="en-US" altLang="zh-CN" sz="2800" dirty="0">
                <a:solidFill>
                  <a:srgbClr val="0070C0"/>
                </a:solidFill>
              </a:rPr>
              <a:t>F</a:t>
            </a:r>
            <a:r>
              <a:rPr lang="pl-PL" altLang="zh-CN" sz="2800" baseline="30000" dirty="0">
                <a:solidFill>
                  <a:srgbClr val="0070C0"/>
                </a:solidFill>
              </a:rPr>
              <a:t>−1</a:t>
            </a:r>
            <a:r>
              <a:rPr lang="pl-PL" altLang="zh-CN" sz="2800" dirty="0">
                <a:solidFill>
                  <a:srgbClr val="0070C0"/>
                </a:solidFill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</a:rPr>
              <a:t>1-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pl-PL" altLang="zh-CN" sz="2800" dirty="0" smtClean="0">
                <a:solidFill>
                  <a:srgbClr val="0070C0"/>
                </a:solidFill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</a:rPr>
              <a:t>||</a:t>
            </a:r>
            <a:r>
              <a:rPr lang="pl-PL" altLang="zh-CN" sz="2800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aseline="30000" dirty="0">
                <a:solidFill>
                  <a:srgbClr val="0070C0"/>
                </a:solidFill>
              </a:rPr>
              <a:t>½</a:t>
            </a:r>
            <a:r>
              <a:rPr lang="pl-PL" altLang="zh-CN" sz="2800" dirty="0">
                <a:solidFill>
                  <a:srgbClr val="0070C0"/>
                </a:solidFill>
              </a:rPr>
              <a:t> </a:t>
            </a:r>
            <a:r>
              <a:rPr lang="pl-PL" altLang="zh-CN" sz="28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800" dirty="0" smtClean="0">
                <a:solidFill>
                  <a:srgbClr val="0070C0"/>
                </a:solidFill>
              </a:rPr>
              <a:t>||</a:t>
            </a:r>
            <a:r>
              <a:rPr lang="pl-PL" altLang="zh-CN" sz="2800" baseline="-25000" dirty="0">
                <a:solidFill>
                  <a:srgbClr val="0070C0"/>
                </a:solidFill>
              </a:rPr>
              <a:t>2</a:t>
            </a:r>
            <a:r>
              <a:rPr lang="en-US" altLang="zh-CN" sz="2800" dirty="0" smtClean="0">
                <a:latin typeface="Comic Sans MS" pitchFamily="66" charset="0"/>
              </a:rPr>
              <a:t> is </a:t>
            </a:r>
          </a:p>
          <a:p>
            <a:r>
              <a:rPr lang="en-US" altLang="zh-CN" sz="2800" i="1" dirty="0" smtClean="0">
                <a:solidFill>
                  <a:srgbClr val="0070C0"/>
                </a:solidFill>
              </a:rPr>
              <a:t>d </a:t>
            </a:r>
            <a:r>
              <a:rPr lang="pl-PL" altLang="zh-CN" sz="2800" dirty="0" smtClean="0">
                <a:solidFill>
                  <a:srgbClr val="0070C0"/>
                </a:solidFill>
              </a:rPr>
              <a:t>+ </a:t>
            </a:r>
            <a:r>
              <a:rPr lang="en-US" altLang="zh-CN" sz="2800" dirty="0">
                <a:solidFill>
                  <a:srgbClr val="0070C0"/>
                </a:solidFill>
              </a:rPr>
              <a:t>F</a:t>
            </a:r>
            <a:r>
              <a:rPr lang="pl-PL" altLang="zh-CN" sz="2800" baseline="30000" dirty="0">
                <a:solidFill>
                  <a:srgbClr val="0070C0"/>
                </a:solidFill>
              </a:rPr>
              <a:t>−</a:t>
            </a:r>
            <a:r>
              <a:rPr lang="pl-PL" altLang="zh-CN" sz="2800" baseline="30000" dirty="0" smtClean="0">
                <a:solidFill>
                  <a:srgbClr val="0070C0"/>
                </a:solidFill>
              </a:rPr>
              <a:t>1</a:t>
            </a:r>
            <a:r>
              <a:rPr lang="pl-PL" altLang="zh-CN" sz="2800" dirty="0" smtClean="0">
                <a:solidFill>
                  <a:srgbClr val="0070C0"/>
                </a:solidFill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</a:rPr>
              <a:t>1-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pl-PL" altLang="zh-CN" sz="2800" dirty="0" smtClean="0">
                <a:solidFill>
                  <a:srgbClr val="0070C0"/>
                </a:solidFill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</a:rPr>
              <a:t>(||</a:t>
            </a:r>
            <a:r>
              <a:rPr lang="pl-PL" altLang="zh-CN" sz="2800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aseline="30000" dirty="0">
                <a:solidFill>
                  <a:srgbClr val="0070C0"/>
                </a:solidFill>
              </a:rPr>
              <a:t>½</a:t>
            </a:r>
            <a:r>
              <a:rPr lang="pl-PL" altLang="zh-CN" sz="2800" dirty="0">
                <a:solidFill>
                  <a:srgbClr val="0070C0"/>
                </a:solidFill>
              </a:rPr>
              <a:t> </a:t>
            </a:r>
            <a:r>
              <a:rPr lang="pl-PL" altLang="zh-CN" sz="28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|</a:t>
            </a:r>
            <a:r>
              <a:rPr lang="en-US" altLang="zh-CN" sz="2800" dirty="0" smtClean="0">
                <a:solidFill>
                  <a:srgbClr val="0070C0"/>
                </a:solidFill>
              </a:rPr>
              <a:t>|</a:t>
            </a:r>
            <a:r>
              <a:rPr lang="pl-PL" altLang="zh-CN" sz="2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-1</a:t>
            </a:r>
            <a:r>
              <a:rPr lang="pl-PL" altLang="zh-CN" sz="2800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 </a:t>
            </a:r>
            <a:r>
              <a:rPr lang="pl-PL" altLang="zh-CN" sz="2800" i="1" dirty="0" smtClean="0">
                <a:solidFill>
                  <a:srgbClr val="0070C0"/>
                </a:solidFill>
              </a:rPr>
              <a:t>x</a:t>
            </a:r>
            <a:endParaRPr lang="en-US" altLang="zh-CN" sz="28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w/ </a:t>
            </a:r>
            <a:r>
              <a:rPr lang="en-US" altLang="zh-CN" dirty="0"/>
              <a:t>a</a:t>
            </a:r>
            <a:r>
              <a:rPr lang="en-US" altLang="zh-CN" dirty="0" smtClean="0"/>
              <a:t>dditional 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Formulation: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None/>
            </a:pPr>
            <a:r>
              <a:rPr lang="en-US" altLang="zh-CN" sz="3200" dirty="0"/>
              <a:t>		 </a:t>
            </a:r>
            <a:r>
              <a:rPr lang="en-US" altLang="zh-CN" sz="3200" dirty="0" smtClean="0"/>
              <a:t>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3200" dirty="0" smtClean="0">
                <a:solidFill>
                  <a:srgbClr val="0070C0"/>
                </a:solidFill>
              </a:rPr>
              <a:t>(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3200" dirty="0" smtClean="0">
                <a:solidFill>
                  <a:srgbClr val="0070C0"/>
                </a:solidFill>
              </a:rPr>
              <a:t>)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</a:p>
          <a:p>
            <a:pPr lvl="1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en-US" altLang="zh-CN" sz="3200" dirty="0" smtClean="0">
                <a:solidFill>
                  <a:srgbClr val="0070C0"/>
                </a:solidFill>
              </a:rPr>
              <a:t>		</a:t>
            </a:r>
            <a:r>
              <a:rPr lang="en-US" altLang="zh-CN" sz="3200" i="1" dirty="0" err="1" smtClean="0">
                <a:solidFill>
                  <a:srgbClr val="00B050"/>
                </a:solidFill>
              </a:rPr>
              <a:t>s</a:t>
            </a:r>
            <a:r>
              <a:rPr lang="en-US" altLang="zh-CN" sz="3200" baseline="30000" dirty="0" err="1" smtClean="0">
                <a:solidFill>
                  <a:srgbClr val="00B050"/>
                </a:solidFill>
              </a:rPr>
              <a:t>T</a:t>
            </a:r>
            <a:r>
              <a:rPr lang="en-US" altLang="zh-CN" sz="3200" baseline="30000" dirty="0" smtClean="0">
                <a:solidFill>
                  <a:srgbClr val="00B050"/>
                </a:solidFill>
              </a:rPr>
              <a:t> </a:t>
            </a:r>
            <a:r>
              <a:rPr lang="en-US" altLang="zh-CN" sz="3200" i="1" dirty="0" smtClean="0">
                <a:solidFill>
                  <a:srgbClr val="00B050"/>
                </a:solidFill>
              </a:rPr>
              <a:t>x</a:t>
            </a:r>
            <a:r>
              <a:rPr lang="en-US" altLang="zh-CN" sz="3200" dirty="0" smtClean="0">
                <a:solidFill>
                  <a:srgbClr val="00B050"/>
                </a:solidFill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  <a:sym typeface="Symbol"/>
              </a:rPr>
              <a:t> </a:t>
            </a:r>
            <a:r>
              <a:rPr lang="en-US" altLang="zh-CN" sz="3200" dirty="0" smtClean="0">
                <a:solidFill>
                  <a:srgbClr val="0070C0"/>
                </a:solidFill>
                <a:sym typeface="Symbol"/>
              </a:rPr>
              <a:t>    </a:t>
            </a:r>
            <a:r>
              <a:rPr lang="en-US" altLang="zh-CN" sz="3200" dirty="0" smtClean="0">
                <a:sym typeface="Symbol"/>
              </a:rPr>
              <a:t>&lt;----- added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752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E.g. Yield-driven Delay Padding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Consider the following problem:</a:t>
            </a:r>
          </a:p>
          <a:p>
            <a:pPr lvl="1">
              <a:buNone/>
            </a:pPr>
            <a:r>
              <a:rPr lang="en-US" altLang="zh-CN" dirty="0"/>
              <a:t>	maximum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   –  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altLang="zh-CN" baseline="30000" dirty="0" err="1">
                <a:solidFill>
                  <a:srgbClr val="0070C0"/>
                </a:solidFill>
                <a:sym typeface="Symbol"/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p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subject to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dirty="0" err="1">
                <a:solidFill>
                  <a:srgbClr val="0070C0"/>
                </a:solidFill>
                <a:sym typeface="Symbol"/>
              </a:rPr>
              <a:t>Pr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i="1" baseline="-250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+ 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p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,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				A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u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p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 0</a:t>
            </a:r>
            <a:endParaRPr lang="en-US" altLang="zh-CN" dirty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p</a:t>
            </a:r>
            <a:r>
              <a:rPr lang="en-US" altLang="zh-CN" dirty="0"/>
              <a:t>: delay padding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</a:t>
            </a:r>
            <a:r>
              <a:rPr lang="en-US" altLang="zh-CN" dirty="0"/>
              <a:t>: </a:t>
            </a:r>
            <a:r>
              <a:rPr lang="en-US" altLang="zh-CN" dirty="0" smtClean="0"/>
              <a:t>weight (determined by a trade-off curve of yield and buffer cost)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: Gaussian random variable with mean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 and variance </a:t>
            </a:r>
            <a:r>
              <a:rPr lang="en-US" altLang="zh-CN" i="1" dirty="0" err="1" smtClean="0">
                <a:solidFill>
                  <a:srgbClr val="0070C0"/>
                </a:solidFill>
                <a:sym typeface="Symbol"/>
              </a:rPr>
              <a:t>s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88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Yield-driven Delay Padding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problem is equivalent to: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sz="3000" dirty="0" smtClean="0"/>
              <a:t>maximum</a:t>
            </a:r>
            <a:r>
              <a:rPr lang="en-US" altLang="zh-CN" sz="3000" dirty="0"/>
              <a:t>	</a:t>
            </a:r>
            <a:r>
              <a:rPr lang="en-US" altLang="zh-CN" sz="3000" dirty="0">
                <a:solidFill>
                  <a:srgbClr val="00B050"/>
                </a:solidFill>
                <a:sym typeface="Symbol"/>
              </a:rPr>
              <a:t> 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  –  </a:t>
            </a:r>
            <a:r>
              <a:rPr lang="en-US" altLang="zh-CN" sz="3000" i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altLang="zh-CN" sz="3000" baseline="30000" dirty="0" err="1">
                <a:solidFill>
                  <a:srgbClr val="0070C0"/>
                </a:solidFill>
                <a:sym typeface="Symbol"/>
              </a:rPr>
              <a:t>T</a:t>
            </a:r>
            <a:r>
              <a:rPr lang="en-US" altLang="zh-CN" sz="3000" i="1" dirty="0" err="1">
                <a:solidFill>
                  <a:srgbClr val="0070C0"/>
                </a:solidFill>
                <a:sym typeface="Symbol"/>
              </a:rPr>
              <a:t>p</a:t>
            </a:r>
            <a:endParaRPr lang="en-US" altLang="zh-CN" sz="3000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subject </a:t>
            </a:r>
            <a:r>
              <a:rPr lang="en-US" altLang="zh-CN" sz="3000" dirty="0"/>
              <a:t>to	</a:t>
            </a:r>
            <a:r>
              <a:rPr lang="en-US" altLang="zh-CN" sz="3000" i="1" dirty="0">
                <a:solidFill>
                  <a:srgbClr val="0070C0"/>
                </a:solidFill>
              </a:rPr>
              <a:t>y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d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–</a:t>
            </a:r>
            <a:r>
              <a:rPr lang="en-US" altLang="zh-CN" sz="3000" i="1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altLang="zh-CN" sz="3000" dirty="0">
                <a:solidFill>
                  <a:srgbClr val="00B050"/>
                </a:solidFill>
                <a:sym typeface="Symbol"/>
              </a:rPr>
              <a:t>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sz="3000" i="1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 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+ </a:t>
            </a:r>
            <a:r>
              <a:rPr lang="en-US" altLang="zh-CN" sz="3000" i="1" dirty="0">
                <a:solidFill>
                  <a:srgbClr val="0070C0"/>
                </a:solidFill>
                <a:sym typeface="Symbol"/>
              </a:rPr>
              <a:t>p</a:t>
            </a:r>
            <a:r>
              <a:rPr lang="en-US" altLang="zh-CN" sz="3000" dirty="0"/>
              <a:t>,</a:t>
            </a:r>
            <a:endParaRPr lang="en-US" altLang="zh-CN" sz="3000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3000" i="1" dirty="0">
                <a:solidFill>
                  <a:srgbClr val="0070C0"/>
                </a:solidFill>
              </a:rPr>
              <a:t>				A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u</a:t>
            </a:r>
            <a:r>
              <a:rPr lang="en-US" altLang="zh-CN" sz="3000" dirty="0">
                <a:solidFill>
                  <a:srgbClr val="0070C0"/>
                </a:solidFill>
              </a:rPr>
              <a:t> = </a:t>
            </a:r>
            <a:r>
              <a:rPr lang="en-US" altLang="zh-CN" sz="3000" i="1" dirty="0">
                <a:solidFill>
                  <a:srgbClr val="0070C0"/>
                </a:solidFill>
              </a:rPr>
              <a:t>y</a:t>
            </a:r>
            <a:r>
              <a:rPr lang="en-US" altLang="zh-CN" sz="3000" dirty="0"/>
              <a:t>, </a:t>
            </a:r>
            <a:r>
              <a:rPr lang="en-US" altLang="zh-CN" sz="3000" i="1" dirty="0">
                <a:solidFill>
                  <a:srgbClr val="0070C0"/>
                </a:solidFill>
                <a:sym typeface="Symbol"/>
              </a:rPr>
              <a:t>p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 0</a:t>
            </a:r>
            <a:endParaRPr lang="en-US" altLang="zh-CN" sz="3000" dirty="0"/>
          </a:p>
          <a:p>
            <a:r>
              <a:rPr lang="en-US" altLang="zh-CN" dirty="0"/>
              <a:t>o</a:t>
            </a:r>
            <a:r>
              <a:rPr lang="en-US" altLang="zh-CN" dirty="0" smtClean="0"/>
              <a:t>r its dual: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 	</a:t>
            </a:r>
            <a:r>
              <a:rPr lang="en-US" altLang="zh-CN" sz="3000" dirty="0" smtClean="0"/>
              <a:t>minimize	</a:t>
            </a:r>
            <a:r>
              <a:rPr lang="en-US" altLang="zh-CN" sz="30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30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3000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sz="3000" i="1" dirty="0" smtClean="0">
                <a:solidFill>
                  <a:srgbClr val="0070C0"/>
                </a:solidFill>
              </a:rPr>
              <a:t>x</a:t>
            </a:r>
            <a:endParaRPr lang="en-US" altLang="zh-CN" sz="3000" i="1" dirty="0" smtClean="0"/>
          </a:p>
          <a:p>
            <a:pPr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subject to</a:t>
            </a:r>
            <a:r>
              <a:rPr lang="en-US" altLang="zh-CN" sz="3000" dirty="0"/>
              <a:t>	</a:t>
            </a:r>
            <a:r>
              <a:rPr lang="en-US" altLang="zh-CN" sz="3000" dirty="0">
                <a:solidFill>
                  <a:srgbClr val="0070C0"/>
                </a:solidFill>
              </a:rPr>
              <a:t>0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c</a:t>
            </a:r>
            <a:r>
              <a:rPr lang="en-US" altLang="zh-CN" sz="3000" dirty="0"/>
              <a:t> </a:t>
            </a:r>
          </a:p>
          <a:p>
            <a:pPr lvl="1">
              <a:buNone/>
            </a:pPr>
            <a:r>
              <a:rPr lang="en-US" altLang="zh-CN" sz="3000" dirty="0"/>
              <a:t>		 	</a:t>
            </a:r>
            <a:r>
              <a:rPr lang="en-US" altLang="zh-CN" sz="3000" dirty="0" smtClean="0"/>
              <a:t>	</a:t>
            </a:r>
            <a:r>
              <a:rPr lang="en-US" altLang="zh-CN" sz="30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30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sz="3000" dirty="0" smtClean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= </a:t>
            </a:r>
            <a:r>
              <a:rPr lang="en-US" altLang="zh-CN" sz="3000" dirty="0" smtClean="0">
                <a:solidFill>
                  <a:srgbClr val="0070C0"/>
                </a:solidFill>
              </a:rPr>
              <a:t>0,</a:t>
            </a:r>
            <a:endParaRPr lang="en-US" altLang="zh-CN" sz="3000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3000" dirty="0">
                <a:solidFill>
                  <a:srgbClr val="0070C0"/>
                </a:solidFill>
              </a:rPr>
              <a:t>			</a:t>
            </a:r>
            <a:r>
              <a:rPr lang="en-US" altLang="zh-CN" sz="3000" dirty="0" smtClean="0">
                <a:solidFill>
                  <a:srgbClr val="0070C0"/>
                </a:solidFill>
              </a:rPr>
              <a:t>	</a:t>
            </a:r>
            <a:r>
              <a:rPr lang="en-US" altLang="zh-CN" sz="3000" i="1" dirty="0" err="1" smtClean="0">
                <a:solidFill>
                  <a:srgbClr val="00B050"/>
                </a:solidFill>
              </a:rPr>
              <a:t>s</a:t>
            </a:r>
            <a:r>
              <a:rPr lang="en-US" altLang="zh-CN" sz="3000" baseline="30000" dirty="0" err="1" smtClean="0">
                <a:solidFill>
                  <a:srgbClr val="00B050"/>
                </a:solidFill>
              </a:rPr>
              <a:t>T</a:t>
            </a:r>
            <a:r>
              <a:rPr lang="en-US" altLang="zh-CN" sz="3000" baseline="30000" dirty="0" smtClean="0">
                <a:solidFill>
                  <a:srgbClr val="00B050"/>
                </a:solidFill>
              </a:rPr>
              <a:t> </a:t>
            </a:r>
            <a:r>
              <a:rPr lang="en-US" altLang="zh-CN" sz="3000" i="1" dirty="0">
                <a:solidFill>
                  <a:srgbClr val="00B050"/>
                </a:solidFill>
              </a:rPr>
              <a:t>x</a:t>
            </a:r>
            <a:r>
              <a:rPr lang="en-US" altLang="zh-CN" sz="3000" dirty="0">
                <a:solidFill>
                  <a:srgbClr val="00B050"/>
                </a:solidFill>
              </a:rPr>
              <a:t> </a:t>
            </a:r>
            <a:r>
              <a:rPr lang="en-US" altLang="zh-CN" sz="3000" dirty="0">
                <a:solidFill>
                  <a:srgbClr val="00B050"/>
                </a:solidFill>
                <a:sym typeface="Symbol"/>
              </a:rPr>
              <a:t>  </a:t>
            </a:r>
            <a:endParaRPr lang="en-US" altLang="zh-CN" sz="3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Considering Barrier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Approximation via logarithmic barrier:</a:t>
            </a:r>
          </a:p>
          <a:p>
            <a:pPr>
              <a:buNone/>
            </a:pPr>
            <a:r>
              <a:rPr lang="en-US" altLang="zh-CN" dirty="0"/>
              <a:t>		min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</a:rPr>
              <a:t> + (1/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l-GR" altLang="zh-CN" dirty="0">
                <a:solidFill>
                  <a:srgbClr val="0070C0"/>
                </a:solidFill>
              </a:rPr>
              <a:t>φ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s.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where </a:t>
            </a:r>
            <a:r>
              <a:rPr lang="el-GR" altLang="zh-CN" dirty="0" smtClean="0">
                <a:solidFill>
                  <a:srgbClr val="0070C0"/>
                </a:solidFill>
              </a:rPr>
              <a:t>φ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= –log (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 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 smtClean="0"/>
          </a:p>
          <a:p>
            <a:r>
              <a:rPr lang="en-US" altLang="zh-CN" dirty="0" smtClean="0"/>
              <a:t>Approximation </a:t>
            </a:r>
            <a:r>
              <a:rPr lang="en-US" altLang="zh-CN" dirty="0"/>
              <a:t>improves as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→ ∞</a:t>
            </a:r>
            <a:r>
              <a:rPr lang="en-US" altLang="zh-CN" dirty="0"/>
              <a:t> 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Here, 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l-GR" altLang="zh-CN" dirty="0" smtClean="0">
                <a:solidFill>
                  <a:srgbClr val="0070C0"/>
                </a:solidFill>
              </a:rPr>
              <a:t>φ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</a:rPr>
              <a:t> =  </a:t>
            </a:r>
            <a:r>
              <a:rPr lang="en-US" altLang="zh-CN" i="1" dirty="0" smtClean="0">
                <a:solidFill>
                  <a:srgbClr val="0070C0"/>
                </a:solidFill>
              </a:rPr>
              <a:t>s </a:t>
            </a:r>
            <a:r>
              <a:rPr lang="en-US" altLang="zh-CN" dirty="0" smtClean="0">
                <a:solidFill>
                  <a:srgbClr val="0070C0"/>
                </a:solidFill>
              </a:rPr>
              <a:t>/ (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</a:t>
            </a:r>
            <a:r>
              <a:rPr lang="en-US" altLang="zh-CN" dirty="0" smtClean="0">
                <a:solidFill>
                  <a:srgbClr val="0070C0"/>
                </a:solidFill>
              </a:rPr>
              <a:t> 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Barrier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Input</a:t>
            </a:r>
            <a:r>
              <a:rPr lang="en-US" altLang="zh-CN" dirty="0" smtClean="0"/>
              <a:t>: a feasible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:=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(0)</a:t>
            </a:r>
            <a:r>
              <a:rPr lang="en-US" altLang="zh-CN" dirty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µ</a:t>
            </a:r>
            <a:r>
              <a:rPr lang="en-US" altLang="zh-CN" dirty="0" smtClean="0">
                <a:solidFill>
                  <a:srgbClr val="0070C0"/>
                </a:solidFill>
              </a:rPr>
              <a:t> &gt; 1</a:t>
            </a:r>
            <a:r>
              <a:rPr lang="en-US" altLang="zh-CN" dirty="0"/>
              <a:t>, </a:t>
            </a:r>
            <a:r>
              <a:rPr lang="en-US" altLang="zh-CN" dirty="0" smtClean="0"/>
              <a:t>tolerance </a:t>
            </a:r>
            <a:r>
              <a:rPr lang="en-US" altLang="zh-CN" dirty="0">
                <a:solidFill>
                  <a:srgbClr val="0070C0"/>
                </a:solidFill>
              </a:rPr>
              <a:t>ǫ </a:t>
            </a:r>
            <a:r>
              <a:rPr lang="en-US" altLang="zh-CN" dirty="0" smtClean="0">
                <a:solidFill>
                  <a:srgbClr val="0070C0"/>
                </a:solidFill>
              </a:rPr>
              <a:t>&gt; 0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Output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 smtClean="0"/>
              <a:t>repeat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Centering step. Compute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*(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by minimizing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  + </a:t>
            </a:r>
            <a:r>
              <a:rPr lang="el-GR" altLang="zh-CN" dirty="0">
                <a:solidFill>
                  <a:srgbClr val="0070C0"/>
                </a:solidFill>
              </a:rPr>
              <a:t>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Update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:= </a:t>
            </a:r>
            <a:r>
              <a:rPr lang="en-US" altLang="zh-CN" dirty="0" smtClean="0">
                <a:solidFill>
                  <a:srgbClr val="0070C0"/>
                </a:solidFill>
              </a:rPr>
              <a:t>x*(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).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Increase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.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:= </a:t>
            </a:r>
            <a:r>
              <a:rPr lang="en-US" altLang="zh-CN" i="1" dirty="0" smtClean="0">
                <a:solidFill>
                  <a:srgbClr val="0070C0"/>
                </a:solidFill>
              </a:rPr>
              <a:t>µt</a:t>
            </a:r>
            <a:r>
              <a:rPr lang="en-US" altLang="zh-CN" dirty="0" smtClean="0">
                <a:sym typeface="Symbol"/>
              </a:rPr>
              <a:t>.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b="1" dirty="0" smtClean="0"/>
              <a:t>until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1/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&lt; ǫ</a:t>
            </a:r>
            <a:r>
              <a:rPr lang="en-US" altLang="zh-CN" dirty="0" smtClean="0"/>
              <a:t>;</a:t>
            </a:r>
          </a:p>
          <a:p>
            <a:r>
              <a:rPr lang="en-US" dirty="0"/>
              <a:t>👉 </a:t>
            </a:r>
            <a:r>
              <a:rPr lang="en-US" altLang="zh-CN" dirty="0" smtClean="0"/>
              <a:t>Note: Centering is usually </a:t>
            </a:r>
            <a:r>
              <a:rPr lang="en-US" altLang="zh-CN" smtClean="0"/>
              <a:t>done by Newton’s </a:t>
            </a:r>
            <a:r>
              <a:rPr lang="en-US" altLang="zh-CN" dirty="0" smtClean="0"/>
              <a:t>method in general.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934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residual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graph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cycle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285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the centering step, instead of using the </a:t>
            </a:r>
            <a:r>
              <a:rPr lang="en-US" altLang="zh-CN" dirty="0"/>
              <a:t>Newton descent </a:t>
            </a:r>
            <a:r>
              <a:rPr lang="en-US" altLang="zh-CN" dirty="0" smtClean="0"/>
              <a:t>direction, we can replace it with a negative cycle on the residual graph.</a:t>
            </a:r>
          </a:p>
        </p:txBody>
      </p:sp>
    </p:spTree>
    <p:extLst>
      <p:ext uri="{BB962C8B-B14F-4D97-AF65-F5344CB8AC3E}">
        <p14:creationId xmlns:p14="http://schemas.microsoft.com/office/powerpoint/2010/main" val="35432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ppy-or-confused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285875"/>
            <a:ext cx="29908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3"/>
          <p:cNvSpPr>
            <a:spLocks noChangeArrowheads="1"/>
          </p:cNvSpPr>
          <p:nvPr/>
        </p:nvSpPr>
        <p:spPr bwMode="auto">
          <a:xfrm>
            <a:off x="3983038" y="534988"/>
            <a:ext cx="2677194" cy="1339851"/>
          </a:xfrm>
          <a:prstGeom prst="wedgeRoundRectCallout">
            <a:avLst>
              <a:gd name="adj1" fmla="val -85574"/>
              <a:gd name="adj2" fmla="val 31991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6" rIns="91411" bIns="45706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dirty="0" smtClean="0"/>
              <a:t>Not yet finish. Any good suggestion?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6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Network Flow + Convex Optimization</a:t>
            </a:r>
            <a:endParaRPr lang="zh-CN" altLang="en-US" dirty="0"/>
          </a:p>
        </p:txBody>
      </p:sp>
      <p:pic>
        <p:nvPicPr>
          <p:cNvPr id="5" name="Picture 2" descr="frowning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44" y="2981891"/>
            <a:ext cx="16891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2253884" y="1844825"/>
            <a:ext cx="2892425" cy="967204"/>
          </a:xfrm>
          <a:prstGeom prst="wedgeRoundRectCallout">
            <a:avLst>
              <a:gd name="adj1" fmla="val -47514"/>
              <a:gd name="adj2" fmla="val 77713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000" dirty="0" smtClean="0">
                <a:latin typeface="Comic Sans MS" panose="030F0702030302020204" pitchFamily="66" charset="0"/>
              </a:rPr>
              <a:t>Ok. How about we do something together?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7" name="Picture 4" descr="sitting-laptop-happy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5604">
            <a:off x="6384557" y="3340666"/>
            <a:ext cx="2144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5"/>
          <p:cNvSpPr>
            <a:spLocks noChangeArrowheads="1"/>
          </p:cNvSpPr>
          <p:nvPr/>
        </p:nvSpPr>
        <p:spPr bwMode="auto">
          <a:xfrm>
            <a:off x="4690696" y="3213665"/>
            <a:ext cx="1706563" cy="803275"/>
          </a:xfrm>
          <a:prstGeom prst="wedgeRoundRectCallout">
            <a:avLst>
              <a:gd name="adj1" fmla="val 95162"/>
              <a:gd name="adj2" fmla="val -10079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000" dirty="0" smtClean="0">
                <a:latin typeface="Comic Sans MS" panose="030F0702030302020204" pitchFamily="66" charset="0"/>
              </a:rPr>
              <a:t>Sure</a:t>
            </a:r>
            <a:r>
              <a:rPr lang="en-US" altLang="zh-CN" sz="2000" dirty="0">
                <a:latin typeface="Comic Sans MS" panose="030F07020303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74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Parametric potential Problem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 potential problems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6563072" cy="48531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Consider: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are concave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Note: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👉 </a:t>
                </a:r>
                <a:r>
                  <a:rPr lang="en-US" altLang="zh-CN" dirty="0" smtClean="0"/>
                  <a:t>the </a:t>
                </a:r>
                <a:r>
                  <a:rPr lang="en-US" altLang="zh-CN" dirty="0" smtClean="0"/>
                  <a:t>parametric </a:t>
                </a:r>
                <a:r>
                  <a:rPr lang="en-US" altLang="zh-CN" dirty="0"/>
                  <a:t>flow problems can be defined </a:t>
                </a:r>
                <a:r>
                  <a:rPr lang="en-US" altLang="zh-CN" dirty="0" smtClean="0"/>
                  <a:t>in a similar way.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6563072" cy="4853135"/>
              </a:xfrm>
              <a:blipFill>
                <a:blip r:embed="rId2"/>
                <a:stretch>
                  <a:fillRect l="-2321" t="-1633" b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2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flow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/>
                  <a:t>For fixed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/>
                  <a:t>, the problem is feasible </a:t>
                </a:r>
                <a:r>
                  <a:rPr lang="en-US" altLang="zh-CN" dirty="0" smtClean="0"/>
                  <a:t>precisely when </a:t>
                </a:r>
                <a:r>
                  <a:rPr lang="en-US" altLang="zh-CN" dirty="0"/>
                  <a:t>there exists no negative </a:t>
                </a:r>
                <a:r>
                  <a:rPr lang="en-US" altLang="zh-CN" dirty="0" smtClean="0"/>
                  <a:t>cycle.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Negative cycle detection can be done efficiently using the Bellman-Ford-like methods</a:t>
                </a:r>
                <a:endParaRPr lang="zh-CN" altLang="zh-CN" dirty="0"/>
              </a:p>
              <a:p>
                <a:r>
                  <a:rPr lang="en-US" altLang="zh-CN" dirty="0"/>
                  <a:t>If a negative cycle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 is found,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)∈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9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9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/>
                  <a:t>If both sub-gradients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𝑔</m:t>
                    </m:r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a:rPr lang="en-US" altLang="zh-CN" i="1" smtClean="0">
                        <a:latin typeface="Cambria Math"/>
                      </a:rPr>
                      <m:t>𝛽</m:t>
                    </m:r>
                    <m:r>
                      <a:rPr lang="en-US" altLang="zh-CN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are known, then the </a:t>
                </a:r>
                <a:r>
                  <a:rPr lang="en-US" altLang="zh-CN" i="1" dirty="0"/>
                  <a:t>bisection method</a:t>
                </a:r>
                <a:r>
                  <a:rPr lang="en-US" altLang="zh-CN" dirty="0"/>
                  <a:t> can be used for solving the problem efficiently.</a:t>
                </a:r>
                <a:endParaRPr lang="zh-CN" altLang="zh-CN" dirty="0"/>
              </a:p>
              <a:p>
                <a:r>
                  <a:rPr lang="en-US" altLang="zh-CN" dirty="0"/>
                  <a:t>Also, for multi-parameter problems, the </a:t>
                </a:r>
                <a:r>
                  <a:rPr lang="en-US" altLang="zh-CN" i="1" dirty="0"/>
                  <a:t>ellipsoid method</a:t>
                </a:r>
                <a:r>
                  <a:rPr lang="en-US" altLang="zh-CN" dirty="0"/>
                  <a:t> can be used.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23" t="-1628" r="-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professional</Template>
  <TotalTime>2814</TotalTime>
  <Words>1246</Words>
  <Application>Microsoft Office PowerPoint</Application>
  <PresentationFormat>全屏显示(4:3)</PresentationFormat>
  <Paragraphs>316</Paragraphs>
  <Slides>49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Gill Sans</vt:lpstr>
      <vt:lpstr>宋体</vt:lpstr>
      <vt:lpstr>ヒラギノ角ゴ ProN W3</vt:lpstr>
      <vt:lpstr>Arial</vt:lpstr>
      <vt:lpstr>Calibri</vt:lpstr>
      <vt:lpstr>Cambria Math</vt:lpstr>
      <vt:lpstr>Comic Sans MS</vt:lpstr>
      <vt:lpstr>Symbol</vt:lpstr>
      <vt:lpstr>Wingdings</vt:lpstr>
      <vt:lpstr>professional</vt:lpstr>
      <vt:lpstr>When “Network Flow” Meets “Convex Optimization”</vt:lpstr>
      <vt:lpstr>当 “网络流” 遇上 “凸优化”</vt:lpstr>
      <vt:lpstr>“Network Flow” says:</vt:lpstr>
      <vt:lpstr>“Convex Optimization” says:</vt:lpstr>
      <vt:lpstr>Network Flow + Convex Optimization</vt:lpstr>
      <vt:lpstr>Parametric potential Problem</vt:lpstr>
      <vt:lpstr>Parametric potential problems</vt:lpstr>
      <vt:lpstr>Network flow says:</vt:lpstr>
      <vt:lpstr>Convex Optimization says:</vt:lpstr>
      <vt:lpstr>Quasi-convex Minimization</vt:lpstr>
      <vt:lpstr>Examples of Quasi-Convex Functions</vt:lpstr>
      <vt:lpstr>Convex Optimization says:</vt:lpstr>
      <vt:lpstr>Convex Optimization says:</vt:lpstr>
      <vt:lpstr>Convex Optimization says:</vt:lpstr>
      <vt:lpstr>Quasi-convex Network Problem</vt:lpstr>
      <vt:lpstr>Monotonic Minimization</vt:lpstr>
      <vt:lpstr>E.g. Yield-driven Optimization</vt:lpstr>
      <vt:lpstr>E.g. Yield-driven Optimization</vt:lpstr>
      <vt:lpstr>E.g. Yield-driven Optimization</vt:lpstr>
      <vt:lpstr>Network flow says:</vt:lpstr>
      <vt:lpstr>MIN-COST flow problem</vt:lpstr>
      <vt:lpstr>Min-Cost Flow Problem (linear)</vt:lpstr>
      <vt:lpstr>PowerPoint 演示文稿</vt:lpstr>
      <vt:lpstr>Conventional Algorithms</vt:lpstr>
      <vt:lpstr>General Descent Method</vt:lpstr>
      <vt:lpstr>Some Common Descent Directions</vt:lpstr>
      <vt:lpstr>Network flow says:</vt:lpstr>
      <vt:lpstr>Network flow says:</vt:lpstr>
      <vt:lpstr>Network flow says:</vt:lpstr>
      <vt:lpstr>Min-Cost Flow Convex Problem</vt:lpstr>
      <vt:lpstr>Common Line Search Types</vt:lpstr>
      <vt:lpstr>Network flow says:</vt:lpstr>
      <vt:lpstr>Quasi-convex Minimization</vt:lpstr>
      <vt:lpstr> Convex Optimization says:</vt:lpstr>
      <vt:lpstr>Network flow says:</vt:lpstr>
      <vt:lpstr>E.g. Linear-Fractional Cost</vt:lpstr>
      <vt:lpstr> Convex Optimization says:</vt:lpstr>
      <vt:lpstr>Network flow says:</vt:lpstr>
      <vt:lpstr>E.g. Statistical Optimization</vt:lpstr>
      <vt:lpstr>Statistical Optimization</vt:lpstr>
      <vt:lpstr>PowerPoint 演示文稿</vt:lpstr>
      <vt:lpstr>Problem w/ additional Constraints</vt:lpstr>
      <vt:lpstr>E.g. Yield-driven Delay Padding</vt:lpstr>
      <vt:lpstr>E.g. Yield-driven Delay Padding</vt:lpstr>
      <vt:lpstr>Considering Barrier Method</vt:lpstr>
      <vt:lpstr>Barrier Method</vt:lpstr>
      <vt:lpstr>PowerPoint 演示文稿</vt:lpstr>
      <vt:lpstr>Network flow says: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“Network flow” meets “Convex programming”</dc:title>
  <dc:creator>luk</dc:creator>
  <cp:lastModifiedBy>user</cp:lastModifiedBy>
  <cp:revision>209</cp:revision>
  <dcterms:created xsi:type="dcterms:W3CDTF">2013-10-31T05:27:03Z</dcterms:created>
  <dcterms:modified xsi:type="dcterms:W3CDTF">2022-11-08T06:33:02Z</dcterms:modified>
</cp:coreProperties>
</file>