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pdf" ContentType="application/pd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df"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df"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df"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df"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github.com/luk036/n-sphere/"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Sampling with Halton Points on n-Sphere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Wai-Shing Luk</a:t>
            </a:r>
          </a:p>
        </p:txBody>
      </p:sp>
    </p:spTree>
  </p:cSld>
</p:sld>
</file>

<file path=ppt/slides/slide1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Halton sequence on </a:t></a:r><a14:m><m:oMath xmlns:m="http://schemas.openxmlformats.org/officeDocument/2006/math"><m:d><m:dPr><m:begChr m:val="[" /><m:endChr m:val="]" /><m:sepChr m:val="" /><m:grow /></m:dPr><m:e><m:r><m:t>0</m:t></m:r><m:r><m:rPr><m:sty m:val="p" /></m:rPr><m:t>,</m:t></m:r><m:r><m:t>1</m:t></m:r></m:e></m:d></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Halton sequence: using 2 Van der Corput sequences with different bases.</a:t></a:r></a:p><a:p><a:pPr lvl="0" /><a:r><a:rPr /><a:t>Example:</a:t></a:r></a:p><a:p><a:pPr lvl="0" /><a14:m><m:oMathPara xmlns:m="http://schemas.openxmlformats.org/officeDocument/2006/math"><m:oMathParaPr><m:jc m:val="center" /></m:oMathParaPr><m:oMath><m:d><m:dPr><m:begChr m:val="[" /><m:endChr m:val="]" /><m:sepChr m:val="" /><m:grow /></m:dPr><m:e><m:r><m:t>x</m:t></m:r><m:r><m:rPr><m:sty m:val="p" /></m:rPr><m:t>,</m:t></m:r><m:r><m:t>y</m:t></m:r></m:e></m:d><m:r><m:rPr><m:sty m:val="p" /></m:rPr><m:t>=</m:t></m:r><m:d><m:dPr><m:begChr m:val="[" /><m:endChr m:val="]" /><m:sepChr m:val="" /><m:grow /></m:dPr><m:e><m:r><m:rPr><m:sty m:val="p" /></m:rPr><m:t>v</m:t></m:r><m:r><m:rPr><m:sty m:val="p" /></m:rPr><m:t>d</m:t></m:r><m:r><m:rPr><m:sty m:val="p" /></m:rPr><m:t>c</m:t></m:r><m:d><m:dPr><m:begChr m:val="(" /><m:endChr m:val=")" /><m:sepChr m:val="" /><m:grow /></m:dPr><m:e><m:r><m:t>k</m:t></m:r><m:r><m:rPr><m:sty m:val="p" /></m:rPr><m:t>,</m:t></m:r><m:r><m:t>2</m:t></m:r></m:e></m:d><m:r><m:rPr><m:sty m:val="p" /></m:rPr><m:t>,</m:t></m:r><m:r><m:rPr><m:sty m:val="p" /></m:rPr><m:t>v</m:t></m:r><m:r><m:rPr><m:sty m:val="p" /></m:rPr><m:t>d</m:t></m:r><m:r><m:rPr><m:sty m:val="p" /></m:rPr><m:t>c</m:t></m:r><m:d><m:dPr><m:begChr m:val="(" /><m:endChr m:val=")" /><m:sepChr m:val="" /><m:grow /></m:dPr><m:e><m:r><m:t>k</m:t></m:r><m:r><m:rPr><m:sty m:val="p" /></m:rPr><m:t>,</m:t></m:r><m:r><m:t>3</m:t></m:r></m:e></m:d></m:e></m:d></m:oMath></m:oMathPara></a14:m></a:p></p:txBody></p:sp></mc:Choice></mc:AlternateContent></p:spTree></p:cSld></p:sld>
</file>

<file path=ppt/slides/slide11.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Halton sequence on </a:t></a:r><a14:m><m:oMath xmlns:m="http://schemas.openxmlformats.org/officeDocument/2006/math"><m:sSup><m:e><m:d><m:dPr><m:begChr m:val="[" /><m:endChr m:val="]" /><m:sepChr m:val="" /><m:grow /></m:dPr><m:e><m:r><m:t>0</m:t></m:r><m:r><m:rPr><m:sty m:val="p" /></m:rPr><m:t>,</m:t></m:r><m:r><m:t>1</m:t></m:r></m:e></m:d></m:e><m:sup><m:r><m:t>n</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Generally we can generate Halton sequence in a unit hypercube </a:t></a:r><a14:m><m:oMath xmlns:m="http://schemas.openxmlformats.org/officeDocument/2006/math"><m:sSup><m:e><m:d><m:dPr><m:begChr m:val="[" /><m:endChr m:val="]" /><m:sepChr m:val="" /><m:grow /></m:dPr><m:e><m:r><m:t>0</m:t></m:r><m:r><m:rPr><m:sty m:val="p" /></m:rPr><m:t>,</m:t></m:r><m:r><m:t>1</m:t></m:r></m:e></m:d></m:e><m:sup><m:r><m:t>n</m:t></m:r></m:sup></m:sSup></m:oMath></a14:m><a:r><a:rPr /><a:t>:</a:t></a:r></a:p><a:p><a:pPr lvl="1" indent="0" marL="342900"><a:buNone /></a:pPr><a14:m><m:oMathPara xmlns:m="http://schemas.openxmlformats.org/officeDocument/2006/math"><m:oMathParaPr><m:jc m:val="center" /></m:oMathParaPr><m:oMath><m:d><m:dPr><m:begChr m:val="[" /><m:endChr m:val="]" /><m:sepChr m:val="" /><m:grow /></m:dPr><m:e><m:sSub><m:e><m:r><m:t>x</m:t></m:r></m:e><m:sub><m:r><m:t>1</m:t></m:r></m:sub></m:sSub><m:r><m:rPr><m:sty m:val="p" /></m:rPr><m:t>,</m:t></m:r><m:sSub><m:e><m:r><m:t>x</m:t></m:r></m:e><m:sub><m:r><m:t>2</m:t></m:r></m:sub></m:sSub><m:r><m:rPr><m:sty m:val="p" /></m:rPr><m:t>,</m:t></m:r><m:r><m:rPr><m:sty m:val="p" /></m:rPr><m:t>…</m:t></m:r><m:r><m:rPr><m:sty m:val="p" /></m:rPr><m:t>,</m:t></m:r><m:sSub><m:e><m:r><m:t>x</m:t></m:r></m:e><m:sub><m:r><m:t>n</m:t></m:r></m:sub></m:sSub></m:e></m:d><m:r><m:rPr><m:sty m:val="p" /></m:rPr><m:t>=</m:t></m:r><m:d><m:dPr><m:begChr m:val="[" /><m:endChr m:val="]" /><m:sepChr m:val="" /><m:grow /></m:dPr><m:e><m:r><m:rPr><m:sty m:val="p" /></m:rPr><m:t>v</m:t></m:r><m:r><m:rPr><m:sty m:val="p" /></m:rPr><m:t>d</m:t></m:r><m:r><m:rPr><m:sty m:val="p" /></m:rPr><m:t>c</m:t></m:r><m:d><m:dPr><m:begChr m:val="(" /><m:endChr m:val=")" /><m:sepChr m:val="" /><m:grow /></m:dPr><m:e><m:r><m:t>k</m:t></m:r><m:r><m:rPr><m:sty m:val="p" /></m:rPr><m:t>,</m:t></m:r><m:sSub><m:e><m:r><m:t>b</m:t></m:r></m:e><m:sub><m:r><m:t>1</m:t></m:r></m:sub></m:sSub></m:e></m:d><m:r><m:rPr><m:sty m:val="p" /></m:rPr><m:t>,</m:t></m:r><m:r><m:rPr><m:sty m:val="p" /></m:rPr><m:t>v</m:t></m:r><m:r><m:rPr><m:sty m:val="p" /></m:rPr><m:t>d</m:t></m:r><m:r><m:rPr><m:sty m:val="p" /></m:rPr><m:t>c</m:t></m:r><m:d><m:dPr><m:begChr m:val="(" /><m:endChr m:val=")" /><m:sepChr m:val="" /><m:grow /></m:dPr><m:e><m:r><m:t>k</m:t></m:r><m:r><m:rPr><m:sty m:val="p" /></m:rPr><m:t>,</m:t></m:r><m:sSub><m:e><m:r><m:t>b</m:t></m:r></m:e><m:sub><m:r><m:t>2</m:t></m:r></m:sub></m:sSub></m:e></m:d><m:r><m:rPr><m:sty m:val="p" /></m:rPr><m:t>,</m:t></m:r><m:r><m:rPr><m:sty m:val="p" /></m:rPr><m:t>…</m:t></m:r><m:r><m:rPr><m:sty m:val="p" /></m:rPr><m:t>,</m:t></m:r><m:r><m:rPr><m:sty m:val="p" /></m:rPr><m:t>v</m:t></m:r><m:r><m:rPr><m:sty m:val="p" /></m:rPr><m:t>d</m:t></m:r><m:r><m:rPr><m:sty m:val="p" /></m:rPr><m:t>c</m:t></m:r><m:d><m:dPr><m:begChr m:val="(" /><m:endChr m:val=")" /><m:sepChr m:val="" /><m:grow /></m:dPr><m:e><m:r><m:t>k</m:t></m:r><m:r><m:rPr><m:sty m:val="p" /></m:rPr><m:t>,</m:t></m:r><m:sSub><m:e><m:r><m:t>b</m:t></m:r></m:e><m:sub><m:r><m:t>n</m:t></m:r></m:sub></m:sSub></m:e></m:d></m:e></m:d></m:oMath></m:oMathPara></a14:m></a:p><a:p><a:pPr lvl="0" /><a:r><a:rPr /><a:t>A wide range of applications on Quasi-Monte Carlo Methods (QMC).</a:t></a:r></a:p></p:txBody></p:sp></mc:Choice></mc:AlternateContent></p:spTree></p:cSld></p:sld>
</file>

<file path=ppt/slides/slide12.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Unit Circle </a:t></a:r><a14:m><m:oMath xmlns:m="http://schemas.openxmlformats.org/officeDocument/2006/math"><m:sSup><m:e><m:r><m:t>S</m:t></m:r></m:e><m:sup><m:r><m:t>1</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Can be generated by mapping the Van der Corput sequence to </a:t></a:r><a14:m><m:oMath xmlns:m="http://schemas.openxmlformats.org/officeDocument/2006/math"><m:d><m:dPr><m:begChr m:val="[" /><m:endChr m:val="]" /><m:sepChr m:val="" /><m:grow /></m:dPr><m:e><m:r><m:t>0</m:t></m:r><m:r><m:rPr><m:sty m:val="p" /></m:rPr><m:t>,</m:t></m:r><m:r><m:t>2</m:t></m:r><m:r><m:t>π</m:t></m:r></m:e></m:d></m:oMath></a14:m></a:p><a:p><a:pPr lvl="0" /><a14:m><m:oMath xmlns:m="http://schemas.openxmlformats.org/officeDocument/2006/math"><m:r><m:t>θ</m:t></m:r><m:r><m:rPr><m:sty m:val="p" /></m:rPr><m:t>=</m:t></m:r><m:r><m:t>2</m:t></m:r><m:r><m:t>π</m:t></m:r><m:r><m:rPr><m:sty m:val="p" /></m:rPr><m:t>⋅</m:t></m:r><m:r><m:rPr><m:sty m:val="p" /></m:rPr><m:t>v</m:t></m:r><m:r><m:rPr><m:sty m:val="p" /></m:rPr><m:t>d</m:t></m:r><m:r><m:rPr><m:sty m:val="p" /></m:rPr><m:t>c</m:t></m:r><m:d><m:dPr><m:begChr m:val="(" /><m:endChr m:val=")" /><m:sepChr m:val="" /><m:grow /></m:dPr><m:e><m:r><m:t>k</m:t></m:r><m:r><m:rPr><m:sty m:val="p" /></m:rPr><m:t>,</m:t></m:r><m:r><m:t>b</m:t></m:r></m:e></m:d></m:oMath></a14:m></a:p><a:p><a:pPr lvl="0" /><a14:m><m:oMath xmlns:m="http://schemas.openxmlformats.org/officeDocument/2006/math"><m:d><m:dPr><m:begChr m:val="[" /><m:endChr m:val="]" /><m:sepChr m:val="" /><m:grow /></m:dPr><m:e><m:r><m:t>x</m:t></m:r><m:r><m:rPr><m:sty m:val="p" /></m:rPr><m:t>,</m:t></m:r><m:r><m:t>y</m:t></m:r></m:e></m:d><m:r><m:rPr><m:sty m:val="p" /></m:rPr><m:t>=</m:t></m:r><m:d><m:dPr><m:begChr m:val="[" /><m:endChr m:val="]" /><m:sepChr m:val="" /><m:grow /></m:dPr><m:e><m:r><m:rPr><m:sty m:val="p" /></m:rPr><m:t>cos</m:t></m:r><m:r><m:t>θ</m:t></m:r><m:r><m:rPr><m:sty m:val="p" /></m:rPr><m:t>,</m:t></m:r><m:r><m:rPr><m:sty m:val="p" /></m:rPr><m:t>sin</m:t></m:r><m:r><m:t>θ</m:t></m:r></m:e></m:d></m:oMath></a14:m></a:p></p:txBody></p:sp></mc:Choice></mc:AlternateContent></p:spTree></p:cSld></p:sld>
</file>

<file path=ppt/slides/slide1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Unit Sphere </a:t></a:r><a14:m><m:oMath xmlns:m="http://schemas.openxmlformats.org/officeDocument/2006/math"><m:sSup><m:e><m:r><m:t>S</m:t></m:r></m:e><m:sup><m:r><m:t>2</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Has been applied for computer graphic applications (Wong, Luk, and Heng 1997)</a:t></a:r></a:p><a:p><a:pPr lvl="0" /><a:r><a:rPr /><a:t>Use cylindrical mapping.</a:t></a:r></a:p><a:p><a:pPr lvl="0" /><a14:m><m:oMath xmlns:m="http://schemas.openxmlformats.org/officeDocument/2006/math"><m:d><m:dPr><m:begChr m:val="[" /><m:endChr m:val="]" /><m:sepChr m:val="" /><m:grow /></m:dPr><m:e><m:r><m:t>z</m:t></m:r><m:r><m:rPr><m:sty m:val="p" /></m:rPr><m:t>,</m:t></m:r><m:r><m:t>x</m:t></m:r><m:r><m:rPr><m:sty m:val="p" /></m:rPr><m:t>,</m:t></m:r><m:r><m:t>y</m:t></m:r></m:e></m:d></m:oMath></a14:m><a:br /><a:r><a:rPr /><a:t>= </a:t></a:r><a14:m><m:oMath xmlns:m="http://schemas.openxmlformats.org/officeDocument/2006/math"><m:d><m:dPr><m:begChr m:val="[" /><m:endChr m:val="]" /><m:sepChr m:val="" /><m:grow /></m:dPr><m:e><m:r><m:rPr><m:sty m:val="p" /></m:rPr><m:t>cos</m:t></m:r><m:r><m:t>θ</m:t></m:r><m:r><m:rPr><m:sty m:val="p" /></m:rPr><m:t>,</m:t></m:r><m:r><m:rPr><m:sty m:val="p" /></m:rPr><m:t>sin</m:t></m:r><m:r><m:t>θ</m:t></m:r><m:r><m:rPr><m:sty m:val="p" /></m:rPr><m:t>cos</m:t></m:r><m:r><m:t>φ</m:t></m:r><m:r><m:rPr><m:sty m:val="p" /></m:rPr><m:t>,</m:t></m:r><m:r><m:rPr><m:sty m:val="p" /></m:rPr><m:t>sin</m:t></m:r><m:r><m:t>θ</m:t></m:r><m:r><m:rPr><m:sty m:val="p" /></m:rPr><m:t>sin</m:t></m:r><m:r><m:t>φ</m:t></m:r></m:e></m:d></m:oMath></a14:m><a:br /><a:r><a:rPr /><a:t>= </a:t></a:r><a14:m><m:oMath xmlns:m="http://schemas.openxmlformats.org/officeDocument/2006/math"><m:d><m:dPr><m:begChr m:val="[" /><m:endChr m:val="]" /><m:sepChr m:val="" /><m:grow /></m:dPr><m:e><m:r><m:t>z</m:t></m:r><m:r><m:rPr><m:sty m:val="p" /></m:rPr><m:t>,</m:t></m:r><m:rad><m:radPr><m:degHide m:val="1" /></m:radPr><m:deg /><m:e><m:r><m:t>1</m:t></m:r><m:r><m:rPr><m:sty m:val="p" /></m:rPr><m:t>−</m:t></m:r><m:sSup><m:e><m:r><m:t>z</m:t></m:r></m:e><m:sup><m:r><m:t>2</m:t></m:r></m:sup></m:sSup></m:e></m:rad><m:r><m:rPr><m:sty m:val="p" /></m:rPr><m:t>cos</m:t></m:r><m:r><m:t>φ</m:t></m:r><m:r><m:rPr><m:sty m:val="p" /></m:rPr><m:t>,</m:t></m:r><m:rad><m:radPr><m:degHide m:val="1" /></m:radPr><m:deg /><m:e><m:r><m:t>1</m:t></m:r><m:r><m:rPr><m:sty m:val="p" /></m:rPr><m:t>−</m:t></m:r><m:sSup><m:e><m:r><m:t>z</m:t></m:r></m:e><m:sup><m:r><m:t>2</m:t></m:r></m:sup></m:sSup></m:e></m:rad><m:r><m:rPr><m:sty m:val="p" /></m:rPr><m:t>sin</m:t></m:r><m:r><m:t>φ</m:t></m:r></m:e></m:d></m:oMath></a14:m></a:p><a:p><a:pPr lvl="0" /><a14:m><m:oMath xmlns:m="http://schemas.openxmlformats.org/officeDocument/2006/math"><m:r><m:t>φ</m:t></m:r><m:r><m:rPr><m:sty m:val="p" /></m:rPr><m:t>=</m:t></m:r><m:r><m:t>2</m:t></m:r><m:r><m:t>π</m:t></m:r><m:r><m:rPr><m:sty m:val="p" /></m:rPr><m:t>⋅</m:t></m:r><m:r><m:rPr><m:sty m:val="p" /></m:rPr><m:t>v</m:t></m:r><m:r><m:rPr><m:sty m:val="p" /></m:rPr><m:t>d</m:t></m:r><m:r><m:rPr><m:sty m:val="p" /></m:rPr><m:t>c</m:t></m:r><m:d><m:dPr><m:begChr m:val="(" /><m:endChr m:val=")" /><m:sepChr m:val="" /><m:grow /></m:dPr><m:e><m:r><m:t>k</m:t></m:r><m:r><m:rPr><m:sty m:val="p" /></m:rPr><m:t>,</m:t></m:r><m:sSub><m:e><m:r><m:t>b</m:t></m:r></m:e><m:sub><m:r><m:t>1</m:t></m:r></m:sub></m:sSub></m:e></m:d></m:oMath></a14:m><a:r><a:rPr /><a:t> % map to </a:t></a:r><a14:m><m:oMath xmlns:m="http://schemas.openxmlformats.org/officeDocument/2006/math"><m:d><m:dPr><m:begChr m:val="[" /><m:endChr m:val="]" /><m:sepChr m:val="" /><m:grow /></m:dPr><m:e><m:r><m:t>0</m:t></m:r><m:r><m:rPr><m:sty m:val="p" /></m:rPr><m:t>,</m:t></m:r><m:r><m:t>2</m:t></m:r><m:r><m:t>π</m:t></m:r></m:e></m:d></m:oMath></a14:m></a:p><a:p><a:pPr lvl="0" /><a14:m><m:oMath xmlns:m="http://schemas.openxmlformats.org/officeDocument/2006/math"><m:r><m:t>z</m:t></m:r><m:r><m:rPr><m:sty m:val="p" /></m:rPr><m:t>=</m:t></m:r><m:r><m:t>2</m:t></m:r><m:r><m:rPr><m:sty m:val="p" /></m:rPr><m:t>⋅</m:t></m:r><m:r><m:rPr><m:sty m:val="p" /></m:rPr><m:t>v</m:t></m:r><m:r><m:rPr><m:sty m:val="p" /></m:rPr><m:t>d</m:t></m:r><m:r><m:rPr><m:sty m:val="p" /></m:rPr><m:t>c</m:t></m:r><m:d><m:dPr><m:begChr m:val="(" /><m:endChr m:val=")" /><m:sepChr m:val="" /><m:grow /></m:dPr><m:e><m:r><m:t>k</m:t></m:r><m:r><m:rPr><m:sty m:val="p" /></m:rPr><m:t>,</m:t></m:r><m:sSub><m:e><m:r><m:t>b</m:t></m:r></m:e><m:sub><m:r><m:t>2</m:t></m:r></m:sub></m:sSub></m:e></m:d><m:r><m:rPr><m:sty m:val="p" /></m:rPr><m:t>−</m:t></m:r><m:r><m:t>1</m:t></m:r></m:oMath></a14:m><a:r><a:rPr /><a:t> % map to </a:t></a:r><a14:m><m:oMath xmlns:m="http://schemas.openxmlformats.org/officeDocument/2006/math"><m:d><m:dPr><m:begChr m:val="[" /><m:endChr m:val="]" /><m:sepChr m:val="" /><m:grow /></m:dPr><m:e><m:r><m:rPr><m:sty m:val="p" /></m:rPr><m:t>−</m:t></m:r><m:r><m:t>1</m:t></m:r><m:r><m:rPr><m:sty m:val="p" /></m:rPr><m:t>,</m:t></m:r><m:r><m:t>1</m:t></m:r></m:e></m:d></m:oMath></a14:m></a:p></p:txBody></p:sp></mc:Choice></mc:AlternateContent><p:pic><p:nvPicPr><p:cNvPr descr="thammer.png" id="0" name="Picture 1" /><p:cNvPicPr><a:picLocks noGrp="1" noChangeAspect="1" /></p:cNvPicPr><p:nvPr /></p:nvPicPr><p:blipFill><a:blip r:embed="rId2" /><a:stretch><a:fillRect /></a:stretch></p:blipFill><p:spPr bwMode="auto"><a:xfrm><a:off x="3124200" y="1193800" /><a:ext cx="28829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Tree></p:cSld></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Sphere </a:t></a:r><a14:m><m:oMath xmlns:m="http://schemas.openxmlformats.org/officeDocument/2006/math"><m:sSup><m:e><m:r><m:t>S</m:t></m:r></m:e><m:sup><m:r><m:t>n</m:t></m:r></m:sup></m:sSup></m:oMath></a14:m><a:r><a:rPr /><a:t> and SO(3)</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Deterministic point sets</a:t></a:r></a:p><a:p><a:pPr lvl="1" /><a:r><a:rPr /><a:t>Optimal grid point sets for </a:t></a:r><a14:m><m:oMath xmlns:m="http://schemas.openxmlformats.org/officeDocument/2006/math"><m:sSup><m:e><m:r><m:t>S</m:t></m:r></m:e><m:sup><m:r><m:t>3</m:t></m:r></m:sup></m:sSup></m:oMath></a14:m><a:r><a:rPr /><a:t>, SO(3) (Mitchell 2008; Yershova et al. 2010)</a:t></a:r></a:p><a:p><a:pPr lvl="0" /><a:r><a:rPr /><a:t>No Halton sequences so far to the best of our knowledge.</a:t></a:r></a:p><a:p><a:pPr lvl="0" /><a:r><a:rPr /><a:t>Note that cylindrical mapping method cannot be extended to higher dimensions.</a:t></a:r></a:p></p:txBody></p:sp></mc:Choice></mc:AlternateContent></p:spTree></p:cSld></p:sld>
</file>

<file path=ppt/slides/slide1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SO(3) or </a:t></a:r><a14:m><m:oMath xmlns:m="http://schemas.openxmlformats.org/officeDocument/2006/math"><m:sSup><m:e><m:r><m:t>S</m:t></m:r></m:e><m:sup><m:r><m:t>3</m:t></m:r></m:sup></m:sSup></m:oMath></a14:m><a:r><a:rPr /><a:t> Hopf Coordinates</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Hopf coordinates (cf. (Yershova et al. 2010))</a:t></a:r></a:p><a:p><a:pPr lvl="1" /><a14:m><m:oMath xmlns:m="http://schemas.openxmlformats.org/officeDocument/2006/math"><m:sSub><m:e><m:r><m:t>x</m:t></m:r></m:e><m:sub><m:r><m:t>1</m:t></m:r></m:sub></m:sSub><m:r><m:rPr><m:sty m:val="p" /></m:rPr><m:t>=</m:t></m:r><m:r><m:rPr><m:sty m:val="p" /></m:rPr><m:t>cos</m:t></m:r><m:d><m:dPr><m:begChr m:val="(" /><m:endChr m:val=")" /><m:sepChr m:val="" /><m:grow /></m:dPr><m:e><m:r><m:t>θ</m:t></m:r><m:r><m:rPr><m:sty m:val="p" /></m:rPr><m:t>/</m:t></m:r><m:r><m:t>2</m:t></m:r></m:e></m:d><m:r><m:rPr><m:sty m:val="p" /></m:rPr><m:t>cos</m:t></m:r><m:d><m:dPr><m:begChr m:val="(" /><m:endChr m:val=")" /><m:sepChr m:val="" /><m:grow /></m:dPr><m:e><m:r><m:t>ψ</m:t></m:r><m:r><m:rPr><m:sty m:val="p" /></m:rPr><m:t>/</m:t></m:r><m:r><m:t>2</m:t></m:r></m:e></m:d></m:oMath></a14:m></a:p><a:p><a:pPr lvl="1" /><a14:m><m:oMath xmlns:m="http://schemas.openxmlformats.org/officeDocument/2006/math"><m:sSub><m:e><m:r><m:t>x</m:t></m:r></m:e><m:sub><m:r><m:t>2</m:t></m:r></m:sub></m:sSub><m:r><m:rPr><m:sty m:val="p" /></m:rPr><m:t>=</m:t></m:r><m:r><m:rPr><m:sty m:val="p" /></m:rPr><m:t>cos</m:t></m:r><m:d><m:dPr><m:begChr m:val="(" /><m:endChr m:val=")" /><m:sepChr m:val="" /><m:grow /></m:dPr><m:e><m:r><m:t>θ</m:t></m:r><m:r><m:rPr><m:sty m:val="p" /></m:rPr><m:t>/</m:t></m:r><m:r><m:t>2</m:t></m:r></m:e></m:d><m:r><m:rPr><m:sty m:val="p" /></m:rPr><m:t>sin</m:t></m:r><m:d><m:dPr><m:begChr m:val="(" /><m:endChr m:val=")" /><m:sepChr m:val="" /><m:grow /></m:dPr><m:e><m:r><m:t>ψ</m:t></m:r><m:r><m:rPr><m:sty m:val="p" /></m:rPr><m:t>/</m:t></m:r><m:r><m:t>2</m:t></m:r></m:e></m:d></m:oMath></a14:m></a:p><a:p><a:pPr lvl="1" /><a14:m><m:oMath xmlns:m="http://schemas.openxmlformats.org/officeDocument/2006/math"><m:sSub><m:e><m:r><m:t>x</m:t></m:r></m:e><m:sub><m:r><m:t>3</m:t></m:r></m:sub></m:sSub><m:r><m:rPr><m:sty m:val="p" /></m:rPr><m:t>=</m:t></m:r><m:r><m:rPr><m:sty m:val="p" /></m:rPr><m:t>sin</m:t></m:r><m:d><m:dPr><m:begChr m:val="(" /><m:endChr m:val=")" /><m:sepChr m:val="" /><m:grow /></m:dPr><m:e><m:r><m:t>θ</m:t></m:r><m:r><m:rPr><m:sty m:val="p" /></m:rPr><m:t>/</m:t></m:r><m:r><m:t>2</m:t></m:r></m:e></m:d><m:r><m:rPr><m:sty m:val="p" /></m:rPr><m:t>cos</m:t></m:r><m:d><m:dPr><m:begChr m:val="(" /><m:endChr m:val=")" /><m:sepChr m:val="" /><m:grow /></m:dPr><m:e><m:r><m:t>φ</m:t></m:r><m:r><m:rPr><m:sty m:val="p" /></m:rPr><m:t>+</m:t></m:r><m:r><m:t>ψ</m:t></m:r><m:r><m:rPr><m:sty m:val="p" /></m:rPr><m:t>/</m:t></m:r><m:r><m:t>2</m:t></m:r></m:e></m:d></m:oMath></a14:m></a:p><a:p><a:pPr lvl="1" /><a14:m><m:oMath xmlns:m="http://schemas.openxmlformats.org/officeDocument/2006/math"><m:sSub><m:e><m:r><m:t>x</m:t></m:r></m:e><m:sub><m:r><m:t>4</m:t></m:r></m:sub></m:sSub><m:r><m:rPr><m:sty m:val="p" /></m:rPr><m:t>=</m:t></m:r><m:r><m:rPr><m:sty m:val="p" /></m:rPr><m:t>sin</m:t></m:r><m:d><m:dPr><m:begChr m:val="(" /><m:endChr m:val=")" /><m:sepChr m:val="" /><m:grow /></m:dPr><m:e><m:r><m:t>θ</m:t></m:r><m:r><m:rPr><m:sty m:val="p" /></m:rPr><m:t>/</m:t></m:r><m:r><m:t>2</m:t></m:r></m:e></m:d><m:r><m:rPr><m:sty m:val="p" /></m:rPr><m:t>sin</m:t></m:r><m:d><m:dPr><m:begChr m:val="(" /><m:endChr m:val=")" /><m:sepChr m:val="" /><m:grow /></m:dPr><m:e><m:r><m:t>φ</m:t></m:r><m:r><m:rPr><m:sty m:val="p" /></m:rPr><m:t>+</m:t></m:r><m:r><m:t>ψ</m:t></m:r><m:r><m:rPr><m:sty m:val="p" /></m:rPr><m:t>/</m:t></m:r><m:r><m:t>2</m:t></m:r></m:e></m:d></m:oMath></a14:m></a:p><a:p><a:pPr lvl="0" /><a14:m><m:oMath xmlns:m="http://schemas.openxmlformats.org/officeDocument/2006/math"><m:sSup><m:e><m:r><m:t>S</m:t></m:r></m:e><m:sup><m:r><m:t>3</m:t></m:r></m:sup></m:sSup></m:oMath></a14:m><a:r><a:rPr /><a:t> is a principal circle bundle over the </a:t></a:r><a14:m><m:oMath xmlns:m="http://schemas.openxmlformats.org/officeDocument/2006/math"><m:sSup><m:e><m:r><m:t>S</m:t></m:r></m:e><m:sup><m:r><m:t>2</m:t></m:r></m:sup></m:sSup></m:oMath></a14:m></a:p></p:txBody></p:sp></mc:Choice></mc:AlternateContent><p:pic><p:nvPicPr><p:cNvPr descr="Hopfkeyrings.jpg" id="0" name="Picture 1" /><p:cNvPicPr><a:picLocks noGrp="1" noChangeAspect="1" /></p:cNvPicPr><p:nvPr /></p:nvPicPr><p:blipFill><a:blip r:embed="rId2" /><a:stretch><a:fillRect /></a:stretch></p:blipFill><p:spPr bwMode="auto"><a:xfrm><a:off x="3124200" y="1193800" /><a:ext cx="28829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Tree></p:cSld></p:sld>
</file>

<file path=ppt/slides/slide1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Hopf Coordinates for SO(3) or </a:t></a:r><a14:m><m:oMath xmlns:m="http://schemas.openxmlformats.org/officeDocument/2006/math"><m:sSup><m:e><m:r><m:t>S</m:t></m:r></m:e><m:sup><m:r><m:t>3</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Similar to the Halton sequence generation on </a:t></a:r><a14:m><m:oMath xmlns:m="http://schemas.openxmlformats.org/officeDocument/2006/math"><m:sSup><m:e><m:r><m:t>S</m:t></m:r></m:e><m:sup><m:r><m:t>2</m:t></m:r></m:sup></m:sSup></m:oMath></a14:m><a:r><a:rPr /><a:t>, we perform the mapping:</a:t></a:r></a:p><a:p><a:pPr lvl="0" /><a14:m><m:oMath xmlns:m="http://schemas.openxmlformats.org/officeDocument/2006/math"><m:r><m:t>φ</m:t></m:r><m:r><m:rPr><m:sty m:val="p" /></m:rPr><m:t>=</m:t></m:r><m:r><m:t>2</m:t></m:r><m:r><m:t>π</m:t></m:r><m:r><m:rPr><m:sty m:val="p" /></m:rPr><m:t>⋅</m:t></m:r><m:r><m:rPr><m:sty m:val="p" /></m:rPr><m:t>v</m:t></m:r><m:r><m:rPr><m:sty m:val="p" /></m:rPr><m:t>d</m:t></m:r><m:r><m:rPr><m:sty m:val="p" /></m:rPr><m:t>c</m:t></m:r><m:d><m:dPr><m:begChr m:val="(" /><m:endChr m:val=")" /><m:sepChr m:val="" /><m:grow /></m:dPr><m:e><m:r><m:t>k</m:t></m:r><m:r><m:rPr><m:sty m:val="p" /></m:rPr><m:t>,</m:t></m:r><m:sSub><m:e><m:r><m:t>b</m:t></m:r></m:e><m:sub><m:r><m:t>1</m:t></m:r></m:sub></m:sSub></m:e></m:d></m:oMath></a14:m><a:r><a:rPr /><a:t> % map to </a:t></a:r><a14:m><m:oMath xmlns:m="http://schemas.openxmlformats.org/officeDocument/2006/math"><m:d><m:dPr><m:begChr m:val="[" /><m:endChr m:val="]" /><m:sepChr m:val="" /><m:grow /></m:dPr><m:e><m:r><m:t>0</m:t></m:r><m:r><m:rPr><m:sty m:val="p" /></m:rPr><m:t>,</m:t></m:r><m:r><m:t>2</m:t></m:r><m:r><m:t>π</m:t></m:r></m:e></m:d></m:oMath></a14:m></a:p><a:p><a:pPr lvl="0" /><a14:m><m:oMath xmlns:m="http://schemas.openxmlformats.org/officeDocument/2006/math"><m:r><m:t>ψ</m:t></m:r><m:r><m:rPr><m:sty m:val="p" /></m:rPr><m:t>=</m:t></m:r><m:r><m:t>2</m:t></m:r><m:r><m:t>π</m:t></m:r><m:r><m:rPr><m:sty m:val="p" /></m:rPr><m:t>⋅</m:t></m:r><m:r><m:rPr><m:sty m:val="p" /></m:rPr><m:t>v</m:t></m:r><m:r><m:rPr><m:sty m:val="p" /></m:rPr><m:t>d</m:t></m:r><m:r><m:rPr><m:sty m:val="p" /></m:rPr><m:t>c</m:t></m:r><m:d><m:dPr><m:begChr m:val="(" /><m:endChr m:val=")" /><m:sepChr m:val="" /><m:grow /></m:dPr><m:e><m:r><m:t>k</m:t></m:r><m:r><m:rPr><m:sty m:val="p" /></m:rPr><m:t>,</m:t></m:r><m:sSub><m:e><m:r><m:t>b</m:t></m:r></m:e><m:sub><m:r><m:t>2</m:t></m:r></m:sub></m:sSub></m:e></m:d></m:oMath></a14:m><a:r><a:rPr /><a:t> % map to </a:t></a:r><a14:m><m:oMath xmlns:m="http://schemas.openxmlformats.org/officeDocument/2006/math"><m:d><m:dPr><m:begChr m:val="[" /><m:endChr m:val="]" /><m:sepChr m:val="" /><m:grow /></m:dPr><m:e><m:r><m:t>0</m:t></m:r><m:r><m:rPr><m:sty m:val="p" /></m:rPr><m:t>,</m:t></m:r><m:r><m:t>2</m:t></m:r><m:r><m:t>π</m:t></m:r></m:e></m:d></m:oMath></a14:m><a:r><a:rPr /><a:t> for SO(3), or</a:t></a:r></a:p><a:p><a:pPr lvl="0" /><a14:m><m:oMath xmlns:m="http://schemas.openxmlformats.org/officeDocument/2006/math"><m:r><m:t>ψ</m:t></m:r><m:r><m:rPr><m:sty m:val="p" /></m:rPr><m:t>=</m:t></m:r><m:r><m:t>4</m:t></m:r><m:r><m:t>π</m:t></m:r><m:r><m:rPr><m:sty m:val="p" /></m:rPr><m:t>⋅</m:t></m:r><m:r><m:rPr><m:sty m:val="p" /></m:rPr><m:t>v</m:t></m:r><m:r><m:rPr><m:sty m:val="p" /></m:rPr><m:t>d</m:t></m:r><m:r><m:rPr><m:sty m:val="p" /></m:rPr><m:t>c</m:t></m:r><m:d><m:dPr><m:begChr m:val="(" /><m:endChr m:val=")" /><m:sepChr m:val="" /><m:grow /></m:dPr><m:e><m:r><m:t>k</m:t></m:r><m:r><m:rPr><m:sty m:val="p" /></m:rPr><m:t>,</m:t></m:r><m:sSub><m:e><m:r><m:t>b</m:t></m:r></m:e><m:sub><m:r><m:t>2</m:t></m:r></m:sub></m:sSub></m:e></m:d></m:oMath></a14:m><a:r><a:rPr /><a:t> % map to </a:t></a:r><a14:m><m:oMath xmlns:m="http://schemas.openxmlformats.org/officeDocument/2006/math"><m:d><m:dPr><m:begChr m:val="[" /><m:endChr m:val="]" /><m:sepChr m:val="" /><m:grow /></m:dPr><m:e><m:r><m:t>0</m:t></m:r><m:r><m:rPr><m:sty m:val="p" /></m:rPr><m:t>,</m:t></m:r><m:r><m:t>4</m:t></m:r><m:r><m:t>π</m:t></m:r></m:e></m:d></m:oMath></a14:m><a:r><a:rPr /><a:t> for </a:t></a:r><a14:m><m:oMath xmlns:m="http://schemas.openxmlformats.org/officeDocument/2006/math"><m:sSup><m:e><m:r><m:t>S</m:t></m:r></m:e><m:sup><m:r><m:t>3</m:t></m:r></m:sup></m:sSup></m:oMath></a14:m></a:p><a:p><a:pPr lvl="0" /><a14:m><m:oMath xmlns:m="http://schemas.openxmlformats.org/officeDocument/2006/math"><m:r><m:t>z</m:t></m:r><m:r><m:rPr><m:sty m:val="p" /></m:rPr><m:t>=</m:t></m:r><m:r><m:t>2</m:t></m:r><m:r><m:rPr><m:sty m:val="p" /></m:rPr><m:t>⋅</m:t></m:r><m:r><m:rPr><m:sty m:val="p" /></m:rPr><m:t>v</m:t></m:r><m:r><m:rPr><m:sty m:val="p" /></m:rPr><m:t>d</m:t></m:r><m:r><m:rPr><m:sty m:val="p" /></m:rPr><m:t>c</m:t></m:r><m:d><m:dPr><m:begChr m:val="(" /><m:endChr m:val=")" /><m:sepChr m:val="" /><m:grow /></m:dPr><m:e><m:r><m:t>k</m:t></m:r><m:r><m:rPr><m:sty m:val="p" /></m:rPr><m:t>,</m:t></m:r><m:sSub><m:e><m:r><m:t>b</m:t></m:r></m:e><m:sub><m:r><m:t>3</m:t></m:r></m:sub></m:sSub></m:e></m:d><m:r><m:rPr><m:sty m:val="p" /></m:rPr><m:t>−</m:t></m:r><m:r><m:t>1</m:t></m:r></m:oMath></a14:m><a:r><a:rPr /><a:t> % map to </a:t></a:r><a14:m><m:oMath xmlns:m="http://schemas.openxmlformats.org/officeDocument/2006/math"><m:d><m:dPr><m:begChr m:val="[" /><m:endChr m:val="]" /><m:sepChr m:val="" /><m:grow /></m:dPr><m:e><m:r><m:rPr><m:sty m:val="p" /></m:rPr><m:t>−</m:t></m:r><m:r><m:t>1</m:t></m:r><m:r><m:rPr><m:sty m:val="p" /></m:rPr><m:t>,</m:t></m:r><m:r><m:t>1</m:t></m:r></m:e></m:d></m:oMath></a14:m></a:p><a:p><a:pPr lvl="0" /><a14:m><m:oMath xmlns:m="http://schemas.openxmlformats.org/officeDocument/2006/math"><m:r><m:t>θ</m:t></m:r><m:r><m:rPr><m:sty m:val="p" /></m:rPr><m:t>=</m:t></m:r><m:sSup><m:e><m:r><m:rPr><m:sty m:val="p" /></m:rPr><m:t>cos</m:t></m:r></m:e><m:sup><m:r><m:rPr><m:sty m:val="p" /></m:rPr><m:t>−</m:t></m:r><m:r><m:t>1</m:t></m:r></m:sup></m:sSup><m:r><m:t>z</m:t></m:r></m:oMath></a14:m></a:p></p:txBody></p:sp></mc:Choice></mc:AlternateContent></p:spTree></p:cSld></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Code</a:t>
            </a:r>
          </a:p>
        </p:txBody>
      </p:sp>
      <p:sp>
        <p:nvSpPr>
          <p:cNvPr id="3" name="Content Placeholder 2"/>
          <p:cNvSpPr>
            <a:spLocks noGrp="1"/>
          </p:cNvSpPr>
          <p:nvPr>
            <p:ph idx="1"/>
          </p:nvPr>
        </p:nvSpPr>
        <p:spPr/>
        <p:txBody>
          <a:bodyPr/>
          <a:lstStyle/>
          <a:p>
            <a:pPr lvl="0" indent="0">
              <a:buNone/>
            </a:pPr>
            <a:r>
              <a:rPr b="1">
                <a:solidFill>
                  <a:srgbClr val="007020"/>
                </a:solidFill>
                <a:latin typeface="Courier"/>
              </a:rPr>
              <a:t>def</a:t>
            </a:r>
            <a:r>
              <a:rPr>
                <a:latin typeface="Courier"/>
              </a:rPr>
              <a:t> sphere3_hopf(k, b):</a:t>
            </a:r>
            <a:br/>
            <a:r>
              <a:rPr>
                <a:latin typeface="Courier"/>
              </a:rPr>
              <a:t>    vd </a:t>
            </a:r>
            <a:r>
              <a:rPr>
                <a:solidFill>
                  <a:srgbClr val="666666"/>
                </a:solidFill>
                <a:latin typeface="Courier"/>
              </a:rPr>
              <a:t>=</a:t>
            </a:r>
            <a:r>
              <a:rPr>
                <a:latin typeface="Courier"/>
              </a:rPr>
              <a:t> </a:t>
            </a:r>
            <a:r>
              <a:rPr>
                <a:solidFill>
                  <a:srgbClr val="008000"/>
                </a:solidFill>
                <a:latin typeface="Courier"/>
              </a:rPr>
              <a:t>zip</a:t>
            </a:r>
            <a:r>
              <a:rPr>
                <a:latin typeface="Courier"/>
              </a:rPr>
              <a:t>(vdc(k, b[</a:t>
            </a:r>
            <a:r>
              <a:rPr>
                <a:solidFill>
                  <a:srgbClr val="40A070"/>
                </a:solidFill>
                <a:latin typeface="Courier"/>
              </a:rPr>
              <a:t>0</a:t>
            </a:r>
            <a:r>
              <a:rPr>
                <a:latin typeface="Courier"/>
              </a:rPr>
              <a:t>]), vdc(k, b[</a:t>
            </a:r>
            <a:r>
              <a:rPr>
                <a:solidFill>
                  <a:srgbClr val="40A070"/>
                </a:solidFill>
                <a:latin typeface="Courier"/>
              </a:rPr>
              <a:t>1</a:t>
            </a:r>
            <a:r>
              <a:rPr>
                <a:latin typeface="Courier"/>
              </a:rPr>
              <a:t>]), vdc(k, b[</a:t>
            </a:r>
            <a:r>
              <a:rPr>
                <a:solidFill>
                  <a:srgbClr val="40A070"/>
                </a:solidFill>
                <a:latin typeface="Courier"/>
              </a:rPr>
              <a:t>2</a:t>
            </a:r>
            <a:r>
              <a:rPr>
                <a:latin typeface="Courier"/>
              </a:rPr>
              <a:t>]))</a:t>
            </a:r>
            <a:br/>
            <a:r>
              <a:rPr>
                <a:latin typeface="Courier"/>
              </a:rPr>
              <a:t>    </a:t>
            </a:r>
            <a:r>
              <a:rPr b="1">
                <a:solidFill>
                  <a:srgbClr val="007020"/>
                </a:solidFill>
                <a:latin typeface="Courier"/>
              </a:rPr>
              <a:t>for</a:t>
            </a:r>
            <a:r>
              <a:rPr>
                <a:latin typeface="Courier"/>
              </a:rPr>
              <a:t> vd0, vd1, vd2 </a:t>
            </a:r>
            <a:r>
              <a:rPr b="1">
                <a:solidFill>
                  <a:srgbClr val="007020"/>
                </a:solidFill>
                <a:latin typeface="Courier"/>
              </a:rPr>
              <a:t>in</a:t>
            </a:r>
            <a:r>
              <a:rPr>
                <a:latin typeface="Courier"/>
              </a:rPr>
              <a:t> vd:</a:t>
            </a:r>
            <a:br/>
            <a:r>
              <a:rPr>
                <a:latin typeface="Courier"/>
              </a:rPr>
              <a:t>        phi </a:t>
            </a:r>
            <a:r>
              <a:rPr>
                <a:solidFill>
                  <a:srgbClr val="666666"/>
                </a:solidFill>
                <a:latin typeface="Courier"/>
              </a:rPr>
              <a:t>=</a:t>
            </a:r>
            <a:r>
              <a:rPr>
                <a:latin typeface="Courier"/>
              </a:rPr>
              <a:t> </a:t>
            </a:r>
            <a:r>
              <a:rPr>
                <a:solidFill>
                  <a:srgbClr val="40A070"/>
                </a:solidFill>
                <a:latin typeface="Courier"/>
              </a:rPr>
              <a:t>2</a:t>
            </a:r>
            <a:r>
              <a:rPr>
                <a:solidFill>
                  <a:srgbClr val="666666"/>
                </a:solidFill>
                <a:latin typeface="Courier"/>
              </a:rPr>
              <a:t>*</a:t>
            </a:r>
            <a:r>
              <a:rPr>
                <a:latin typeface="Courier"/>
              </a:rPr>
              <a:t>math.pi</a:t>
            </a:r>
            <a:r>
              <a:rPr>
                <a:solidFill>
                  <a:srgbClr val="666666"/>
                </a:solidFill>
                <a:latin typeface="Courier"/>
              </a:rPr>
              <a:t>*</a:t>
            </a:r>
            <a:r>
              <a:rPr>
                <a:latin typeface="Courier"/>
              </a:rPr>
              <a:t>vd0   </a:t>
            </a:r>
            <a:r>
              <a:rPr i="1">
                <a:solidFill>
                  <a:srgbClr val="60A0B0"/>
                </a:solidFill>
                <a:latin typeface="Courier"/>
              </a:rPr>
              <a:t># map to [0, 2*math.pi]</a:t>
            </a:r>
            <a:br/>
            <a:r>
              <a:rPr>
                <a:latin typeface="Courier"/>
              </a:rPr>
              <a:t>        psy </a:t>
            </a:r>
            <a:r>
              <a:rPr>
                <a:solidFill>
                  <a:srgbClr val="666666"/>
                </a:solidFill>
                <a:latin typeface="Courier"/>
              </a:rPr>
              <a:t>=</a:t>
            </a:r>
            <a:r>
              <a:rPr>
                <a:latin typeface="Courier"/>
              </a:rPr>
              <a:t> </a:t>
            </a:r>
            <a:r>
              <a:rPr>
                <a:solidFill>
                  <a:srgbClr val="40A070"/>
                </a:solidFill>
                <a:latin typeface="Courier"/>
              </a:rPr>
              <a:t>4</a:t>
            </a:r>
            <a:r>
              <a:rPr>
                <a:solidFill>
                  <a:srgbClr val="666666"/>
                </a:solidFill>
                <a:latin typeface="Courier"/>
              </a:rPr>
              <a:t>*</a:t>
            </a:r>
            <a:r>
              <a:rPr>
                <a:latin typeface="Courier"/>
              </a:rPr>
              <a:t>math.pi</a:t>
            </a:r>
            <a:r>
              <a:rPr>
                <a:solidFill>
                  <a:srgbClr val="666666"/>
                </a:solidFill>
                <a:latin typeface="Courier"/>
              </a:rPr>
              <a:t>*</a:t>
            </a:r>
            <a:r>
              <a:rPr>
                <a:latin typeface="Courier"/>
              </a:rPr>
              <a:t>vd1   </a:t>
            </a:r>
            <a:r>
              <a:rPr i="1">
                <a:solidFill>
                  <a:srgbClr val="60A0B0"/>
                </a:solidFill>
                <a:latin typeface="Courier"/>
              </a:rPr>
              <a:t># map to [0, 4*math.pi]</a:t>
            </a:r>
            <a:br/>
            <a:r>
              <a:rPr>
                <a:latin typeface="Courier"/>
              </a:rPr>
              <a:t>        z </a:t>
            </a:r>
            <a:r>
              <a:rPr>
                <a:solidFill>
                  <a:srgbClr val="666666"/>
                </a:solidFill>
                <a:latin typeface="Courier"/>
              </a:rPr>
              <a:t>=</a:t>
            </a:r>
            <a:r>
              <a:rPr>
                <a:latin typeface="Courier"/>
              </a:rPr>
              <a:t> </a:t>
            </a:r>
            <a:r>
              <a:rPr>
                <a:solidFill>
                  <a:srgbClr val="40A070"/>
                </a:solidFill>
                <a:latin typeface="Courier"/>
              </a:rPr>
              <a:t>2</a:t>
            </a:r>
            <a:r>
              <a:rPr>
                <a:solidFill>
                  <a:srgbClr val="666666"/>
                </a:solidFill>
                <a:latin typeface="Courier"/>
              </a:rPr>
              <a:t>*</a:t>
            </a:r>
            <a:r>
              <a:rPr>
                <a:latin typeface="Courier"/>
              </a:rPr>
              <a:t>vd2 </a:t>
            </a:r>
            <a:r>
              <a:rPr>
                <a:solidFill>
                  <a:srgbClr val="666666"/>
                </a:solidFill>
                <a:latin typeface="Courier"/>
              </a:rPr>
              <a:t>-</a:t>
            </a:r>
            <a:r>
              <a:rPr>
                <a:latin typeface="Courier"/>
              </a:rPr>
              <a:t> </a:t>
            </a:r>
            <a:r>
              <a:rPr>
                <a:solidFill>
                  <a:srgbClr val="40A070"/>
                </a:solidFill>
                <a:latin typeface="Courier"/>
              </a:rPr>
              <a:t>1</a:t>
            </a:r>
            <a:r>
              <a:rPr>
                <a:latin typeface="Courier"/>
              </a:rPr>
              <a:t>         </a:t>
            </a:r>
            <a:r>
              <a:rPr i="1">
                <a:solidFill>
                  <a:srgbClr val="60A0B0"/>
                </a:solidFill>
                <a:latin typeface="Courier"/>
              </a:rPr>
              <a:t># map to [-1., 1.]</a:t>
            </a:r>
            <a:br/>
            <a:r>
              <a:rPr>
                <a:latin typeface="Courier"/>
              </a:rPr>
              <a:t>        theta </a:t>
            </a:r>
            <a:r>
              <a:rPr>
                <a:solidFill>
                  <a:srgbClr val="666666"/>
                </a:solidFill>
                <a:latin typeface="Courier"/>
              </a:rPr>
              <a:t>=</a:t>
            </a:r>
            <a:r>
              <a:rPr>
                <a:latin typeface="Courier"/>
              </a:rPr>
              <a:t> math.acos(z)</a:t>
            </a:r>
            <a:br/>
            <a:r>
              <a:rPr>
                <a:latin typeface="Courier"/>
              </a:rPr>
              <a:t>        cos_eta </a:t>
            </a:r>
            <a:r>
              <a:rPr>
                <a:solidFill>
                  <a:srgbClr val="666666"/>
                </a:solidFill>
                <a:latin typeface="Courier"/>
              </a:rPr>
              <a:t>=</a:t>
            </a:r>
            <a:r>
              <a:rPr>
                <a:latin typeface="Courier"/>
              </a:rPr>
              <a:t> math.cos(theta</a:t>
            </a:r>
            <a:r>
              <a:rPr>
                <a:solidFill>
                  <a:srgbClr val="666666"/>
                </a:solidFill>
                <a:latin typeface="Courier"/>
              </a:rPr>
              <a:t>/</a:t>
            </a:r>
            <a:r>
              <a:rPr>
                <a:solidFill>
                  <a:srgbClr val="40A070"/>
                </a:solidFill>
                <a:latin typeface="Courier"/>
              </a:rPr>
              <a:t>2</a:t>
            </a:r>
            <a:r>
              <a:rPr>
                <a:latin typeface="Courier"/>
              </a:rPr>
              <a:t>)</a:t>
            </a:r>
            <a:br/>
            <a:r>
              <a:rPr>
                <a:latin typeface="Courier"/>
              </a:rPr>
              <a:t>        sin_eta </a:t>
            </a:r>
            <a:r>
              <a:rPr>
                <a:solidFill>
                  <a:srgbClr val="666666"/>
                </a:solidFill>
                <a:latin typeface="Courier"/>
              </a:rPr>
              <a:t>=</a:t>
            </a:r>
            <a:r>
              <a:rPr>
                <a:latin typeface="Courier"/>
              </a:rPr>
              <a:t> math.sin(theta</a:t>
            </a:r>
            <a:r>
              <a:rPr>
                <a:solidFill>
                  <a:srgbClr val="666666"/>
                </a:solidFill>
                <a:latin typeface="Courier"/>
              </a:rPr>
              <a:t>/</a:t>
            </a:r>
            <a:r>
              <a:rPr>
                <a:solidFill>
                  <a:srgbClr val="40A070"/>
                </a:solidFill>
                <a:latin typeface="Courier"/>
              </a:rPr>
              <a:t>2</a:t>
            </a:r>
            <a:r>
              <a:rPr>
                <a:latin typeface="Courier"/>
              </a:rPr>
              <a:t>)</a:t>
            </a:r>
            <a:br/>
            <a:r>
              <a:rPr>
                <a:latin typeface="Courier"/>
              </a:rPr>
              <a:t>        s </a:t>
            </a:r>
            <a:r>
              <a:rPr>
                <a:solidFill>
                  <a:srgbClr val="666666"/>
                </a:solidFill>
                <a:latin typeface="Courier"/>
              </a:rPr>
              <a:t>=</a:t>
            </a:r>
            <a:r>
              <a:rPr>
                <a:latin typeface="Courier"/>
              </a:rPr>
              <a:t> [cos_eta </a:t>
            </a:r>
            <a:r>
              <a:rPr>
                <a:solidFill>
                  <a:srgbClr val="666666"/>
                </a:solidFill>
                <a:latin typeface="Courier"/>
              </a:rPr>
              <a:t>*</a:t>
            </a:r>
            <a:r>
              <a:rPr>
                <a:latin typeface="Courier"/>
              </a:rPr>
              <a:t> math.cos(psy</a:t>
            </a:r>
            <a:r>
              <a:rPr>
                <a:solidFill>
                  <a:srgbClr val="666666"/>
                </a:solidFill>
                <a:latin typeface="Courier"/>
              </a:rPr>
              <a:t>/</a:t>
            </a:r>
            <a:r>
              <a:rPr>
                <a:solidFill>
                  <a:srgbClr val="40A070"/>
                </a:solidFill>
                <a:latin typeface="Courier"/>
              </a:rPr>
              <a:t>2</a:t>
            </a:r>
            <a:r>
              <a:rPr>
                <a:latin typeface="Courier"/>
              </a:rPr>
              <a:t>),</a:t>
            </a:r>
            <a:br/>
            <a:r>
              <a:rPr>
                <a:latin typeface="Courier"/>
              </a:rPr>
              <a:t>             cos_eta </a:t>
            </a:r>
            <a:r>
              <a:rPr>
                <a:solidFill>
                  <a:srgbClr val="666666"/>
                </a:solidFill>
                <a:latin typeface="Courier"/>
              </a:rPr>
              <a:t>*</a:t>
            </a:r>
            <a:r>
              <a:rPr>
                <a:latin typeface="Courier"/>
              </a:rPr>
              <a:t> math.sin(psy</a:t>
            </a:r>
            <a:r>
              <a:rPr>
                <a:solidFill>
                  <a:srgbClr val="666666"/>
                </a:solidFill>
                <a:latin typeface="Courier"/>
              </a:rPr>
              <a:t>/</a:t>
            </a:r>
            <a:r>
              <a:rPr>
                <a:solidFill>
                  <a:srgbClr val="40A070"/>
                </a:solidFill>
                <a:latin typeface="Courier"/>
              </a:rPr>
              <a:t>2</a:t>
            </a:r>
            <a:r>
              <a:rPr>
                <a:latin typeface="Courier"/>
              </a:rPr>
              <a:t>),</a:t>
            </a:r>
            <a:br/>
            <a:r>
              <a:rPr>
                <a:latin typeface="Courier"/>
              </a:rPr>
              <a:t>             sin_eta </a:t>
            </a:r>
            <a:r>
              <a:rPr>
                <a:solidFill>
                  <a:srgbClr val="666666"/>
                </a:solidFill>
                <a:latin typeface="Courier"/>
              </a:rPr>
              <a:t>*</a:t>
            </a:r>
            <a:r>
              <a:rPr>
                <a:latin typeface="Courier"/>
              </a:rPr>
              <a:t> math.cos(phi </a:t>
            </a:r>
            <a:r>
              <a:rPr>
                <a:solidFill>
                  <a:srgbClr val="666666"/>
                </a:solidFill>
                <a:latin typeface="Courier"/>
              </a:rPr>
              <a:t>+</a:t>
            </a:r>
            <a:r>
              <a:rPr>
                <a:latin typeface="Courier"/>
              </a:rPr>
              <a:t> psy</a:t>
            </a:r>
            <a:r>
              <a:rPr>
                <a:solidFill>
                  <a:srgbClr val="666666"/>
                </a:solidFill>
                <a:latin typeface="Courier"/>
              </a:rPr>
              <a:t>/</a:t>
            </a:r>
            <a:r>
              <a:rPr>
                <a:solidFill>
                  <a:srgbClr val="40A070"/>
                </a:solidFill>
                <a:latin typeface="Courier"/>
              </a:rPr>
              <a:t>2</a:t>
            </a:r>
            <a:r>
              <a:rPr>
                <a:latin typeface="Courier"/>
              </a:rPr>
              <a:t>),</a:t>
            </a:r>
            <a:br/>
            <a:r>
              <a:rPr>
                <a:latin typeface="Courier"/>
              </a:rPr>
              <a:t>             sin_eta </a:t>
            </a:r>
            <a:r>
              <a:rPr>
                <a:solidFill>
                  <a:srgbClr val="666666"/>
                </a:solidFill>
                <a:latin typeface="Courier"/>
              </a:rPr>
              <a:t>*</a:t>
            </a:r>
            <a:r>
              <a:rPr>
                <a:latin typeface="Courier"/>
              </a:rPr>
              <a:t> math.sin(phi </a:t>
            </a:r>
            <a:r>
              <a:rPr>
                <a:solidFill>
                  <a:srgbClr val="666666"/>
                </a:solidFill>
                <a:latin typeface="Courier"/>
              </a:rPr>
              <a:t>+</a:t>
            </a:r>
            <a:r>
              <a:rPr>
                <a:latin typeface="Courier"/>
              </a:rPr>
              <a:t> psy</a:t>
            </a:r>
            <a:r>
              <a:rPr>
                <a:solidFill>
                  <a:srgbClr val="666666"/>
                </a:solidFill>
                <a:latin typeface="Courier"/>
              </a:rPr>
              <a:t>/</a:t>
            </a:r>
            <a:r>
              <a:rPr>
                <a:solidFill>
                  <a:srgbClr val="40A070"/>
                </a:solidFill>
                <a:latin typeface="Courier"/>
              </a:rPr>
              <a:t>2</a:t>
            </a:r>
            <a:r>
              <a:rPr>
                <a:latin typeface="Courier"/>
              </a:rPr>
              <a:t>)]</a:t>
            </a:r>
            <a:br/>
            <a:r>
              <a:rPr>
                <a:latin typeface="Courier"/>
              </a:rPr>
              <a:t>        </a:t>
            </a:r>
            <a:r>
              <a:rPr b="1">
                <a:solidFill>
                  <a:srgbClr val="007020"/>
                </a:solidFill>
                <a:latin typeface="Courier"/>
              </a:rPr>
              <a:t>yield</a:t>
            </a:r>
            <a:r>
              <a:rPr>
                <a:latin typeface="Courier"/>
              </a:rPr>
              <a:t> 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Our approach</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3-sphere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Polar coordinates:</a:t>
                </a:r>
              </a:p>
              <a:p>
                <a:pPr lvl="1"/>
                <a14:m>
                  <m:oMath xmlns:m="http://schemas.openxmlformats.org/officeDocument/2006/math">
                    <m:sSub>
                      <m:e>
                        <m:r>
                          <m:t>x</m:t>
                        </m:r>
                      </m:e>
                      <m:sub>
                        <m:r>
                          <m:t>0</m:t>
                        </m:r>
                      </m:sub>
                    </m:sSub>
                    <m:r>
                      <m:rPr>
                        <m:sty m:val="p"/>
                      </m:rPr>
                      <m:t>=</m:t>
                    </m:r>
                    <m:r>
                      <m:rPr>
                        <m:sty m:val="p"/>
                      </m:rPr>
                      <m:t>cos</m:t>
                    </m:r>
                    <m:sSub>
                      <m:e>
                        <m:r>
                          <m:t>θ</m:t>
                        </m:r>
                      </m:e>
                      <m:sub>
                        <m:r>
                          <m:t>3</m:t>
                        </m:r>
                      </m:sub>
                    </m:sSub>
                  </m:oMath>
                </a14:m>
              </a:p>
              <a:p>
                <a:pPr lvl="1"/>
                <a14:m>
                  <m:oMath xmlns:m="http://schemas.openxmlformats.org/officeDocument/2006/math">
                    <m:sSub>
                      <m:e>
                        <m:r>
                          <m:t>x</m:t>
                        </m:r>
                      </m:e>
                      <m:sub>
                        <m:r>
                          <m:t>1</m:t>
                        </m:r>
                      </m:sub>
                    </m:sSub>
                    <m:r>
                      <m:rPr>
                        <m:sty m:val="p"/>
                      </m:rPr>
                      <m:t>=</m:t>
                    </m:r>
                    <m:r>
                      <m:rPr>
                        <m:sty m:val="p"/>
                      </m:rPr>
                      <m:t>sin</m:t>
                    </m:r>
                    <m:sSub>
                      <m:e>
                        <m:r>
                          <m:t>θ</m:t>
                        </m:r>
                      </m:e>
                      <m:sub>
                        <m:r>
                          <m:t>3</m:t>
                        </m:r>
                      </m:sub>
                    </m:sSub>
                    <m:r>
                      <m:rPr>
                        <m:sty m:val="p"/>
                      </m:rPr>
                      <m:t>cos</m:t>
                    </m:r>
                    <m:sSub>
                      <m:e>
                        <m:r>
                          <m:t>θ</m:t>
                        </m:r>
                      </m:e>
                      <m:sub>
                        <m:r>
                          <m:t>2</m:t>
                        </m:r>
                      </m:sub>
                    </m:sSub>
                  </m:oMath>
                </a14:m>
              </a:p>
              <a:p>
                <a:pPr lvl="1"/>
                <a14:m>
                  <m:oMath xmlns:m="http://schemas.openxmlformats.org/officeDocument/2006/math">
                    <m:sSub>
                      <m:e>
                        <m:r>
                          <m:t>x</m:t>
                        </m:r>
                      </m:e>
                      <m:sub>
                        <m:r>
                          <m:t>2</m:t>
                        </m:r>
                      </m:sub>
                    </m:sSub>
                    <m:r>
                      <m:rPr>
                        <m:sty m:val="p"/>
                      </m:rPr>
                      <m:t>=</m:t>
                    </m:r>
                    <m:r>
                      <m:rPr>
                        <m:sty m:val="p"/>
                      </m:rPr>
                      <m:t>sin</m:t>
                    </m:r>
                    <m:sSub>
                      <m:e>
                        <m:r>
                          <m:t>θ</m:t>
                        </m:r>
                      </m:e>
                      <m:sub>
                        <m:r>
                          <m:t>3</m:t>
                        </m:r>
                      </m:sub>
                    </m:sSub>
                    <m:r>
                      <m:rPr>
                        <m:sty m:val="p"/>
                      </m:rPr>
                      <m:t>sin</m:t>
                    </m:r>
                    <m:sSub>
                      <m:e>
                        <m:r>
                          <m:t>θ</m:t>
                        </m:r>
                      </m:e>
                      <m:sub>
                        <m:r>
                          <m:t>2</m:t>
                        </m:r>
                      </m:sub>
                    </m:sSub>
                    <m:r>
                      <m:rPr>
                        <m:sty m:val="p"/>
                      </m:rPr>
                      <m:t>cos</m:t>
                    </m:r>
                    <m:sSub>
                      <m:e>
                        <m:r>
                          <m:t>θ</m:t>
                        </m:r>
                      </m:e>
                      <m:sub>
                        <m:r>
                          <m:t>1</m:t>
                        </m:r>
                      </m:sub>
                    </m:sSub>
                  </m:oMath>
                </a14:m>
              </a:p>
              <a:p>
                <a:pPr lvl="1"/>
                <a14:m>
                  <m:oMath xmlns:m="http://schemas.openxmlformats.org/officeDocument/2006/math">
                    <m:sSub>
                      <m:e>
                        <m:r>
                          <m:t>x</m:t>
                        </m:r>
                      </m:e>
                      <m:sub>
                        <m:r>
                          <m:t>3</m:t>
                        </m:r>
                      </m:sub>
                    </m:sSub>
                    <m:r>
                      <m:rPr>
                        <m:sty m:val="p"/>
                      </m:rPr>
                      <m:t>=</m:t>
                    </m:r>
                    <m:r>
                      <m:rPr>
                        <m:sty m:val="p"/>
                      </m:rPr>
                      <m:t>sin</m:t>
                    </m:r>
                    <m:sSub>
                      <m:e>
                        <m:r>
                          <m:t>θ</m:t>
                        </m:r>
                      </m:e>
                      <m:sub>
                        <m:r>
                          <m:t>3</m:t>
                        </m:r>
                      </m:sub>
                    </m:sSub>
                    <m:r>
                      <m:rPr>
                        <m:sty m:val="p"/>
                      </m:rPr>
                      <m:t>sin</m:t>
                    </m:r>
                    <m:sSub>
                      <m:e>
                        <m:r>
                          <m:t>θ</m:t>
                        </m:r>
                      </m:e>
                      <m:sub>
                        <m:r>
                          <m:t>2</m:t>
                        </m:r>
                      </m:sub>
                    </m:sSub>
                    <m:r>
                      <m:rPr>
                        <m:sty m:val="p"/>
                      </m:rPr>
                      <m:t>sin</m:t>
                    </m:r>
                    <m:sSub>
                      <m:e>
                        <m:r>
                          <m:t>θ</m:t>
                        </m:r>
                      </m:e>
                      <m:sub>
                        <m:r>
                          <m:t>1</m:t>
                        </m:r>
                      </m:sub>
                    </m:sSub>
                  </m:oMath>
                </a14:m>
              </a:p>
              <a:p>
                <a:pPr lvl="0"/>
                <a:r>
                  <a:rPr/>
                  <a:t>Spherical surface element:</a:t>
                </a:r>
              </a:p>
              <a:p>
                <a:pPr lvl="1" indent="0" marL="342900">
                  <a:buNone/>
                </a:pPr>
                <a14:m>
                  <m:oMathPara xmlns:m="http://schemas.openxmlformats.org/officeDocument/2006/math">
                    <m:oMathParaPr>
                      <m:jc m:val="center"/>
                    </m:oMathParaPr>
                    <m:oMath>
                      <m:r>
                        <m:t>d</m:t>
                      </m:r>
                      <m:r>
                        <m:t>A</m:t>
                      </m:r>
                      <m:r>
                        <m:rPr>
                          <m:sty m:val="p"/>
                        </m:rPr>
                        <m:t>=</m:t>
                      </m:r>
                      <m:sSup>
                        <m:e>
                          <m:r>
                            <m:rPr>
                              <m:sty m:val="p"/>
                            </m:rPr>
                            <m:t>sin</m:t>
                          </m:r>
                        </m:e>
                        <m:sup>
                          <m:r>
                            <m:t>2</m:t>
                          </m:r>
                        </m:sup>
                      </m:sSup>
                      <m:d>
                        <m:dPr>
                          <m:begChr m:val="("/>
                          <m:endChr m:val=")"/>
                          <m:sepChr m:val=""/>
                          <m:grow/>
                        </m:dPr>
                        <m:e>
                          <m:sSub>
                            <m:e>
                              <m:r>
                                <m:t>θ</m:t>
                              </m:r>
                            </m:e>
                            <m:sub>
                              <m:r>
                                <m:t>3</m:t>
                              </m:r>
                            </m:sub>
                          </m:sSub>
                        </m:e>
                      </m:d>
                      <m:r>
                        <m:rPr>
                          <m:sty m:val="p"/>
                        </m:rPr>
                        <m:t>sin</m:t>
                      </m:r>
                      <m:d>
                        <m:dPr>
                          <m:begChr m:val="("/>
                          <m:endChr m:val=")"/>
                          <m:sepChr m:val=""/>
                          <m:grow/>
                        </m:dPr>
                        <m:e>
                          <m:sSub>
                            <m:e>
                              <m:r>
                                <m:t>θ</m:t>
                              </m:r>
                            </m:e>
                            <m:sub>
                              <m:r>
                                <m:t>2</m:t>
                              </m:r>
                            </m:sub>
                          </m:sSub>
                        </m:e>
                      </m:d>
                      <m:r>
                        <m:t> </m:t>
                      </m:r>
                      <m:r>
                        <m:t>d</m:t>
                      </m:r>
                      <m:sSub>
                        <m:e>
                          <m:r>
                            <m:t>θ</m:t>
                          </m:r>
                        </m:e>
                        <m:sub>
                          <m:r>
                            <m:t>1</m:t>
                          </m:r>
                        </m:sub>
                      </m:sSub>
                      <m:r>
                        <m:t> </m:t>
                      </m:r>
                      <m:r>
                        <m:t>d</m:t>
                      </m:r>
                      <m:sSub>
                        <m:e>
                          <m:r>
                            <m:t>θ</m:t>
                          </m:r>
                        </m:e>
                        <m:sub>
                          <m:r>
                            <m:t>2</m:t>
                          </m:r>
                        </m:sub>
                      </m:sSub>
                      <m:r>
                        <m:t>d</m:t>
                      </m:r>
                      <m:sSub>
                        <m:e>
                          <m:r>
                            <m:t>θ</m:t>
                          </m:r>
                        </m:e>
                        <m:sub>
                          <m:r>
                            <m:t>3</m:t>
                          </m:r>
                        </m:sub>
                      </m:sSub>
                    </m:oMath>
                  </m:oMathPara>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Abstract</a:t>
            </a:r>
          </a:p>
        </p:txBody>
      </p:sp>
      <p:sp>
        <p:nvSpPr>
          <p:cNvPr id="3" name="Content Placeholder 2"/>
          <p:cNvSpPr>
            <a:spLocks noGrp="1"/>
          </p:cNvSpPr>
          <p:nvPr>
            <p:ph idx="1"/>
          </p:nvPr>
        </p:nvSpPr>
        <p:spPr/>
        <p:txBody>
          <a:bodyPr/>
          <a:lstStyle/>
          <a:p>
            <a:pPr lvl="0" indent="0" marL="0">
              <a:buNone/>
            </a:pPr>
            <a:r>
              <a:rPr/>
              <a:t>We discuss the generation of low discrepancy sequences over n-sphere. The introduction provides an overview of the importance of low discrepancy sequences in various applications, such as numerical integration, optimization, and simulation. The paper then discusses the desirable properties of samples over n-sphere, including uniformity, determinism, and incrementality.</a:t>
            </a:r>
          </a:p>
          <a:p>
            <a:pPr lvl="0" indent="0" marL="0">
              <a:buNone/>
            </a:pPr>
            <a:r>
              <a:rPr/>
              <a:t>The proposed method for generating low discrepancy sequences over n-sphere is then presented, which is based on the Van der Corput sequence. The paper provides a detailed explanation of the algorithm and its implementation. The paper also discusses the numerical experiments conducted to evaluate the performance of the proposed method, including the comparison with randomly generated sequences and other proposed methods.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n-sphere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Polar coordinates:</a:t>
                </a:r>
              </a:p>
              <a:p>
                <a:pPr lvl="1"/>
                <a14:m>
                  <m:oMath xmlns:m="http://schemas.openxmlformats.org/officeDocument/2006/math">
                    <m:sSub>
                      <m:e>
                        <m:r>
                          <m:t>x</m:t>
                        </m:r>
                      </m:e>
                      <m:sub>
                        <m:r>
                          <m:t>0</m:t>
                        </m:r>
                      </m:sub>
                    </m:sSub>
                    <m:r>
                      <m:rPr>
                        <m:sty m:val="p"/>
                      </m:rPr>
                      <m:t>=</m:t>
                    </m:r>
                    <m:r>
                      <m:rPr>
                        <m:sty m:val="p"/>
                      </m:rPr>
                      <m:t>cos</m:t>
                    </m:r>
                    <m:sSub>
                      <m:e>
                        <m:r>
                          <m:t>θ</m:t>
                        </m:r>
                      </m:e>
                      <m:sub>
                        <m:r>
                          <m:t>n</m:t>
                        </m:r>
                      </m:sub>
                    </m:sSub>
                  </m:oMath>
                </a14:m>
              </a:p>
              <a:p>
                <a:pPr lvl="1"/>
                <a14:m>
                  <m:oMath xmlns:m="http://schemas.openxmlformats.org/officeDocument/2006/math">
                    <m:sSub>
                      <m:e>
                        <m:r>
                          <m:t>x</m:t>
                        </m:r>
                      </m:e>
                      <m:sub>
                        <m:r>
                          <m:t>1</m:t>
                        </m:r>
                      </m:sub>
                    </m:sSub>
                    <m:r>
                      <m:rPr>
                        <m:sty m:val="p"/>
                      </m:rPr>
                      <m:t>=</m:t>
                    </m:r>
                    <m:r>
                      <m:rPr>
                        <m:sty m:val="p"/>
                      </m:rPr>
                      <m:t>sin</m:t>
                    </m:r>
                    <m:sSub>
                      <m:e>
                        <m:r>
                          <m:t>θ</m:t>
                        </m:r>
                      </m:e>
                      <m:sub>
                        <m:r>
                          <m:t>n</m:t>
                        </m:r>
                      </m:sub>
                    </m:sSub>
                    <m:r>
                      <m:rPr>
                        <m:sty m:val="p"/>
                      </m:rPr>
                      <m:t>cos</m:t>
                    </m:r>
                    <m:sSub>
                      <m:e>
                        <m:r>
                          <m:t>θ</m:t>
                        </m:r>
                      </m:e>
                      <m:sub>
                        <m:r>
                          <m:t>n</m:t>
                        </m:r>
                        <m:r>
                          <m:rPr>
                            <m:sty m:val="p"/>
                          </m:rPr>
                          <m:t>−</m:t>
                        </m:r>
                        <m:r>
                          <m:t>1</m:t>
                        </m:r>
                      </m:sub>
                    </m:sSub>
                  </m:oMath>
                </a14:m>
              </a:p>
              <a:p>
                <a:pPr lvl="1"/>
                <a14:m>
                  <m:oMath xmlns:m="http://schemas.openxmlformats.org/officeDocument/2006/math">
                    <m:sSub>
                      <m:e>
                        <m:r>
                          <m:t>x</m:t>
                        </m:r>
                      </m:e>
                      <m:sub>
                        <m:r>
                          <m:t>2</m:t>
                        </m:r>
                      </m:sub>
                    </m:sSub>
                    <m:r>
                      <m:rPr>
                        <m:sty m:val="p"/>
                      </m:rPr>
                      <m:t>=</m:t>
                    </m:r>
                    <m:r>
                      <m:rPr>
                        <m:sty m:val="p"/>
                      </m:rPr>
                      <m:t>sin</m:t>
                    </m:r>
                    <m:sSub>
                      <m:e>
                        <m:r>
                          <m:t>θ</m:t>
                        </m:r>
                      </m:e>
                      <m:sub>
                        <m:r>
                          <m:t>n</m:t>
                        </m:r>
                      </m:sub>
                    </m:sSub>
                    <m:r>
                      <m:rPr>
                        <m:sty m:val="p"/>
                      </m:rPr>
                      <m:t>sin</m:t>
                    </m:r>
                    <m:sSub>
                      <m:e>
                        <m:r>
                          <m:t>θ</m:t>
                        </m:r>
                      </m:e>
                      <m:sub>
                        <m:r>
                          <m:t>n</m:t>
                        </m:r>
                        <m:r>
                          <m:rPr>
                            <m:sty m:val="p"/>
                          </m:rPr>
                          <m:t>−</m:t>
                        </m:r>
                        <m:r>
                          <m:t>1</m:t>
                        </m:r>
                      </m:sub>
                    </m:sSub>
                    <m:r>
                      <m:rPr>
                        <m:sty m:val="p"/>
                      </m:rPr>
                      <m:t>cos</m:t>
                    </m:r>
                    <m:sSub>
                      <m:e>
                        <m:r>
                          <m:t>θ</m:t>
                        </m:r>
                      </m:e>
                      <m:sub>
                        <m:r>
                          <m:t>n</m:t>
                        </m:r>
                        <m:r>
                          <m:rPr>
                            <m:sty m:val="p"/>
                          </m:rPr>
                          <m:t>−</m:t>
                        </m:r>
                        <m:r>
                          <m:t>2</m:t>
                        </m:r>
                      </m:sub>
                    </m:sSub>
                  </m:oMath>
                </a14:m>
              </a:p>
              <a:p>
                <a:pPr lvl="1"/>
                <a14:m>
                  <m:oMath xmlns:m="http://schemas.openxmlformats.org/officeDocument/2006/math">
                    <m:sSub>
                      <m:e>
                        <m:r>
                          <m:t>x</m:t>
                        </m:r>
                      </m:e>
                      <m:sub>
                        <m:r>
                          <m:t>3</m:t>
                        </m:r>
                      </m:sub>
                    </m:sSub>
                    <m:r>
                      <m:rPr>
                        <m:sty m:val="p"/>
                      </m:rPr>
                      <m:t>=</m:t>
                    </m:r>
                    <m:r>
                      <m:rPr>
                        <m:sty m:val="p"/>
                      </m:rPr>
                      <m:t>sin</m:t>
                    </m:r>
                    <m:sSub>
                      <m:e>
                        <m:r>
                          <m:t>θ</m:t>
                        </m:r>
                      </m:e>
                      <m:sub>
                        <m:r>
                          <m:t>n</m:t>
                        </m:r>
                      </m:sub>
                    </m:sSub>
                    <m:r>
                      <m:rPr>
                        <m:sty m:val="p"/>
                      </m:rPr>
                      <m:t>sin</m:t>
                    </m:r>
                    <m:sSub>
                      <m:e>
                        <m:r>
                          <m:t>θ</m:t>
                        </m:r>
                      </m:e>
                      <m:sub>
                        <m:r>
                          <m:t>n</m:t>
                        </m:r>
                        <m:r>
                          <m:rPr>
                            <m:sty m:val="p"/>
                          </m:rPr>
                          <m:t>−</m:t>
                        </m:r>
                        <m:r>
                          <m:t>1</m:t>
                        </m:r>
                      </m:sub>
                    </m:sSub>
                    <m:r>
                      <m:rPr>
                        <m:sty m:val="p"/>
                      </m:rPr>
                      <m:t>sin</m:t>
                    </m:r>
                    <m:sSub>
                      <m:e>
                        <m:r>
                          <m:t>θ</m:t>
                        </m:r>
                      </m:e>
                      <m:sub>
                        <m:r>
                          <m:t>n</m:t>
                        </m:r>
                        <m:r>
                          <m:rPr>
                            <m:sty m:val="p"/>
                          </m:rPr>
                          <m:t>−</m:t>
                        </m:r>
                        <m:r>
                          <m:t>2</m:t>
                        </m:r>
                      </m:sub>
                    </m:sSub>
                    <m:r>
                      <m:rPr>
                        <m:sty m:val="p"/>
                      </m:rPr>
                      <m:t>cos</m:t>
                    </m:r>
                    <m:sSub>
                      <m:e>
                        <m:r>
                          <m:t>θ</m:t>
                        </m:r>
                      </m:e>
                      <m:sub>
                        <m:r>
                          <m:t>n</m:t>
                        </m:r>
                        <m:r>
                          <m:rPr>
                            <m:sty m:val="p"/>
                          </m:rPr>
                          <m:t>−</m:t>
                        </m:r>
                        <m:r>
                          <m:t>3</m:t>
                        </m:r>
                      </m:sub>
                    </m:sSub>
                  </m:oMath>
                </a14:m>
              </a:p>
              <a:p>
                <a:pPr lvl="1"/>
                <a14:m>
                  <m:oMath xmlns:m="http://schemas.openxmlformats.org/officeDocument/2006/math">
                    <m:r>
                      <m:rPr>
                        <m:sty m:val="p"/>
                      </m:rPr>
                      <m:t>⋯</m:t>
                    </m:r>
                  </m:oMath>
                </a14:m>
              </a:p>
              <a:p>
                <a:pPr lvl="1"/>
                <a14:m>
                  <m:oMath xmlns:m="http://schemas.openxmlformats.org/officeDocument/2006/math">
                    <m:sSub>
                      <m:e>
                        <m:r>
                          <m:t>x</m:t>
                        </m:r>
                      </m:e>
                      <m:sub>
                        <m:r>
                          <m:t>n</m:t>
                        </m:r>
                        <m:r>
                          <m:rPr>
                            <m:sty m:val="p"/>
                          </m:rPr>
                          <m:t>−</m:t>
                        </m:r>
                        <m:r>
                          <m:t>1</m:t>
                        </m:r>
                      </m:sub>
                    </m:sSub>
                    <m:r>
                      <m:rPr>
                        <m:sty m:val="p"/>
                      </m:rPr>
                      <m:t>=</m:t>
                    </m:r>
                    <m:r>
                      <m:rPr>
                        <m:sty m:val="p"/>
                      </m:rPr>
                      <m:t>sin</m:t>
                    </m:r>
                    <m:sSub>
                      <m:e>
                        <m:r>
                          <m:t>θ</m:t>
                        </m:r>
                      </m:e>
                      <m:sub>
                        <m:r>
                          <m:t>n</m:t>
                        </m:r>
                      </m:sub>
                    </m:sSub>
                    <m:r>
                      <m:rPr>
                        <m:sty m:val="p"/>
                      </m:rPr>
                      <m:t>sin</m:t>
                    </m:r>
                    <m:sSub>
                      <m:e>
                        <m:r>
                          <m:t>θ</m:t>
                        </m:r>
                      </m:e>
                      <m:sub>
                        <m:r>
                          <m:t>n</m:t>
                        </m:r>
                        <m:r>
                          <m:rPr>
                            <m:sty m:val="p"/>
                          </m:rPr>
                          <m:t>−</m:t>
                        </m:r>
                        <m:r>
                          <m:t>1</m:t>
                        </m:r>
                      </m:sub>
                    </m:sSub>
                    <m:r>
                      <m:rPr>
                        <m:sty m:val="p"/>
                      </m:rPr>
                      <m:t>sin</m:t>
                    </m:r>
                    <m:sSub>
                      <m:e>
                        <m:r>
                          <m:t>θ</m:t>
                        </m:r>
                      </m:e>
                      <m:sub>
                        <m:r>
                          <m:t>n</m:t>
                        </m:r>
                        <m:r>
                          <m:rPr>
                            <m:sty m:val="p"/>
                          </m:rPr>
                          <m:t>−</m:t>
                        </m:r>
                        <m:r>
                          <m:t>2</m:t>
                        </m:r>
                      </m:sub>
                    </m:sSub>
                    <m:r>
                      <m:rPr>
                        <m:sty m:val="p"/>
                      </m:rPr>
                      <m:t>⋯</m:t>
                    </m:r>
                    <m:r>
                      <m:rPr>
                        <m:sty m:val="p"/>
                      </m:rPr>
                      <m:t>cos</m:t>
                    </m:r>
                    <m:sSub>
                      <m:e>
                        <m:r>
                          <m:t>θ</m:t>
                        </m:r>
                      </m:e>
                      <m:sub>
                        <m:r>
                          <m:t>1</m:t>
                        </m:r>
                      </m:sub>
                    </m:sSub>
                  </m:oMath>
                </a14:m>
              </a:p>
              <a:p>
                <a:pPr lvl="1"/>
                <a14:m>
                  <m:oMath xmlns:m="http://schemas.openxmlformats.org/officeDocument/2006/math">
                    <m:sSub>
                      <m:e>
                        <m:r>
                          <m:t>x</m:t>
                        </m:r>
                      </m:e>
                      <m:sub>
                        <m:r>
                          <m:t>n</m:t>
                        </m:r>
                      </m:sub>
                    </m:sSub>
                    <m:r>
                      <m:rPr>
                        <m:sty m:val="p"/>
                      </m:rPr>
                      <m:t>=</m:t>
                    </m:r>
                    <m:r>
                      <m:rPr>
                        <m:sty m:val="p"/>
                      </m:rPr>
                      <m:t>sin</m:t>
                    </m:r>
                    <m:sSub>
                      <m:e>
                        <m:r>
                          <m:t>θ</m:t>
                        </m:r>
                      </m:e>
                      <m:sub>
                        <m:r>
                          <m:t>n</m:t>
                        </m:r>
                      </m:sub>
                    </m:sSub>
                    <m:r>
                      <m:rPr>
                        <m:sty m:val="p"/>
                      </m:rPr>
                      <m:t>sin</m:t>
                    </m:r>
                    <m:sSub>
                      <m:e>
                        <m:r>
                          <m:t>θ</m:t>
                        </m:r>
                      </m:e>
                      <m:sub>
                        <m:r>
                          <m:t>n</m:t>
                        </m:r>
                        <m:r>
                          <m:rPr>
                            <m:sty m:val="p"/>
                          </m:rPr>
                          <m:t>−</m:t>
                        </m:r>
                        <m:r>
                          <m:t>1</m:t>
                        </m:r>
                      </m:sub>
                    </m:sSub>
                    <m:r>
                      <m:rPr>
                        <m:sty m:val="p"/>
                      </m:rPr>
                      <m:t>sin</m:t>
                    </m:r>
                    <m:sSub>
                      <m:e>
                        <m:r>
                          <m:t>θ</m:t>
                        </m:r>
                      </m:e>
                      <m:sub>
                        <m:r>
                          <m:t>n</m:t>
                        </m:r>
                        <m:r>
                          <m:rPr>
                            <m:sty m:val="p"/>
                          </m:rPr>
                          <m:t>−</m:t>
                        </m:r>
                        <m:r>
                          <m:t>2</m:t>
                        </m:r>
                      </m:sub>
                    </m:sSub>
                    <m:r>
                      <m:rPr>
                        <m:sty m:val="p"/>
                      </m:rPr>
                      <m:t>⋯</m:t>
                    </m:r>
                    <m:r>
                      <m:rPr>
                        <m:sty m:val="p"/>
                      </m:rPr>
                      <m:t>sin</m:t>
                    </m:r>
                    <m:sSub>
                      <m:e>
                        <m:r>
                          <m:t>θ</m:t>
                        </m:r>
                      </m:e>
                      <m:sub>
                        <m:r>
                          <m:t>1</m:t>
                        </m:r>
                      </m:sub>
                    </m:sSub>
                  </m:oMath>
                </a14:m>
              </a:p>
              <a:p>
                <a:pPr lvl="0"/>
                <a:r>
                  <a:rPr/>
                  <a:t>Spherical surface element:</a:t>
                </a:r>
              </a:p>
              <a:p>
                <a:pPr lvl="1" indent="0" marL="342900">
                  <a:buNone/>
                </a:pPr>
                <a14:m>
                  <m:oMathPara xmlns:m="http://schemas.openxmlformats.org/officeDocument/2006/math">
                    <m:oMathParaPr>
                      <m:jc m:val="center"/>
                    </m:oMathParaPr>
                    <m:oMath>
                      <m:sSup>
                        <m:e>
                          <m:r>
                            <m:t>d</m:t>
                          </m:r>
                        </m:e>
                        <m:sup>
                          <m:r>
                            <m:t>n</m:t>
                          </m:r>
                        </m:sup>
                      </m:sSup>
                      <m:r>
                        <m:t>A</m:t>
                      </m:r>
                      <m:r>
                        <m:rPr>
                          <m:sty m:val="p"/>
                        </m:rPr>
                        <m:t>=</m:t>
                      </m:r>
                      <m:sSup>
                        <m:e>
                          <m:r>
                            <m:rPr>
                              <m:sty m:val="p"/>
                            </m:rPr>
                            <m:t>sin</m:t>
                          </m:r>
                        </m:e>
                        <m:sup>
                          <m:r>
                            <m:t>n</m:t>
                          </m:r>
                          <m:r>
                            <m:rPr>
                              <m:sty m:val="p"/>
                            </m:rPr>
                            <m:t>−</m:t>
                          </m:r>
                          <m:r>
                            <m:t>2</m:t>
                          </m:r>
                        </m:sup>
                      </m:sSup>
                      <m:d>
                        <m:dPr>
                          <m:begChr m:val="("/>
                          <m:endChr m:val=")"/>
                          <m:sepChr m:val=""/>
                          <m:grow/>
                        </m:dPr>
                        <m:e>
                          <m:sSub>
                            <m:e>
                              <m:r>
                                <m:t>θ</m:t>
                              </m:r>
                            </m:e>
                            <m:sub>
                              <m:r>
                                <m:t>n</m:t>
                              </m:r>
                              <m:r>
                                <m:rPr>
                                  <m:sty m:val="p"/>
                                </m:rPr>
                                <m:t>−</m:t>
                              </m:r>
                              <m:r>
                                <m:t>1</m:t>
                              </m:r>
                            </m:sub>
                          </m:sSub>
                        </m:e>
                      </m:d>
                      <m:sSup>
                        <m:e>
                          <m:r>
                            <m:rPr>
                              <m:sty m:val="p"/>
                            </m:rPr>
                            <m:t>sin</m:t>
                          </m:r>
                        </m:e>
                        <m:sup>
                          <m:r>
                            <m:t>n</m:t>
                          </m:r>
                          <m:r>
                            <m:rPr>
                              <m:sty m:val="p"/>
                            </m:rPr>
                            <m:t>−</m:t>
                          </m:r>
                          <m:r>
                            <m:t>1</m:t>
                          </m:r>
                        </m:sup>
                      </m:sSup>
                      <m:d>
                        <m:dPr>
                          <m:begChr m:val="("/>
                          <m:endChr m:val=")"/>
                          <m:sepChr m:val=""/>
                          <m:grow/>
                        </m:dPr>
                        <m:e>
                          <m:sSub>
                            <m:e>
                              <m:r>
                                <m:t>θ</m:t>
                              </m:r>
                            </m:e>
                            <m:sub>
                              <m:r>
                                <m:t>n</m:t>
                              </m:r>
                              <m:r>
                                <m:rPr>
                                  <m:sty m:val="p"/>
                                </m:rPr>
                                <m:t>−</m:t>
                              </m:r>
                              <m:r>
                                <m:t>2</m:t>
                              </m:r>
                            </m:sub>
                          </m:sSub>
                        </m:e>
                      </m:d>
                      <m:r>
                        <m:rPr>
                          <m:sty m:val="p"/>
                        </m:rPr>
                        <m:t>⋯</m:t>
                      </m:r>
                      <m:r>
                        <m:rPr>
                          <m:sty m:val="p"/>
                        </m:rPr>
                        <m:t>sin</m:t>
                      </m:r>
                      <m:d>
                        <m:dPr>
                          <m:begChr m:val="("/>
                          <m:endChr m:val=")"/>
                          <m:sepChr m:val=""/>
                          <m:grow/>
                        </m:dPr>
                        <m:e>
                          <m:sSub>
                            <m:e>
                              <m:r>
                                <m:t>θ</m:t>
                              </m:r>
                            </m:e>
                            <m:sub>
                              <m:r>
                                <m:t>2</m:t>
                              </m:r>
                            </m:sub>
                          </m:sSub>
                        </m:e>
                      </m:d>
                      <m:r>
                        <m:t> </m:t>
                      </m:r>
                      <m:r>
                        <m:t>d</m:t>
                      </m:r>
                      <m:sSub>
                        <m:e>
                          <m:r>
                            <m:t>θ</m:t>
                          </m:r>
                        </m:e>
                        <m:sub>
                          <m:r>
                            <m:t>1</m:t>
                          </m:r>
                        </m:sub>
                      </m:sSub>
                      <m:r>
                        <m:t> </m:t>
                      </m:r>
                      <m:r>
                        <m:t>d</m:t>
                      </m:r>
                      <m:sSub>
                        <m:e>
                          <m:r>
                            <m:t>θ</m:t>
                          </m:r>
                        </m:e>
                        <m:sub>
                          <m:r>
                            <m:t>2</m:t>
                          </m:r>
                        </m:sub>
                      </m:sSub>
                      <m:r>
                        <m:rPr>
                          <m:sty m:val="p"/>
                        </m:rPr>
                        <m:t>⋯</m:t>
                      </m:r>
                      <m:r>
                        <m:t>d</m:t>
                      </m:r>
                      <m:sSub>
                        <m:e>
                          <m:r>
                            <m:t>θ</m:t>
                          </m:r>
                        </m:e>
                        <m:sub>
                          <m:r>
                            <m:t>n</m:t>
                          </m:r>
                          <m:r>
                            <m:rPr>
                              <m:sty m:val="p"/>
                            </m:rPr>
                            <m:t>−</m:t>
                          </m:r>
                          <m:r>
                            <m:t>1</m:t>
                          </m:r>
                        </m:sub>
                      </m:sSub>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Generate the Point Set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sSub>
                      <m:e>
                        <m:r>
                          <m:t>p</m:t>
                        </m:r>
                      </m:e>
                      <m:sub>
                        <m:r>
                          <m:t>0</m:t>
                        </m:r>
                      </m:sub>
                    </m:sSub>
                    <m:r>
                      <m:rPr>
                        <m:sty m:val="p"/>
                      </m:rPr>
                      <m:t>=</m:t>
                    </m:r>
                    <m:d>
                      <m:dPr>
                        <m:begChr m:val="["/>
                        <m:endChr m:val="]"/>
                        <m:sepChr m:val=""/>
                        <m:grow/>
                      </m:dPr>
                      <m:e>
                        <m:r>
                          <m:rPr>
                            <m:sty m:val="p"/>
                          </m:rPr>
                          <m:t>cos</m:t>
                        </m:r>
                        <m:sSub>
                          <m:e>
                            <m:r>
                              <m:t>θ</m:t>
                            </m:r>
                          </m:e>
                          <m:sub>
                            <m:r>
                              <m:t>1</m:t>
                            </m:r>
                          </m:sub>
                        </m:sSub>
                        <m:r>
                          <m:rPr>
                            <m:sty m:val="p"/>
                          </m:rPr>
                          <m:t>,</m:t>
                        </m:r>
                        <m:r>
                          <m:rPr>
                            <m:sty m:val="p"/>
                          </m:rPr>
                          <m:t>sin</m:t>
                        </m:r>
                        <m:sSub>
                          <m:e>
                            <m:r>
                              <m:t>θ</m:t>
                            </m:r>
                          </m:e>
                          <m:sub>
                            <m:r>
                              <m:t>1</m:t>
                            </m:r>
                          </m:sub>
                        </m:sSub>
                      </m:e>
                    </m:d>
                  </m:oMath>
                </a14:m>
                <a:r>
                  <a:rPr/>
                  <a:t> where </a:t>
                </a:r>
                <a14:m>
                  <m:oMath xmlns:m="http://schemas.openxmlformats.org/officeDocument/2006/math">
                    <m:sSub>
                      <m:e>
                        <m:r>
                          <m:t>θ</m:t>
                        </m:r>
                      </m:e>
                      <m:sub>
                        <m:r>
                          <m:t>1</m:t>
                        </m:r>
                      </m:sub>
                    </m:sSub>
                    <m:r>
                      <m:rPr>
                        <m:sty m:val="p"/>
                      </m:rPr>
                      <m:t>=</m:t>
                    </m:r>
                    <m:r>
                      <m:t>2</m:t>
                    </m:r>
                    <m:r>
                      <m:t>π</m:t>
                    </m:r>
                    <m:r>
                      <m:rPr>
                        <m:sty m:val="p"/>
                      </m:rPr>
                      <m:t>⋅</m:t>
                    </m:r>
                    <m:r>
                      <m:rPr>
                        <m:sty m:val="p"/>
                      </m:rPr>
                      <m:t>v</m:t>
                    </m:r>
                    <m:r>
                      <m:rPr>
                        <m:sty m:val="p"/>
                      </m:rPr>
                      <m:t>d</m:t>
                    </m:r>
                    <m:r>
                      <m:rPr>
                        <m:sty m:val="p"/>
                      </m:rPr>
                      <m:t>c</m:t>
                    </m:r>
                    <m:d>
                      <m:dPr>
                        <m:begChr m:val="("/>
                        <m:endChr m:val=")"/>
                        <m:sepChr m:val=""/>
                        <m:grow/>
                      </m:dPr>
                      <m:e>
                        <m:r>
                          <m:t>k</m:t>
                        </m:r>
                        <m:r>
                          <m:rPr>
                            <m:sty m:val="p"/>
                          </m:rPr>
                          <m:t>,</m:t>
                        </m:r>
                        <m:sSub>
                          <m:e>
                            <m:r>
                              <m:t>b</m:t>
                            </m:r>
                          </m:e>
                          <m:sub>
                            <m:r>
                              <m:t>1</m:t>
                            </m:r>
                          </m:sub>
                        </m:sSub>
                      </m:e>
                    </m:d>
                  </m:oMath>
                </a14:m>
              </a:p>
              <a:p>
                <a:pPr lvl="0"/>
                <a:r>
                  <a:rPr/>
                  <a:t>Let </a:t>
                </a:r>
                <a14:m>
                  <m:oMath xmlns:m="http://schemas.openxmlformats.org/officeDocument/2006/math">
                    <m:sSub>
                      <m:e>
                        <m:r>
                          <m:t>f</m:t>
                        </m:r>
                      </m:e>
                      <m:sub>
                        <m:r>
                          <m:t>j</m:t>
                        </m:r>
                      </m:sub>
                    </m:sSub>
                    <m:d>
                      <m:dPr>
                        <m:begChr m:val="("/>
                        <m:endChr m:val=")"/>
                        <m:sepChr m:val=""/>
                        <m:grow/>
                      </m:dPr>
                      <m:e>
                        <m:r>
                          <m:t>θ</m:t>
                        </m:r>
                      </m:e>
                    </m:d>
                  </m:oMath>
                </a14:m>
                <a:r>
                  <a:rPr/>
                  <a:t> = </a:t>
                </a:r>
                <a14:m>
                  <m:oMath xmlns:m="http://schemas.openxmlformats.org/officeDocument/2006/math">
                    <m:r>
                      <m:rPr>
                        <m:sty m:val="p"/>
                      </m:rPr>
                      <m:t>∫</m:t>
                    </m:r>
                    <m:sSup>
                      <m:e>
                        <m:r>
                          <m:rPr>
                            <m:sty m:val="p"/>
                          </m:rPr>
                          <m:t>sin</m:t>
                        </m:r>
                      </m:e>
                      <m:sup>
                        <m:r>
                          <m:t>j</m:t>
                        </m:r>
                      </m:sup>
                    </m:sSup>
                    <m:r>
                      <m:t>θ</m:t>
                    </m:r>
                    <m:r>
                      <m:rPr>
                        <m:sty m:val="p"/>
                      </m:rPr>
                      <m:t>d</m:t>
                    </m:r>
                    <m:r>
                      <m:t>θ</m:t>
                    </m:r>
                  </m:oMath>
                </a14:m>
                <a:r>
                  <a:rPr/>
                  <a:t>, where </a:t>
                </a:r>
                <a14:m>
                  <m:oMath xmlns:m="http://schemas.openxmlformats.org/officeDocument/2006/math">
                    <m:r>
                      <m:t>θ</m:t>
                    </m:r>
                    <m:r>
                      <m:rPr>
                        <m:sty m:val="p"/>
                      </m:rPr>
                      <m:t>∈</m:t>
                    </m:r>
                    <m:d>
                      <m:dPr>
                        <m:begChr m:val="("/>
                        <m:endChr m:val=")"/>
                        <m:sepChr m:val=""/>
                        <m:grow/>
                      </m:dPr>
                      <m:e>
                        <m:r>
                          <m:t>0</m:t>
                        </m:r>
                        <m:r>
                          <m:rPr>
                            <m:sty m:val="p"/>
                          </m:rPr>
                          <m:t>,</m:t>
                        </m:r>
                        <m:r>
                          <m:t>π</m:t>
                        </m:r>
                      </m:e>
                    </m:d>
                  </m:oMath>
                </a14:m>
                <a:r>
                  <a:rPr/>
                  <a:t>.</a:t>
                </a:r>
                <a:br/>
              </a:p>
              <a:p>
                <a:pPr lvl="1"/>
                <a:r>
                  <a:rPr/>
                  <a:t>Note 1: </a:t>
                </a:r>
                <a14:m>
                  <m:oMath xmlns:m="http://schemas.openxmlformats.org/officeDocument/2006/math">
                    <m:sSub>
                      <m:e>
                        <m:r>
                          <m:t>f</m:t>
                        </m:r>
                      </m:e>
                      <m:sub>
                        <m:r>
                          <m:t>j</m:t>
                        </m:r>
                      </m:sub>
                    </m:sSub>
                    <m:d>
                      <m:dPr>
                        <m:begChr m:val="("/>
                        <m:endChr m:val=")"/>
                        <m:sepChr m:val=""/>
                        <m:grow/>
                      </m:dPr>
                      <m:e>
                        <m:r>
                          <m:t>θ</m:t>
                        </m:r>
                      </m:e>
                    </m:d>
                  </m:oMath>
                </a14:m>
                <a:r>
                  <a:rPr/>
                  <a:t> can be defined recursively as:</a:t>
                </a:r>
              </a:p>
              <a:p>
                <a:pPr lvl="2" indent="0" marL="685800">
                  <a:buNone/>
                </a:pPr>
                <a14:m>
                  <m:oMathPara xmlns:m="http://schemas.openxmlformats.org/officeDocument/2006/math">
                    <m:oMathParaPr>
                      <m:jc m:val="center"/>
                    </m:oMathParaPr>
                    <m:oMath>
                      <m:sSub>
                        <m:e>
                          <m:r>
                            <m:t>f</m:t>
                          </m:r>
                        </m:e>
                        <m:sub>
                          <m:r>
                            <m:t>j</m:t>
                          </m:r>
                        </m:sub>
                      </m:sSub>
                      <m:d>
                        <m:dPr>
                          <m:begChr m:val="("/>
                          <m:endChr m:val=")"/>
                          <m:sepChr m:val=""/>
                          <m:grow/>
                        </m:dPr>
                        <m:e>
                          <m:r>
                            <m:t>θ</m:t>
                          </m:r>
                        </m:e>
                      </m:d>
                      <m:r>
                        <m:rPr>
                          <m:sty m:val="p"/>
                        </m:rPr>
                        <m:t>=</m:t>
                      </m:r>
                      <m:d>
                        <m:dPr>
                          <m:begChr m:val="{"/>
                          <m:endChr m:val=""/>
                          <m:sepChr m:val=""/>
                          <m:grow/>
                        </m:dPr>
                        <m:e>
                          <m:m>
                            <m:mPr>
                              <m:baseJc m:val="center"/>
                              <m:plcHide m:val="1"/>
                              <m:mcs>
                                <m:mc>
                                  <m:mcPr>
                                    <m:mcJc m:val="left"/>
                                    <m:count m:val="1"/>
                                  </m:mcPr>
                                </m:mc>
                                <m:mc>
                                  <m:mcPr>
                                    <m:mcJc m:val="left"/>
                                    <m:count m:val="1"/>
                                  </m:mcPr>
                                </m:mc>
                              </m:mcs>
                            </m:mPr>
                            <m:mr>
                              <m:e>
                                <m:r>
                                  <m:t>θ</m:t>
                                </m:r>
                              </m:e>
                              <m:e>
                                <m:r>
                                  <m:rPr>
                                    <m:nor/>
                                    <m:sty m:val="p"/>
                                  </m:rPr>
                                  <m:t>if </m:t>
                                </m:r>
                                <m:r>
                                  <m:t>j</m:t>
                                </m:r>
                                <m:r>
                                  <m:rPr>
                                    <m:sty m:val="p"/>
                                  </m:rPr>
                                  <m:t>=</m:t>
                                </m:r>
                                <m:r>
                                  <m:t>0</m:t>
                                </m:r>
                                <m:r>
                                  <m:rPr>
                                    <m:sty m:val="p"/>
                                  </m:rPr>
                                  <m:t>,</m:t>
                                </m:r>
                              </m:e>
                            </m:mr>
                            <m:mr>
                              <m:e>
                                <m:r>
                                  <m:rPr>
                                    <m:sty m:val="p"/>
                                  </m:rPr>
                                  <m:t>−</m:t>
                                </m:r>
                                <m:r>
                                  <m:rPr>
                                    <m:sty m:val="p"/>
                                  </m:rPr>
                                  <m:t>cos</m:t>
                                </m:r>
                                <m:r>
                                  <m:t>θ</m:t>
                                </m:r>
                              </m:e>
                              <m:e>
                                <m:r>
                                  <m:rPr>
                                    <m:nor/>
                                    <m:sty m:val="p"/>
                                  </m:rPr>
                                  <m:t>if </m:t>
                                </m:r>
                                <m:r>
                                  <m:t>j</m:t>
                                </m:r>
                                <m:r>
                                  <m:rPr>
                                    <m:sty m:val="p"/>
                                  </m:rPr>
                                  <m:t>=</m:t>
                                </m:r>
                                <m:r>
                                  <m:t>1</m:t>
                                </m:r>
                                <m:r>
                                  <m:rPr>
                                    <m:sty m:val="p"/>
                                  </m:rPr>
                                  <m:t>,</m:t>
                                </m:r>
                              </m:e>
                            </m:mr>
                            <m:mr>
                              <m:e>
                                <m:d>
                                  <m:dPr>
                                    <m:begChr m:val="("/>
                                    <m:endChr m:val=")"/>
                                    <m:sepChr m:val=""/>
                                    <m:grow/>
                                  </m:dPr>
                                  <m:e>
                                    <m:r>
                                      <m:t>1</m:t>
                                    </m:r>
                                    <m:r>
                                      <m:rPr>
                                        <m:sty m:val="p"/>
                                      </m:rPr>
                                      <m:t>/</m:t>
                                    </m:r>
                                    <m:r>
                                      <m:t>n</m:t>
                                    </m:r>
                                  </m:e>
                                </m:d>
                                <m:d>
                                  <m:dPr>
                                    <m:begChr m:val="("/>
                                    <m:endChr m:val=")"/>
                                    <m:sepChr m:val=""/>
                                    <m:grow/>
                                  </m:dPr>
                                  <m:e>
                                    <m:r>
                                      <m:rPr>
                                        <m:sty m:val="p"/>
                                      </m:rPr>
                                      <m:t>−</m:t>
                                    </m:r>
                                    <m:r>
                                      <m:rPr>
                                        <m:sty m:val="p"/>
                                      </m:rPr>
                                      <m:t>cos</m:t>
                                    </m:r>
                                    <m:r>
                                      <m:t>θ</m:t>
                                    </m:r>
                                    <m:sSup>
                                      <m:e>
                                        <m:r>
                                          <m:rPr>
                                            <m:sty m:val="p"/>
                                          </m:rPr>
                                          <m:t>sin</m:t>
                                        </m:r>
                                      </m:e>
                                      <m:sup>
                                        <m:r>
                                          <m:t>j</m:t>
                                        </m:r>
                                        <m:r>
                                          <m:rPr>
                                            <m:sty m:val="p"/>
                                          </m:rPr>
                                          <m:t>−</m:t>
                                        </m:r>
                                        <m:r>
                                          <m:t>1</m:t>
                                        </m:r>
                                      </m:sup>
                                    </m:sSup>
                                    <m:r>
                                      <m:t>θ</m:t>
                                    </m:r>
                                    <m:r>
                                      <m:rPr>
                                        <m:sty m:val="p"/>
                                      </m:rPr>
                                      <m:t>+</m:t>
                                    </m:r>
                                    <m:d>
                                      <m:dPr>
                                        <m:begChr m:val="("/>
                                        <m:endChr m:val=")"/>
                                        <m:sepChr m:val=""/>
                                        <m:grow/>
                                      </m:dPr>
                                      <m:e>
                                        <m:r>
                                          <m:t>n</m:t>
                                        </m:r>
                                        <m:r>
                                          <m:rPr>
                                            <m:sty m:val="p"/>
                                          </m:rPr>
                                          <m:t>−</m:t>
                                        </m:r>
                                        <m:r>
                                          <m:t>1</m:t>
                                        </m:r>
                                      </m:e>
                                    </m:d>
                                    <m:r>
                                      <m:rPr>
                                        <m:sty m:val="p"/>
                                      </m:rPr>
                                      <m:t>∫</m:t>
                                    </m:r>
                                    <m:sSup>
                                      <m:e>
                                        <m:r>
                                          <m:rPr>
                                            <m:sty m:val="p"/>
                                          </m:rPr>
                                          <m:t>sin</m:t>
                                        </m:r>
                                      </m:e>
                                      <m:sup>
                                        <m:r>
                                          <m:t>j</m:t>
                                        </m:r>
                                        <m:r>
                                          <m:rPr>
                                            <m:sty m:val="p"/>
                                          </m:rPr>
                                          <m:t>−</m:t>
                                        </m:r>
                                        <m:r>
                                          <m:t>2</m:t>
                                        </m:r>
                                      </m:sup>
                                    </m:sSup>
                                    <m:r>
                                      <m:t>θ</m:t>
                                    </m:r>
                                    <m:r>
                                      <m:rPr>
                                        <m:sty m:val="p"/>
                                      </m:rPr>
                                      <m:t>d</m:t>
                                    </m:r>
                                    <m:r>
                                      <m:t>θ</m:t>
                                    </m:r>
                                  </m:e>
                                </m:d>
                              </m:e>
                              <m:e>
                                <m:r>
                                  <m:rPr>
                                    <m:nor/>
                                    <m:sty m:val="p"/>
                                  </m:rPr>
                                  <m:t>otherwise</m:t>
                                </m:r>
                                <m:r>
                                  <m:rPr>
                                    <m:sty m:val="p"/>
                                  </m:rPr>
                                  <m:t>.</m:t>
                                </m:r>
                              </m:e>
                            </m:mr>
                          </m:m>
                        </m:e>
                      </m:d>
                    </m:oMath>
                  </m:oMathPara>
                </a14:m>
              </a:p>
              <a:p>
                <a:pPr lvl="1"/>
                <a:r>
                  <a:rPr/>
                  <a:t>Note 2: </a:t>
                </a:r>
                <a14:m>
                  <m:oMath xmlns:m="http://schemas.openxmlformats.org/officeDocument/2006/math">
                    <m:sSub>
                      <m:e>
                        <m:r>
                          <m:t>f</m:t>
                        </m:r>
                      </m:e>
                      <m:sub>
                        <m:r>
                          <m:t>j</m:t>
                        </m:r>
                      </m:sub>
                    </m:sSub>
                    <m:d>
                      <m:dPr>
                        <m:begChr m:val="("/>
                        <m:endChr m:val=")"/>
                        <m:sepChr m:val=""/>
                        <m:grow/>
                      </m:dPr>
                      <m:e>
                        <m:r>
                          <m:t>θ</m:t>
                        </m:r>
                      </m:e>
                    </m:d>
                  </m:oMath>
                </a14:m>
                <a:r>
                  <a:rPr/>
                  <a:t> is a monotonic increasing function in </a:t>
                </a:r>
                <a14:m>
                  <m:oMath xmlns:m="http://schemas.openxmlformats.org/officeDocument/2006/math">
                    <m:d>
                      <m:dPr>
                        <m:begChr m:val="("/>
                        <m:endChr m:val=")"/>
                        <m:sepChr m:val=""/>
                        <m:grow/>
                      </m:dPr>
                      <m:e>
                        <m:r>
                          <m:t>0</m:t>
                        </m:r>
                        <m:r>
                          <m:rPr>
                            <m:sty m:val="p"/>
                          </m:rPr>
                          <m:t>,</m:t>
                        </m:r>
                        <m:r>
                          <m:t>π</m:t>
                        </m:r>
                      </m:e>
                    </m:d>
                  </m:oMath>
                </a14:m>
              </a:p>
              <a:p>
                <a:pPr lvl="0"/>
                <a:r>
                  <a:rPr/>
                  <a:t>Map </a:t>
                </a:r>
                <a14:m>
                  <m:oMath xmlns:m="http://schemas.openxmlformats.org/officeDocument/2006/math">
                    <m:r>
                      <m:rPr>
                        <m:sty m:val="p"/>
                      </m:rPr>
                      <m:t>v</m:t>
                    </m:r>
                    <m:r>
                      <m:rPr>
                        <m:sty m:val="p"/>
                      </m:rPr>
                      <m:t>d</m:t>
                    </m:r>
                    <m:r>
                      <m:rPr>
                        <m:sty m:val="p"/>
                      </m:rPr>
                      <m:t>c</m:t>
                    </m:r>
                    <m:d>
                      <m:dPr>
                        <m:begChr m:val="("/>
                        <m:endChr m:val=")"/>
                        <m:sepChr m:val=""/>
                        <m:grow/>
                      </m:dPr>
                      <m:e>
                        <m:r>
                          <m:t>k</m:t>
                        </m:r>
                        <m:r>
                          <m:rPr>
                            <m:sty m:val="p"/>
                          </m:rPr>
                          <m:t>,</m:t>
                        </m:r>
                        <m:sSub>
                          <m:e>
                            <m:r>
                              <m:t>b</m:t>
                            </m:r>
                          </m:e>
                          <m:sub>
                            <m:r>
                              <m:t>j</m:t>
                            </m:r>
                          </m:sub>
                        </m:sSub>
                      </m:e>
                    </m:d>
                  </m:oMath>
                </a14:m>
                <a:r>
                  <a:rPr/>
                  <a:t> uniformly to </a:t>
                </a:r>
                <a14:m>
                  <m:oMath xmlns:m="http://schemas.openxmlformats.org/officeDocument/2006/math">
                    <m:sSub>
                      <m:e>
                        <m:r>
                          <m:t>f</m:t>
                        </m:r>
                      </m:e>
                      <m:sub>
                        <m:r>
                          <m:t>j</m:t>
                        </m:r>
                      </m:sub>
                    </m:sSub>
                    <m:d>
                      <m:dPr>
                        <m:begChr m:val="("/>
                        <m:endChr m:val=")"/>
                        <m:sepChr m:val=""/>
                        <m:grow/>
                      </m:dPr>
                      <m:e>
                        <m:r>
                          <m:t>θ</m:t>
                        </m:r>
                      </m:e>
                    </m:d>
                  </m:oMath>
                </a14:m>
                <a:r>
                  <a:rPr/>
                  <a:t>:</a:t>
                </a:r>
                <a:br/>
                <a14:m>
                  <m:oMath xmlns:m="http://schemas.openxmlformats.org/officeDocument/2006/math">
                    <m:sSub>
                      <m:e>
                        <m:r>
                          <m:t>t</m:t>
                        </m:r>
                      </m:e>
                      <m:sub>
                        <m:r>
                          <m:t>j</m:t>
                        </m:r>
                      </m:sub>
                    </m:sSub>
                    <m:r>
                      <m:rPr>
                        <m:sty m:val="p"/>
                      </m:rPr>
                      <m:t>=</m:t>
                    </m:r>
                    <m:sSub>
                      <m:e>
                        <m:r>
                          <m:t>f</m:t>
                        </m:r>
                      </m:e>
                      <m:sub>
                        <m:r>
                          <m:t>j</m:t>
                        </m:r>
                      </m:sub>
                    </m:sSub>
                    <m:d>
                      <m:dPr>
                        <m:begChr m:val="("/>
                        <m:endChr m:val=")"/>
                        <m:sepChr m:val=""/>
                        <m:grow/>
                      </m:dPr>
                      <m:e>
                        <m:r>
                          <m:t>0</m:t>
                        </m:r>
                      </m:e>
                    </m:d>
                    <m:r>
                      <m:rPr>
                        <m:sty m:val="p"/>
                      </m:rPr>
                      <m:t>+</m:t>
                    </m:r>
                    <m:d>
                      <m:dPr>
                        <m:begChr m:val="("/>
                        <m:endChr m:val=")"/>
                        <m:sepChr m:val=""/>
                        <m:grow/>
                      </m:dPr>
                      <m:e>
                        <m:sSub>
                          <m:e>
                            <m:r>
                              <m:t>f</m:t>
                            </m:r>
                          </m:e>
                          <m:sub>
                            <m:r>
                              <m:t>j</m:t>
                            </m:r>
                          </m:sub>
                        </m:sSub>
                        <m:d>
                          <m:dPr>
                            <m:begChr m:val="("/>
                            <m:endChr m:val=")"/>
                            <m:sepChr m:val=""/>
                            <m:grow/>
                          </m:dPr>
                          <m:e>
                            <m:r>
                              <m:t>π</m:t>
                            </m:r>
                          </m:e>
                        </m:d>
                        <m:r>
                          <m:rPr>
                            <m:sty m:val="p"/>
                          </m:rPr>
                          <m:t>−</m:t>
                        </m:r>
                        <m:sSub>
                          <m:e>
                            <m:r>
                              <m:t>f</m:t>
                            </m:r>
                          </m:e>
                          <m:sub>
                            <m:r>
                              <m:t>j</m:t>
                            </m:r>
                          </m:sub>
                        </m:sSub>
                        <m:d>
                          <m:dPr>
                            <m:begChr m:val="("/>
                            <m:endChr m:val=")"/>
                            <m:sepChr m:val=""/>
                            <m:grow/>
                          </m:dPr>
                          <m:e>
                            <m:r>
                              <m:t>0</m:t>
                            </m:r>
                          </m:e>
                        </m:d>
                      </m:e>
                    </m:d>
                    <m:r>
                      <m:rPr>
                        <m:sty m:val="p"/>
                      </m:rPr>
                      <m:t>v</m:t>
                    </m:r>
                    <m:r>
                      <m:rPr>
                        <m:sty m:val="p"/>
                      </m:rPr>
                      <m:t>d</m:t>
                    </m:r>
                    <m:r>
                      <m:rPr>
                        <m:sty m:val="p"/>
                      </m:rPr>
                      <m:t>c</m:t>
                    </m:r>
                    <m:d>
                      <m:dPr>
                        <m:begChr m:val="("/>
                        <m:endChr m:val=")"/>
                        <m:sepChr m:val=""/>
                        <m:grow/>
                      </m:dPr>
                      <m:e>
                        <m:r>
                          <m:t>k</m:t>
                        </m:r>
                        <m:r>
                          <m:rPr>
                            <m:sty m:val="p"/>
                          </m:rPr>
                          <m:t>,</m:t>
                        </m:r>
                        <m:sSub>
                          <m:e>
                            <m:r>
                              <m:t>b</m:t>
                            </m:r>
                          </m:e>
                          <m:sub>
                            <m:r>
                              <m:t>j</m:t>
                            </m:r>
                          </m:sub>
                        </m:sSub>
                      </m:e>
                    </m:d>
                  </m:oMath>
                </a14:m>
              </a:p>
              <a:p>
                <a:pPr lvl="0"/>
                <a:r>
                  <a:rPr/>
                  <a:t>Let </a:t>
                </a:r>
                <a14:m>
                  <m:oMath xmlns:m="http://schemas.openxmlformats.org/officeDocument/2006/math">
                    <m:sSub>
                      <m:e>
                        <m:r>
                          <m:t>θ</m:t>
                        </m:r>
                      </m:e>
                      <m:sub>
                        <m:r>
                          <m:t>j</m:t>
                        </m:r>
                      </m:sub>
                    </m:sSub>
                    <m:r>
                      <m:rPr>
                        <m:sty m:val="p"/>
                      </m:rPr>
                      <m:t>=</m:t>
                    </m:r>
                    <m:sSubSup>
                      <m:e>
                        <m:r>
                          <m:t>f</m:t>
                        </m:r>
                      </m:e>
                      <m:sub>
                        <m:r>
                          <m:t>j</m:t>
                        </m:r>
                      </m:sub>
                      <m:sup>
                        <m:r>
                          <m:rPr>
                            <m:sty m:val="p"/>
                          </m:rPr>
                          <m:t>−</m:t>
                        </m:r>
                        <m:r>
                          <m:t>1</m:t>
                        </m:r>
                      </m:sup>
                    </m:sSubSup>
                    <m:d>
                      <m:dPr>
                        <m:begChr m:val="("/>
                        <m:endChr m:val=")"/>
                        <m:sepChr m:val=""/>
                        <m:grow/>
                      </m:dPr>
                      <m:e>
                        <m:sSub>
                          <m:e>
                            <m:r>
                              <m:t>t</m:t>
                            </m:r>
                          </m:e>
                          <m:sub>
                            <m:r>
                              <m:t>j</m:t>
                            </m:r>
                          </m:sub>
                        </m:sSub>
                      </m:e>
                    </m:d>
                  </m:oMath>
                </a14:m>
              </a:p>
              <a:p>
                <a:pPr lvl="0"/>
                <a:r>
                  <a:rPr/>
                  <a:t>Define </a:t>
                </a:r>
                <a14:m>
                  <m:oMath xmlns:m="http://schemas.openxmlformats.org/officeDocument/2006/math">
                    <m:sSub>
                      <m:e>
                        <m:r>
                          <m:t>p</m:t>
                        </m:r>
                      </m:e>
                      <m:sub>
                        <m:r>
                          <m:t>n</m:t>
                        </m:r>
                      </m:sub>
                    </m:sSub>
                  </m:oMath>
                </a14:m>
                <a:r>
                  <a:rPr/>
                  <a:t> recursively as:</a:t>
                </a:r>
                <a:br/>
                <a14:m>
                  <m:oMath xmlns:m="http://schemas.openxmlformats.org/officeDocument/2006/math">
                    <m:sSub>
                      <m:e>
                        <m:r>
                          <m:t>p</m:t>
                        </m:r>
                      </m:e>
                      <m:sub>
                        <m:r>
                          <m:t>n</m:t>
                        </m:r>
                      </m:sub>
                    </m:sSub>
                    <m:r>
                      <m:rPr>
                        <m:sty m:val="p"/>
                      </m:rPr>
                      <m:t>=</m:t>
                    </m:r>
                    <m:d>
                      <m:dPr>
                        <m:begChr m:val="["/>
                        <m:endChr m:val="]"/>
                        <m:sepChr m:val=""/>
                        <m:grow/>
                      </m:dPr>
                      <m:e>
                        <m:r>
                          <m:rPr>
                            <m:sty m:val="p"/>
                          </m:rPr>
                          <m:t>cos</m:t>
                        </m:r>
                        <m:sSub>
                          <m:e>
                            <m:r>
                              <m:t>θ</m:t>
                            </m:r>
                          </m:e>
                          <m:sub>
                            <m:r>
                              <m:t>n</m:t>
                            </m:r>
                          </m:sub>
                        </m:sSub>
                        <m:r>
                          <m:rPr>
                            <m:sty m:val="p"/>
                          </m:rPr>
                          <m:t>,</m:t>
                        </m:r>
                        <m:r>
                          <m:rPr>
                            <m:sty m:val="p"/>
                          </m:rPr>
                          <m:t>sin</m:t>
                        </m:r>
                        <m:sSub>
                          <m:e>
                            <m:r>
                              <m:t>θ</m:t>
                            </m:r>
                          </m:e>
                          <m:sub>
                            <m:r>
                              <m:t>n</m:t>
                            </m:r>
                          </m:sub>
                        </m:sSub>
                        <m:r>
                          <m:rPr>
                            <m:sty m:val="p"/>
                          </m:rPr>
                          <m:t>⋅</m:t>
                        </m:r>
                        <m:sSub>
                          <m:e>
                            <m:r>
                              <m:t>p</m:t>
                            </m:r>
                          </m:e>
                          <m:sub>
                            <m:r>
                              <m:t>n</m:t>
                            </m:r>
                            <m:r>
                              <m:rPr>
                                <m:sty m:val="p"/>
                              </m:rPr>
                              <m:t>−</m:t>
                            </m:r>
                            <m:r>
                              <m:t>1</m:t>
                            </m:r>
                          </m:sub>
                        </m:sSub>
                      </m:e>
                    </m:d>
                  </m:oMath>
                </a14:m>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Numerical Experiments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Testing the Correctness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Compare the dispersion with the random point-set</a:t>
                </a:r>
              </a:p>
              <a:p>
                <a:pPr lvl="1"/>
                <a:r>
                  <a:rPr/>
                  <a:t>Construct the convex hull for each point-set</a:t>
                </a:r>
              </a:p>
              <a:p>
                <a:pPr lvl="1"/>
                <a:r>
                  <a:rPr/>
                  <a:t>Dispersion roughly measured by the difference of the maximum distance and the minimum distance between every two neighbour points:</a:t>
                </a:r>
              </a:p>
              <a:p>
                <a:pPr lvl="1"/>
                <a14:m>
                  <m:oMathPara xmlns:m="http://schemas.openxmlformats.org/officeDocument/2006/math">
                    <m:oMathParaPr>
                      <m:jc m:val="center"/>
                    </m:oMathParaPr>
                    <m:oMath>
                      <m:limLow>
                        <m:e>
                          <m:r>
                            <m:rPr>
                              <m:sty m:val="p"/>
                            </m:rPr>
                            <m:t>max</m:t>
                          </m:r>
                        </m:e>
                        <m:lim>
                          <m:r>
                            <m:t>a</m:t>
                          </m:r>
                          <m:r>
                            <m:rPr>
                              <m:sty m:val="p"/>
                            </m:rPr>
                            <m:t>∈</m:t>
                          </m:r>
                          <m:r>
                            <m:rPr>
                              <m:sty m:val="p"/>
                              <m:scr m:val="script"/>
                            </m:rPr>
                            <m:t>N</m:t>
                          </m:r>
                          <m:d>
                            <m:dPr>
                              <m:begChr m:val="("/>
                              <m:endChr m:val=")"/>
                              <m:sepChr m:val=""/>
                              <m:grow/>
                            </m:dPr>
                            <m:e>
                              <m:r>
                                <m:t>b</m:t>
                              </m:r>
                            </m:e>
                          </m:d>
                        </m:lim>
                      </m:limLow>
                      <m:r>
                        <m:rPr>
                          <m:sty m:val="p"/>
                        </m:rPr>
                        <m:t>{</m:t>
                      </m:r>
                      <m:r>
                        <m:t>D</m:t>
                      </m:r>
                      <m:d>
                        <m:dPr>
                          <m:begChr m:val="("/>
                          <m:endChr m:val=")"/>
                          <m:sepChr m:val=""/>
                          <m:grow/>
                        </m:dPr>
                        <m:e>
                          <m:r>
                            <m:t>a</m:t>
                          </m:r>
                          <m:r>
                            <m:rPr>
                              <m:sty m:val="p"/>
                            </m:rPr>
                            <m:t>,</m:t>
                          </m:r>
                          <m:r>
                            <m:t>b</m:t>
                          </m:r>
                        </m:e>
                      </m:d>
                      <m:r>
                        <m:rPr>
                          <m:sty m:val="p"/>
                        </m:rPr>
                        <m:t>}</m:t>
                      </m:r>
                      <m:r>
                        <m:rPr>
                          <m:sty m:val="p"/>
                        </m:rPr>
                        <m:t>−</m:t>
                      </m:r>
                      <m:limLow>
                        <m:e>
                          <m:r>
                            <m:rPr>
                              <m:sty m:val="p"/>
                            </m:rPr>
                            <m:t>min</m:t>
                          </m:r>
                        </m:e>
                        <m:lim>
                          <m:r>
                            <m:t>a</m:t>
                          </m:r>
                          <m:r>
                            <m:rPr>
                              <m:sty m:val="p"/>
                            </m:rPr>
                            <m:t>∈</m:t>
                          </m:r>
                          <m:r>
                            <m:rPr>
                              <m:sty m:val="p"/>
                              <m:scr m:val="script"/>
                            </m:rPr>
                            <m:t>N</m:t>
                          </m:r>
                          <m:d>
                            <m:dPr>
                              <m:begChr m:val="("/>
                              <m:endChr m:val=")"/>
                              <m:sepChr m:val=""/>
                              <m:grow/>
                            </m:dPr>
                            <m:e>
                              <m:r>
                                <m:t>b</m:t>
                              </m:r>
                            </m:e>
                          </m:d>
                        </m:lim>
                      </m:limLow>
                      <m:r>
                        <m:rPr>
                          <m:sty m:val="p"/>
                        </m:rPr>
                        <m:t>{</m:t>
                      </m:r>
                      <m:r>
                        <m:t>D</m:t>
                      </m:r>
                      <m:d>
                        <m:dPr>
                          <m:begChr m:val="("/>
                          <m:endChr m:val=")"/>
                          <m:sepChr m:val=""/>
                          <m:grow/>
                        </m:dPr>
                        <m:e>
                          <m:r>
                            <m:t>a</m:t>
                          </m:r>
                          <m:r>
                            <m:rPr>
                              <m:sty m:val="p"/>
                            </m:rPr>
                            <m:t>,</m:t>
                          </m:r>
                          <m:r>
                            <m:t>b</m:t>
                          </m:r>
                        </m:e>
                      </m:d>
                      <m:r>
                        <m:rPr>
                          <m:sty m:val="p"/>
                        </m:rPr>
                        <m:t>}</m:t>
                      </m:r>
                    </m:oMath>
                  </m:oMathPara>
                </a14:m>
              </a:p>
              <a:p>
                <a:pPr lvl="1"/>
                <a:r>
                  <a:rPr/>
                  <a:t>where </a:t>
                </a:r>
                <a14:m>
                  <m:oMath xmlns:m="http://schemas.openxmlformats.org/officeDocument/2006/math">
                    <m:r>
                      <m:t>D</m:t>
                    </m:r>
                    <m:d>
                      <m:dPr>
                        <m:begChr m:val="("/>
                        <m:endChr m:val=")"/>
                        <m:sepChr m:val=""/>
                        <m:grow/>
                      </m:dPr>
                      <m:e>
                        <m:r>
                          <m:t>a</m:t>
                        </m:r>
                        <m:r>
                          <m:rPr>
                            <m:sty m:val="p"/>
                          </m:rPr>
                          <m:t>,</m:t>
                        </m:r>
                        <m:r>
                          <m:t>b</m:t>
                        </m:r>
                      </m:e>
                    </m:d>
                    <m:r>
                      <m:rPr>
                        <m:sty m:val="p"/>
                      </m:rPr>
                      <m:t>=</m:t>
                    </m:r>
                    <m:rad>
                      <m:radPr>
                        <m:degHide m:val="1"/>
                      </m:radPr>
                      <m:deg/>
                      <m:e>
                        <m:r>
                          <m:t>1</m:t>
                        </m:r>
                        <m:r>
                          <m:rPr>
                            <m:sty m:val="p"/>
                          </m:rPr>
                          <m:t>−</m:t>
                        </m:r>
                        <m:sSup>
                          <m:e>
                            <m:r>
                              <m:t>a</m:t>
                            </m:r>
                          </m:e>
                          <m:sup>
                            <m:r>
                              <m:rPr>
                                <m:sty m:val="p"/>
                                <m:scr m:val="sans-serif"/>
                              </m:rPr>
                              <m:t>T</m:t>
                            </m:r>
                          </m:sup>
                        </m:sSup>
                        <m:r>
                          <m:t>b</m:t>
                        </m:r>
                      </m:e>
                    </m:rad>
                  </m:oMath>
                </a14:m>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sequences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To generate random points on </a:t>
                </a:r>
                <a14:m>
                  <m:oMath xmlns:m="http://schemas.openxmlformats.org/officeDocument/2006/math">
                    <m:sSup>
                      <m:e>
                        <m:r>
                          <m:t>S</m:t>
                        </m:r>
                      </m:e>
                      <m:sup>
                        <m:r>
                          <m:t>n</m:t>
                        </m:r>
                      </m:sup>
                    </m:sSup>
                  </m:oMath>
                </a14:m>
                <a:r>
                  <a:rPr/>
                  <a:t>, spherical symmetry of the multidimensional Gaussian density function can be exploited.</a:t>
                </a:r>
              </a:p>
              <a:p>
                <a:pPr lvl="0"/>
                <a:r>
                  <a:rPr/>
                  <a:t>Then the normalized vector (</a:t>
                </a:r>
                <a14:m>
                  <m:oMath xmlns:m="http://schemas.openxmlformats.org/officeDocument/2006/math">
                    <m:sSub>
                      <m:e>
                        <m:r>
                          <m:t>x</m:t>
                        </m:r>
                      </m:e>
                      <m:sub>
                        <m:r>
                          <m:t>i</m:t>
                        </m:r>
                      </m:sub>
                    </m:sSub>
                    <m:r>
                      <m:rPr>
                        <m:sty m:val="p"/>
                      </m:rPr>
                      <m:t>/</m:t>
                    </m:r>
                    <m:r>
                      <m:rPr>
                        <m:sty m:val="p"/>
                      </m:rPr>
                      <m:t>∥</m:t>
                    </m:r>
                    <m:sSub>
                      <m:e>
                        <m:r>
                          <m:t>x</m:t>
                        </m:r>
                      </m:e>
                      <m:sub>
                        <m:r>
                          <m:t>i</m:t>
                        </m:r>
                      </m:sub>
                    </m:sSub>
                    <m:r>
                      <m:rPr>
                        <m:sty m:val="p"/>
                      </m:rPr>
                      <m:t>∥</m:t>
                    </m:r>
                  </m:oMath>
                </a14:m>
                <a:r>
                  <a:rPr/>
                  <a:t>) is uniformly distributed over the hypersphere </a:t>
                </a:r>
                <a14:m>
                  <m:oMath xmlns:m="http://schemas.openxmlformats.org/officeDocument/2006/math">
                    <m:sSup>
                      <m:e>
                        <m:r>
                          <m:t>S</m:t>
                        </m:r>
                      </m:e>
                      <m:sup>
                        <m:r>
                          <m:t>n</m:t>
                        </m:r>
                      </m:sup>
                    </m:sSup>
                  </m:oMath>
                </a14:m>
                <a:r>
                  <a:rPr/>
                  <a:t>. (Fishman, G. F. (1996))</a:t>
                </a:r>
              </a:p>
            </p:txBody>
          </p:sp>
        </mc:Choice>
      </mc:AlternateContent>
    </p:spTree>
  </p:cSld>
</p:sld>
</file>

<file path=ppt/slides/slide2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Convex Hull with </a:t></a:r><a14:m><m:oMath xmlns:m="http://schemas.openxmlformats.org/officeDocument/2006/math"><m:r><m:t>600</m:t></m:r></m:oMath></a14:m><a:r><a:rPr /><a:t> points</a:t></a:r></a:p></p:txBody></p:sp><p:pic><p:nvPicPr><p:cNvPr descr="res_compare.pdf" id="0" name="Picture 1" /><p:cNvPicPr><a:picLocks noGrp="1" noChangeAspect="1" /></p:cNvPicPr><p:nvPr /></p:nvPicPr><p:blipFill><a:blip r:embed="rId2" /><a:stretch><a:fillRect /></a:stretch></p:blipFill><p:spPr bwMode="auto"><a:xfrm><a:off x="965200" y="1193800" /><a:ext cx="72136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p:nvSpPr><p:cNvPr id="3" name="Content Placeholder 2" /><p:cNvSpPr><a:spLocks noGrp="1" /></p:cNvSpPr><p:nvPr><p:ph idx="1" /></p:nvPr></p:nvSpPr><p:spPr /><p:txBody><a:bodyPr /><a:lstStyle /><a:p><a:pPr lvl="0" indent="0" marL="0"><a:buNone /></a:pPr><a:r><a:rPr /><a:t>Left: our, right: random</a:t></a:r></a:p></p:txBody></p:sp></p:spTree></p:cSld></p:sld>
</file>

<file path=ppt/slides/slide2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Result for </a:t></a:r><a14:m><m:oMath xmlns:m="http://schemas.openxmlformats.org/officeDocument/2006/math"><m:sSup><m:e><m:r><m:t>S</m:t></m:r></m:e><m:sup><m:r><m:t>3</m:t></m:r></m:sup></m:sSup></m:oMath></a14:m></a:p></p:txBody></p:sp><p:sp><p:nvSpPr><p:cNvPr id="3" name="Content Placeholder 2" /><p:cNvSpPr><a:spLocks noGrp="1" /></p:cNvSpPr><p:nvPr><p:ph idx="1" /></p:nvPr></p:nvSpPr><p:spPr /><p:txBody><a:bodyPr /><a:lstStyle /><a:p><a:pPr lvl="0" indent="0" marL="0"><a:buNone /></a:pPr><a:r><a:rPr /><a:t>Compared with Hopf coordinate method.</a:t></a:r></a:p></p:txBody></p:sp><p:pic><p:nvPicPr><p:cNvPr descr="res_hopf.pdf" id="0" name="Picture 1" /><p:cNvPicPr><a:picLocks noGrp="1" noChangeAspect="1" /></p:cNvPicPr><p:nvPr /></p:nvPicPr><p:blipFill><a:blip r:embed="rId2" /><a:stretch><a:fillRect /></a:stretch></p:blipFill><p:spPr bwMode="auto"><a:xfrm><a:off x="2654300" y="1193800" /><a:ext cx="38481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Tree></p:cSld></p:sld>
</file>

<file path=ppt/slides/slide27.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Result for </a:t></a:r><a14:m><m:oMath xmlns:m="http://schemas.openxmlformats.org/officeDocument/2006/math"><m:sSup><m:e><m:r><m:t>S</m:t></m:r></m:e><m:sup><m:r><m:t>3</m:t></m:r></m:sup></m:sSup></m:oMath></a14:m><a:r><a:rPr /><a:t> (II)</a:t></a:r></a:p></p:txBody></p:sp><p:sp><p:nvSpPr><p:cNvPr id="3" name="Content Placeholder 2" /><p:cNvSpPr><a:spLocks noGrp="1" /></p:cNvSpPr><p:nvPr><p:ph idx="1" /></p:nvPr></p:nvSpPr><p:spPr /><p:txBody><a:bodyPr /><a:lstStyle /><a:p><a:pPr lvl="0" indent="0" marL="0"><a:buNone /></a:pPr><a:r><a:rPr /><a:t>Compared with cylindrical mapping method.</a:t></a:r></a:p></p:txBody></p:sp><p:pic><p:nvPicPr><p:cNvPr descr="res-S3-cylin.pdf" id="0" name="Picture 1" /><p:cNvPicPr><a:picLocks noGrp="1" noChangeAspect="1" /></p:cNvPicPr><p:nvPr /></p:nvPicPr><p:blipFill><a:blip r:embed="rId2" /><a:stretch><a:fillRect /></a:stretch></p:blipFill><p:spPr bwMode="auto"><a:xfrm><a:off x="2654300" y="1193800" /><a:ext cx="38481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Tree></p:cSld></p:sld>
</file>

<file path=ppt/slides/slide28.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Result for </a:t></a:r><a14:m><m:oMath xmlns:m="http://schemas.openxmlformats.org/officeDocument/2006/math"><m:sSup><m:e><m:r><m:t>S</m:t></m:r></m:e><m:sup><m:r><m:t>4</m:t></m:r></m:sup></m:sSup></m:oMath></a14:m></a:p></p:txBody></p:sp><p:sp><p:nvSpPr><p:cNvPr id="3" name="Content Placeholder 2" /><p:cNvSpPr><a:spLocks noGrp="1" /></p:cNvSpPr><p:nvPr><p:ph idx="1" /></p:nvPr></p:nvSpPr><p:spPr /><p:txBody><a:bodyPr /><a:lstStyle /><a:p><a:pPr lvl="0" indent="0" marL="0"><a:buNone /></a:pPr><a:r><a:rPr /><a:t>Compared with cylindrical mapping method</a:t></a:r></a:p></p:txBody></p:sp><p:pic><p:nvPicPr><p:cNvPr descr="res-S4-cylin.pdf" id="0" name="Picture 1" /><p:cNvPicPr><a:picLocks noGrp="1" noChangeAspect="1" /></p:cNvPicPr><p:nvPr /></p:nvPicPr><p:blipFill><a:blip r:embed="rId2" /><a:stretch><a:fillRect /></a:stretch></p:blipFill><p:spPr bwMode="auto"><a:xfrm><a:off x="2654300" y="1193800" /><a:ext cx="3848100" cy="2882900" /></a:xfrm><a:prstGeom prst="rect"><a:avLst /></a:prstGeom><a:noFill /><a:ln w="9525"><a:noFill /><a:headEnd /><a:tailEnd /></a:ln></p:spPr></p:pic><p:sp><p:nvSpPr><p:cNvPr id="1" name="TextBox 3" /><p:cNvSpPr txBox="1" /><p:nvPr /></p:nvSpPr><p:spPr><a:xfrm><a:off x="457200" y="4076700" /><a:ext cx="8229600" cy="508000" /></a:xfrm><a:prstGeom prst="rect"><a:avLst /></a:prstGeom><a:noFill /></p:spPr><p:txBody><a:bodyPr /><a:lstStyle /><a:p><a:pPr lvl="0" indent="0" marL="0" algn="ctr"><a:buNone /></a:pPr><a:r><a:rPr /><a:t>image</a:t></a:r></a:p></p:txBody></p:sp></p:spTree></p:cSld></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Conclusions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Motivation and Applications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a:t>
            </a:r>
          </a:p>
        </p:txBody>
      </p:sp>
      <p:sp>
        <p:nvSpPr>
          <p:cNvPr id="3" name="Content Placeholder 2"/>
          <p:cNvSpPr>
            <a:spLocks noGrp="1"/>
          </p:cNvSpPr>
          <p:nvPr>
            <p:ph idx="1"/>
          </p:nvPr>
        </p:nvSpPr>
        <p:spPr/>
        <p:txBody>
          <a:bodyPr/>
          <a:lstStyle/>
          <a:p>
            <a:pPr lvl="0"/>
            <a:r>
              <a:rPr/>
              <a:t>Proposed method generates low-discrepancy point-set in nearly linear time</a:t>
            </a:r>
          </a:p>
          <a:p>
            <a:pPr lvl="0"/>
            <a:r>
              <a:rPr/>
              <a:t>The result outperforms the corresponding random point-set, especially when the number of points is small</a:t>
            </a:r>
          </a:p>
          <a:p>
            <a:pPr lvl="0"/>
            <a:r>
              <a:rPr/>
              <a:t>Python code is available at </a:t>
            </a:r>
            <a:r>
              <a:rPr>
                <a:hlinkClick r:id="rId2"/>
              </a:rPr>
              <a:t>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Cui, Jianjun, and Willi Freeden. 1997. “Equidistribution on the Sphere.” </a:t>
            </a:r>
            <a:r>
              <a:rPr i="1"/>
              <a:t>SIAM Journal on Scientific Computing</a:t>
            </a:r>
            <a:r>
              <a:rPr/>
              <a:t> 18 (2): 595–609.</a:t>
            </a:r>
          </a:p>
          <a:p>
            <a:pPr lvl="0" indent="0" marL="0">
              <a:buNone/>
            </a:pPr>
            <a:r>
              <a:rPr/>
              <a:t>Mandic, DP et al. 2011. “Filter Bank Property of Multivariate Empirical Mode Decomposition.” </a:t>
            </a:r>
            <a:r>
              <a:rPr i="1"/>
              <a:t>Signal Processing, IEEE Transactions on</a:t>
            </a:r>
            <a:r>
              <a:rPr/>
              <a:t> 59 (5): 2421–26.</a:t>
            </a:r>
          </a:p>
          <a:p>
            <a:pPr lvl="0" indent="0" marL="0">
              <a:buNone/>
            </a:pPr>
            <a:r>
              <a:rPr/>
              <a:t>Mitchell, Julie C. 2008. “Sampling Rotation Groups by Successive Orthogonal Images.” </a:t>
            </a:r>
            <a:r>
              <a:rPr i="1"/>
              <a:t>SIAM Journal on Scientific Computing</a:t>
            </a:r>
            <a:r>
              <a:rPr/>
              <a:t> 30 (1): 525–47.</a:t>
            </a:r>
          </a:p>
          <a:p>
            <a:pPr lvl="0" indent="0" marL="0">
              <a:buNone/>
            </a:pPr>
            <a:r>
              <a:rPr/>
              <a:t>Rehman, Naveed, and Danilo P Mandic. 2010. “Multivariate Empirical Mode Decomposition.” </a:t>
            </a:r>
            <a:r>
              <a:rPr i="1"/>
              <a:t>Proceedings of the Royal Society A: Mathematical, Physical and Engineering Science</a:t>
            </a:r>
            <a:r>
              <a:rPr/>
              <a:t> 466 (2117): 1291–1302.</a:t>
            </a:r>
          </a:p>
          <a:p>
            <a:pPr lvl="0" indent="0" marL="0">
              <a:buNone/>
            </a:pPr>
            <a:r>
              <a:rPr/>
              <a:t>Utkovski, Zoran, and Juergen Lindner. 2006. “On the Construction of Non-Coherent Space Time Codes from High-Dimensional Spherical Codes.” In </a:t>
            </a:r>
            <a:r>
              <a:rPr i="1"/>
              <a:t>Spread Spectrum Techniques and Applications, 2006 IEEE Ninth International Symposium on</a:t>
            </a:r>
            <a:r>
              <a:rPr/>
              <a:t>, 327–31. IEEE.</a:t>
            </a:r>
          </a:p>
          <a:p>
            <a:pPr lvl="0" indent="0" marL="0">
              <a:buNone/>
            </a:pPr>
            <a:r>
              <a:rPr/>
              <a:t>Wong, Tien-Tsin, Wai-Shing Luk, and Pheng-Ann Heng. 1997. “Sampling with Hammersley and Halton Points.” </a:t>
            </a:r>
            <a:r>
              <a:rPr i="1"/>
              <a:t>Journal of Graphics Tools</a:t>
            </a:r>
            <a:r>
              <a:rPr/>
              <a:t> 2 (2): 9–24.</a:t>
            </a:r>
          </a:p>
          <a:p>
            <a:pPr lvl="0" indent="0" marL="0">
              <a:buNone/>
            </a:pPr>
            <a:r>
              <a:rPr/>
              <a:t>Yershova, Anna, Swati Jain, Steven M LaValle, and Julie C Mitchell. 2010. “Generating Uniform Incremental Grids on SO (3) Using the Hopf Fibration.” </a:t>
            </a:r>
            <a:r>
              <a:rPr i="1"/>
              <a:t>The International Journal of Robotics Research</a:t>
            </a:r>
            <a:r>
              <a:rPr/>
              <a:t> 29 (7): 801–12.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 Formulation</a:t>
            </a:r>
          </a:p>
        </p:txBody>
      </p:sp>
      <p:sp>
        <p:nvSpPr>
          <p:cNvPr id="3" name="Content Placeholder 2"/>
          <p:cNvSpPr>
            <a:spLocks noGrp="1"/>
          </p:cNvSpPr>
          <p:nvPr>
            <p:ph idx="1"/>
          </p:nvPr>
        </p:nvSpPr>
        <p:spPr/>
        <p:txBody>
          <a:bodyPr/>
          <a:lstStyle/>
          <a:p>
            <a:pPr lvl="0" indent="0" marL="0">
              <a:buNone/>
            </a:pPr>
            <a:r>
              <a:rPr/>
              <a:t>The desirable properties of samples over n-sphere include:</a:t>
            </a:r>
          </a:p>
          <a:p>
            <a:pPr lvl="0"/>
            <a:r>
              <a:rPr/>
              <a:t>being uniform,</a:t>
            </a:r>
          </a:p>
          <a:p>
            <a:pPr lvl="0"/>
            <a:r>
              <a:rPr/>
              <a:t>deterministic, and</a:t>
            </a:r>
          </a:p>
          <a:p>
            <a:pPr lvl="0"/>
            <a:r>
              <a:rPr/>
              <a:t>incremental.</a:t>
            </a:r>
          </a:p>
          <a:p>
            <a:pPr lvl="1"/>
            <a:r>
              <a:rPr/>
              <a:t>The uniformity measures are optimized with every new point, and this is because in some applications, it is unknown how many points are needed to solve the problem in advance.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topic has been well studied for sphere in 3D, i.e. </a:t>
                </a:r>
                <a14:m>
                  <m:oMath xmlns:m="http://schemas.openxmlformats.org/officeDocument/2006/math">
                    <m:r>
                      <m:t>n</m:t>
                    </m:r>
                    <m:r>
                      <m:rPr>
                        <m:sty m:val="p"/>
                      </m:rPr>
                      <m:t>=</m:t>
                    </m:r>
                    <m:r>
                      <m:t>2</m:t>
                    </m:r>
                  </m:oMath>
                </a14:m>
              </a:p>
              <a:p>
                <a:pPr lvl="0"/>
                <a:r>
                  <a:rPr/>
                  <a:t>Yet it is still unknown how to generate for </a:t>
                </a:r>
                <a14:m>
                  <m:oMath xmlns:m="http://schemas.openxmlformats.org/officeDocument/2006/math">
                    <m:r>
                      <m:t>n</m:t>
                    </m:r>
                    <m:r>
                      <m:rPr>
                        <m:sty m:val="p"/>
                      </m:rPr>
                      <m:t>&gt;</m:t>
                    </m:r>
                    <m:r>
                      <m:t>2</m:t>
                    </m:r>
                  </m:oMath>
                </a14:m>
                <a:r>
                  <a:rPr/>
                  <a:t>.</a:t>
                </a:r>
              </a:p>
              <a:p>
                <a:pPr lvl="0"/>
                <a:r>
                  <a:rPr/>
                  <a:t>Some potential applications for </a:t>
                </a:r>
                <a14:m>
                  <m:oMath xmlns:m="http://schemas.openxmlformats.org/officeDocument/2006/math">
                    <m:r>
                      <m:t>n</m:t>
                    </m:r>
                    <m:r>
                      <m:rPr>
                        <m:sty m:val="p"/>
                      </m:rPr>
                      <m:t>&gt;</m:t>
                    </m:r>
                    <m:r>
                      <m:t>2</m:t>
                    </m:r>
                  </m:oMath>
                </a14:m>
                <a:r>
                  <a:rPr/>
                  <a:t> include:</a:t>
                </a:r>
              </a:p>
              <a:p>
                <a:pPr lvl="1"/>
                <a:r>
                  <a:rPr/>
                  <a:t>Robotic Motion Planning (</a:t>
                </a:r>
                <a14:m>
                  <m:oMath xmlns:m="http://schemas.openxmlformats.org/officeDocument/2006/math">
                    <m:sSup>
                      <m:e>
                        <m:r>
                          <m:t>S</m:t>
                        </m:r>
                      </m:e>
                      <m:sup>
                        <m:r>
                          <m:t>3</m:t>
                        </m:r>
                      </m:sup>
                    </m:sSup>
                  </m:oMath>
                </a14:m>
                <a:r>
                  <a:rPr/>
                  <a:t> and SO(3)) (Yershova et al. 2010)</a:t>
                </a:r>
              </a:p>
              <a:p>
                <a:pPr lvl="1"/>
                <a:r>
                  <a:rPr/>
                  <a:t>Spherical coding in MIMO wireless communication (Utkovski and Lindner 2006):</a:t>
                </a:r>
              </a:p>
              <a:p>
                <a:pPr lvl="2"/>
                <a:r>
                  <a:rPr/>
                  <a:t>Cookbook for Unitary matrices</a:t>
                </a:r>
              </a:p>
              <a:p>
                <a:pPr lvl="2"/>
                <a:r>
                  <a:rPr/>
                  <a:t>A code word = a point in </a:t>
                </a:r>
                <a14:m>
                  <m:oMath xmlns:m="http://schemas.openxmlformats.org/officeDocument/2006/math">
                    <m:sSup>
                      <m:e>
                        <m:r>
                          <m:t>S</m:t>
                        </m:r>
                      </m:e>
                      <m:sup>
                        <m:r>
                          <m:t>n</m:t>
                        </m:r>
                      </m:sup>
                    </m:sSup>
                  </m:oMath>
                </a14:m>
              </a:p>
              <a:p>
                <a:pPr lvl="1"/>
                <a:r>
                  <a:rPr/>
                  <a:t>Multivariate empirical mode decomposition (Rehman and Mandic 2010)</a:t>
                </a:r>
              </a:p>
              <a:p>
                <a:pPr lvl="1"/>
                <a:r>
                  <a:rPr/>
                  <a:t>Filter bank design (Mandic et al. 2011)</a:t>
                </a:r>
              </a:p>
            </p:txBody>
          </p:sp>
        </mc:Choice>
      </mc:AlternateContent>
    </p:spTree>
  </p:cSld>
</p:sld>
</file>

<file path=ppt/slides/slide6.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Halton Sequence on </a:t></a:r><a14:m><m:oMath xmlns:m="http://schemas.openxmlformats.org/officeDocument/2006/math"><m:sSup><m:e><m:r><m:t>S</m:t></m:r></m:e><m:sup><m:r><m:t>n</m:t></m:r></m:sup></m:sSup></m:oMath></a14:m></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a:r><a:rPr /><a:t>Halton sequence on </a:t></a:r><a14:m><m:oMath xmlns:m="http://schemas.openxmlformats.org/officeDocument/2006/math"><m:sSup><m:e><m:r><m:t>S</m:t></m:r></m:e><m:sup><m:r><m:t>2</m:t></m:r></m:sup></m:sSup></m:oMath></a14:m><a:r><a:rPr /><a:t> has been well studied (Cui and Freeden 1997) by using cylindrical coordinates.</a:t></a:r></a:p><a:p><a:pPr lvl="0" /><a:r><a:rPr /><a:t>Yet it is still little known for </a:t></a:r><a14:m><m:oMath xmlns:m="http://schemas.openxmlformats.org/officeDocument/2006/math"><m:sSup><m:e><m:r><m:t>S</m:t></m:r></m:e><m:sup><m:r><m:t>n</m:t></m:r></m:sup></m:sSup></m:oMath></a14:m><a:r><a:rPr /><a:t> where </a:t></a:r><a14:m><m:oMath xmlns:m="http://schemas.openxmlformats.org/officeDocument/2006/math"><m:r><m:t>n</m:t></m:r><m:r><m:rPr><m:sty m:val="p" /></m:rPr><m:t>&gt;</m:t></m:r><m:r><m:t>2</m:t></m:r></m:oMath></a14:m><a:r><a:rPr /><a:t>.</a:t></a:r></a:p><a:p><a:pPr lvl="0" /><a:r><a:rPr /><a:t>Note: The generalization of cylindrical coordinates does NOT work in higher dimensions.</a:t></a:r></a:p></p:txBody></p:sp></mc:Choice></mc:AlternateContent></p:spTree></p:cSld></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Review of Low Discrepancy Sequence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Van der Corput sequence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Generate a low discrepancy sequence over </a:t>
                </a:r>
                <a14:m>
                  <m:oMath xmlns:m="http://schemas.openxmlformats.org/officeDocument/2006/math">
                    <m:d>
                      <m:dPr>
                        <m:begChr m:val="["/>
                        <m:endChr m:val="]"/>
                        <m:sepChr m:val=""/>
                        <m:grow/>
                      </m:dPr>
                      <m:e>
                        <m:r>
                          <m:t>0</m:t>
                        </m:r>
                        <m:r>
                          <m:rPr>
                            <m:sty m:val="p"/>
                          </m:rPr>
                          <m:t>,</m:t>
                        </m:r>
                        <m:r>
                          <m:t>1</m:t>
                        </m:r>
                      </m:e>
                    </m:d>
                  </m:oMath>
                </a14:m>
              </a:p>
              <a:p>
                <a:pPr lvl="0"/>
                <a:r>
                  <a:rPr/>
                  <a:t>Denote </a:t>
                </a:r>
                <a14:m>
                  <m:oMath xmlns:m="http://schemas.openxmlformats.org/officeDocument/2006/math">
                    <m:r>
                      <m:rPr>
                        <m:sty m:val="p"/>
                      </m:rPr>
                      <m:t>v</m:t>
                    </m:r>
                    <m:r>
                      <m:rPr>
                        <m:sty m:val="p"/>
                      </m:rPr>
                      <m:t>d</m:t>
                    </m:r>
                    <m:r>
                      <m:rPr>
                        <m:sty m:val="p"/>
                      </m:rPr>
                      <m:t>c</m:t>
                    </m:r>
                    <m:d>
                      <m:dPr>
                        <m:begChr m:val="("/>
                        <m:endChr m:val=")"/>
                        <m:sepChr m:val=""/>
                        <m:grow/>
                      </m:dPr>
                      <m:e>
                        <m:r>
                          <m:t>k</m:t>
                        </m:r>
                        <m:r>
                          <m:rPr>
                            <m:sty m:val="p"/>
                          </m:rPr>
                          <m:t>,</m:t>
                        </m:r>
                        <m:r>
                          <m:t>b</m:t>
                        </m:r>
                      </m:e>
                    </m:d>
                  </m:oMath>
                </a14:m>
                <a:r>
                  <a:rPr/>
                  <a:t> as a Van der Corput sequence of </a:t>
                </a:r>
                <a14:m>
                  <m:oMath xmlns:m="http://schemas.openxmlformats.org/officeDocument/2006/math">
                    <m:r>
                      <m:t>k</m:t>
                    </m:r>
                  </m:oMath>
                </a14:m>
                <a:r>
                  <a:rPr/>
                  <a:t> points, where </a:t>
                </a:r>
                <a14:m>
                  <m:oMath xmlns:m="http://schemas.openxmlformats.org/officeDocument/2006/math">
                    <m:r>
                      <m:t>b</m:t>
                    </m:r>
                  </m:oMath>
                </a14:m>
                <a:r>
                  <a:rPr/>
                  <a:t> is the base of a prime number.</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code</a:t>
            </a:r>
          </a:p>
        </p:txBody>
      </p:sp>
      <p:sp>
        <p:nvSpPr>
          <p:cNvPr id="3" name="Content Placeholder 2"/>
          <p:cNvSpPr>
            <a:spLocks noGrp="1"/>
          </p:cNvSpPr>
          <p:nvPr>
            <p:ph idx="1"/>
          </p:nvPr>
        </p:nvSpPr>
        <p:spPr/>
        <p:txBody>
          <a:bodyPr/>
          <a:lstStyle/>
          <a:p>
            <a:pPr lvl="0" indent="0">
              <a:buNone/>
            </a:pPr>
            <a:r>
              <a:rPr b="1">
                <a:solidFill>
                  <a:srgbClr val="007020"/>
                </a:solidFill>
                <a:latin typeface="Courier"/>
              </a:rPr>
              <a:t>def</a:t>
            </a:r>
            <a:r>
              <a:rPr>
                <a:latin typeface="Courier"/>
              </a:rPr>
              <a:t> vdc_basic(n, base</a:t>
            </a:r>
            <a:r>
              <a:rPr>
                <a:solidFill>
                  <a:srgbClr val="666666"/>
                </a:solidFill>
                <a:latin typeface="Courier"/>
              </a:rPr>
              <a:t>=</a:t>
            </a:r>
            <a:r>
              <a:rPr>
                <a:solidFill>
                  <a:srgbClr val="40A070"/>
                </a:solidFill>
                <a:latin typeface="Courier"/>
              </a:rPr>
              <a:t>2</a:t>
            </a:r>
            <a:r>
              <a:rPr>
                <a:latin typeface="Courier"/>
              </a:rPr>
              <a:t>):</a:t>
            </a:r>
            <a:br/>
            <a:r>
              <a:rPr>
                <a:latin typeface="Courier"/>
              </a:rPr>
              <a:t>    vdc, denom </a:t>
            </a:r>
            <a:r>
              <a:rPr>
                <a:solidFill>
                  <a:srgbClr val="666666"/>
                </a:solidFill>
                <a:latin typeface="Courier"/>
              </a:rPr>
              <a:t>=</a:t>
            </a:r>
            <a:r>
              <a:rPr>
                <a:latin typeface="Courier"/>
              </a:rPr>
              <a:t> </a:t>
            </a:r>
            <a:r>
              <a:rPr>
                <a:solidFill>
                  <a:srgbClr val="40A070"/>
                </a:solidFill>
                <a:latin typeface="Courier"/>
              </a:rPr>
              <a:t>0.0</a:t>
            </a:r>
            <a:r>
              <a:rPr>
                <a:latin typeface="Courier"/>
              </a:rPr>
              <a:t>, </a:t>
            </a:r>
            <a:r>
              <a:rPr>
                <a:solidFill>
                  <a:srgbClr val="40A070"/>
                </a:solidFill>
                <a:latin typeface="Courier"/>
              </a:rPr>
              <a:t>1.0</a:t>
            </a:r>
            <a:br/>
            <a:r>
              <a:rPr>
                <a:latin typeface="Courier"/>
              </a:rPr>
              <a:t>    </a:t>
            </a:r>
            <a:r>
              <a:rPr b="1">
                <a:solidFill>
                  <a:srgbClr val="007020"/>
                </a:solidFill>
                <a:latin typeface="Courier"/>
              </a:rPr>
              <a:t>while</a:t>
            </a:r>
            <a:r>
              <a:rPr>
                <a:latin typeface="Courier"/>
              </a:rPr>
              <a:t> n:</a:t>
            </a:r>
            <a:br/>
            <a:r>
              <a:rPr>
                <a:latin typeface="Courier"/>
              </a:rPr>
              <a:t>        denom </a:t>
            </a:r>
            <a:r>
              <a:rPr>
                <a:solidFill>
                  <a:srgbClr val="666666"/>
                </a:solidFill>
                <a:latin typeface="Courier"/>
              </a:rPr>
              <a:t>*=</a:t>
            </a:r>
            <a:r>
              <a:rPr>
                <a:latin typeface="Courier"/>
              </a:rPr>
              <a:t> base</a:t>
            </a:r>
            <a:br/>
            <a:r>
              <a:rPr>
                <a:latin typeface="Courier"/>
              </a:rPr>
              <a:t>        n, remainder </a:t>
            </a:r>
            <a:r>
              <a:rPr>
                <a:solidFill>
                  <a:srgbClr val="666666"/>
                </a:solidFill>
                <a:latin typeface="Courier"/>
              </a:rPr>
              <a:t>=</a:t>
            </a:r>
            <a:r>
              <a:rPr>
                <a:latin typeface="Courier"/>
              </a:rPr>
              <a:t> </a:t>
            </a:r>
            <a:r>
              <a:rPr>
                <a:solidFill>
                  <a:srgbClr val="008000"/>
                </a:solidFill>
                <a:latin typeface="Courier"/>
              </a:rPr>
              <a:t>divmod</a:t>
            </a:r>
            <a:r>
              <a:rPr>
                <a:latin typeface="Courier"/>
              </a:rPr>
              <a:t>(n, base)</a:t>
            </a:r>
            <a:br/>
            <a:r>
              <a:rPr>
                <a:latin typeface="Courier"/>
              </a:rPr>
              <a:t>        vdc </a:t>
            </a:r>
            <a:r>
              <a:rPr>
                <a:solidFill>
                  <a:srgbClr val="666666"/>
                </a:solidFill>
                <a:latin typeface="Courier"/>
              </a:rPr>
              <a:t>+=</a:t>
            </a:r>
            <a:r>
              <a:rPr>
                <a:latin typeface="Courier"/>
              </a:rPr>
              <a:t> remainder </a:t>
            </a:r>
            <a:r>
              <a:rPr>
                <a:solidFill>
                  <a:srgbClr val="666666"/>
                </a:solidFill>
                <a:latin typeface="Courier"/>
              </a:rPr>
              <a:t>/</a:t>
            </a:r>
            <a:r>
              <a:rPr>
                <a:latin typeface="Courier"/>
              </a:rPr>
              <a:t> denom</a:t>
            </a:r>
            <a:br/>
            <a:r>
              <a:rPr>
                <a:latin typeface="Courier"/>
              </a:rPr>
              <a:t>    </a:t>
            </a:r>
            <a:r>
              <a:rPr b="1">
                <a:solidFill>
                  <a:srgbClr val="007020"/>
                </a:solidFill>
                <a:latin typeface="Courier"/>
              </a:rPr>
              <a:t>return</a:t>
            </a:r>
            <a:r>
              <a:rPr>
                <a:latin typeface="Courier"/>
              </a:rPr>
              <a:t> vdc</a:t>
            </a:r>
            <a:br/>
            <a:br/>
            <a:r>
              <a:rPr b="1">
                <a:solidFill>
                  <a:srgbClr val="007020"/>
                </a:solidFill>
                <a:latin typeface="Courier"/>
              </a:rPr>
              <a:t>def</a:t>
            </a:r>
            <a:r>
              <a:rPr>
                <a:latin typeface="Courier"/>
              </a:rPr>
              <a:t> vdc(n, base</a:t>
            </a:r>
            <a:r>
              <a:rPr>
                <a:solidFill>
                  <a:srgbClr val="666666"/>
                </a:solidFill>
                <a:latin typeface="Courier"/>
              </a:rPr>
              <a:t>=</a:t>
            </a:r>
            <a:r>
              <a:rPr>
                <a:solidFill>
                  <a:srgbClr val="40A070"/>
                </a:solidFill>
                <a:latin typeface="Courier"/>
              </a:rPr>
              <a:t>2</a:t>
            </a:r>
            <a:r>
              <a:rPr>
                <a:latin typeface="Courier"/>
              </a:rPr>
              <a:t>):</a:t>
            </a:r>
            <a:br/>
            <a:r>
              <a:rPr>
                <a:latin typeface="Courier"/>
              </a:rPr>
              <a:t>    </a:t>
            </a:r>
            <a:r>
              <a:rPr i="1">
                <a:solidFill>
                  <a:srgbClr val="60A0B0"/>
                </a:solidFill>
                <a:latin typeface="Courier"/>
              </a:rPr>
              <a:t>'''</a:t>
            </a:r>
            <a:br/>
            <a:r>
              <a:rPr i="1">
                <a:solidFill>
                  <a:srgbClr val="60A0B0"/>
                </a:solidFill>
                <a:latin typeface="Courier"/>
              </a:rPr>
              <a:t>    n - number of vectors</a:t>
            </a:r>
            <a:br/>
            <a:r>
              <a:rPr i="1">
                <a:solidFill>
                  <a:srgbClr val="60A0B0"/>
                </a:solidFill>
                <a:latin typeface="Courier"/>
              </a:rPr>
              <a:t>    base - seeds</a:t>
            </a:r>
            <a:br/>
            <a:r>
              <a:rPr i="1">
                <a:solidFill>
                  <a:srgbClr val="60A0B0"/>
                </a:solidFill>
                <a:latin typeface="Courier"/>
              </a:rPr>
              <a:t>    '''</a:t>
            </a:r>
            <a:br/>
            <a:r>
              <a:rPr>
                <a:latin typeface="Courier"/>
              </a:rPr>
              <a:t>    </a:t>
            </a:r>
            <a:r>
              <a:rPr b="1">
                <a:solidFill>
                  <a:srgbClr val="007020"/>
                </a:solidFill>
                <a:latin typeface="Courier"/>
              </a:rPr>
              <a:t>for</a:t>
            </a:r>
            <a:r>
              <a:rPr>
                <a:latin typeface="Courier"/>
              </a:rPr>
              <a:t> i </a:t>
            </a:r>
            <a:r>
              <a:rPr b="1">
                <a:solidFill>
                  <a:srgbClr val="007020"/>
                </a:solidFill>
                <a:latin typeface="Courier"/>
              </a:rPr>
              <a:t>in</a:t>
            </a:r>
            <a:r>
              <a:rPr>
                <a:latin typeface="Courier"/>
              </a:rPr>
              <a:t> </a:t>
            </a:r>
            <a:r>
              <a:rPr>
                <a:solidFill>
                  <a:srgbClr val="008000"/>
                </a:solidFill>
                <a:latin typeface="Courier"/>
              </a:rPr>
              <a:t>range</a:t>
            </a:r>
            <a:r>
              <a:rPr>
                <a:latin typeface="Courier"/>
              </a:rPr>
              <a:t>(n):</a:t>
            </a:r>
            <a:br/>
            <a:r>
              <a:rPr>
                <a:latin typeface="Courier"/>
              </a:rPr>
              <a:t>        </a:t>
            </a:r>
            <a:r>
              <a:rPr b="1">
                <a:solidFill>
                  <a:srgbClr val="007020"/>
                </a:solidFill>
                <a:latin typeface="Courier"/>
              </a:rPr>
              <a:t>yield</a:t>
            </a:r>
            <a:r>
              <a:rPr>
                <a:latin typeface="Courier"/>
              </a:rPr>
              <a:t> vdc_basic(i, base)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 with Halton Points on n-Sphere</dc:title>
  <dc:creator>Wai-Shing Luk</dc:creator>
  <cp:keywords/>
  <dcterms:created xsi:type="dcterms:W3CDTF">2023-09-28T11:54:08Z</dcterms:created>
  <dcterms:modified xsi:type="dcterms:W3CDTF">2023-09-28T11:54:08Z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oEqnLabels">
    <vt:lpwstr>False</vt:lpwstr>
  </property>
  <property fmtid="{D5CDD505-2E9C-101B-9397-08002B2CF9AE}" pid="3" name="autoSectionLabels">
    <vt:lpwstr>True</vt:lpwstr>
  </property>
  <property fmtid="{D5CDD505-2E9C-101B-9397-08002B2CF9AE}" pid="4" name="bibliography">
    <vt:lpwstr/>
  </property>
  <property fmtid="{D5CDD505-2E9C-101B-9397-08002B2CF9AE}" pid="5" name="ccsDelim">
    <vt:lpwstr>, </vt:lpwstr>
  </property>
  <property fmtid="{D5CDD505-2E9C-101B-9397-08002B2CF9AE}" pid="6" name="ccsLabelSep">
    <vt:lpwstr> — </vt:lpwstr>
  </property>
  <property fmtid="{D5CDD505-2E9C-101B-9397-08002B2CF9AE}" pid="7" name="ccsTemplate">
    <vt:lpwstr>iccsLabelSept</vt:lpwstr>
  </property>
  <property fmtid="{D5CDD505-2E9C-101B-9397-08002B2CF9AE}" pid="8" name="chapDelim">
    <vt:lpwstr>.</vt:lpwstr>
  </property>
  <property fmtid="{D5CDD505-2E9C-101B-9397-08002B2CF9AE}" pid="9" name="chapters">
    <vt:lpwstr>False</vt:lpwstr>
  </property>
  <property fmtid="{D5CDD505-2E9C-101B-9397-08002B2CF9AE}" pid="10" name="chaptersDepth">
    <vt:lpwstr>1</vt:lpwstr>
  </property>
  <property fmtid="{D5CDD505-2E9C-101B-9397-08002B2CF9AE}" pid="11" name="codeBlockCaptions">
    <vt:lpwstr>True</vt:lpwstr>
  </property>
  <property fmtid="{D5CDD505-2E9C-101B-9397-08002B2CF9AE}" pid="12" name="colorlinks">
    <vt:lpwstr>True</vt:lpwstr>
  </property>
  <property fmtid="{D5CDD505-2E9C-101B-9397-08002B2CF9AE}" pid="13" name="cref">
    <vt:lpwstr>True</vt:lpwstr>
  </property>
  <property fmtid="{D5CDD505-2E9C-101B-9397-08002B2CF9AE}" pid="14" name="crossrefYaml">
    <vt:lpwstr>pandoc-crossref.yaml</vt:lpwstr>
  </property>
  <property fmtid="{D5CDD505-2E9C-101B-9397-08002B2CF9AE}" pid="15" name="date">
    <vt:lpwstr/>
  </property>
  <property fmtid="{D5CDD505-2E9C-101B-9397-08002B2CF9AE}" pid="16" name="eqLabels">
    <vt:lpwstr>arabic</vt:lpwstr>
  </property>
  <property fmtid="{D5CDD505-2E9C-101B-9397-08002B2CF9AE}" pid="17" name="eqnBlockInlineMath">
    <vt:lpwstr>False</vt:lpwstr>
  </property>
  <property fmtid="{D5CDD505-2E9C-101B-9397-08002B2CF9AE}" pid="18" name="eqnBlockTemplate">
    <vt:lpwstr>ti</vt:lpwstr>
  </property>
  <property fmtid="{D5CDD505-2E9C-101B-9397-08002B2CF9AE}" pid="19" name="eqnIndexTemplate">
    <vt:lpwstr>(i)</vt:lpwstr>
  </property>
  <property fmtid="{D5CDD505-2E9C-101B-9397-08002B2CF9AE}" pid="20" name="eqnInlineTemplate">
    <vt:lpwstr>eequationNumberTeX{i}</vt:lpwstr>
  </property>
  <property fmtid="{D5CDD505-2E9C-101B-9397-08002B2CF9AE}" pid="21" name="eqnPrefix">
    <vt:lpwstr/>
  </property>
  <property fmtid="{D5CDD505-2E9C-101B-9397-08002B2CF9AE}" pid="22" name="eqnPrefixTemplate">
    <vt:lpwstr>p i</vt:lpwstr>
  </property>
  <property fmtid="{D5CDD505-2E9C-101B-9397-08002B2CF9AE}" pid="23" name="equationNumberTeX">
    <vt:lpwstr>\qquad</vt:lpwstr>
  </property>
  <property fmtid="{D5CDD505-2E9C-101B-9397-08002B2CF9AE}" pid="24" name="figLabels">
    <vt:lpwstr>arabic</vt:lpwstr>
  </property>
  <property fmtid="{D5CDD505-2E9C-101B-9397-08002B2CF9AE}" pid="25" name="figPrefix">
    <vt:lpwstr/>
  </property>
  <property fmtid="{D5CDD505-2E9C-101B-9397-08002B2CF9AE}" pid="26" name="figPrefixTemplate">
    <vt:lpwstr>p i</vt:lpwstr>
  </property>
  <property fmtid="{D5CDD505-2E9C-101B-9397-08002B2CF9AE}" pid="27" name="figureTemplate">
    <vt:lpwstr>t</vt:lpwstr>
  </property>
  <property fmtid="{D5CDD505-2E9C-101B-9397-08002B2CF9AE}" pid="28" name="figureTitle">
    <vt:lpwstr>Figure</vt:lpwstr>
  </property>
  <property fmtid="{D5CDD505-2E9C-101B-9397-08002B2CF9AE}" pid="29" name="fontsize">
    <vt:lpwstr>10pt</vt:lpwstr>
  </property>
  <property fmtid="{D5CDD505-2E9C-101B-9397-08002B2CF9AE}" pid="30" name="header-includes">
    <vt:lpwstr/>
  </property>
  <property fmtid="{D5CDD505-2E9C-101B-9397-08002B2CF9AE}" pid="31" name="institute">
    <vt:lpwstr>Fudan University</vt:lpwstr>
  </property>
  <property fmtid="{D5CDD505-2E9C-101B-9397-08002B2CF9AE}" pid="32" name="lastDelim">
    <vt:lpwstr>, </vt:lpwstr>
  </property>
  <property fmtid="{D5CDD505-2E9C-101B-9397-08002B2CF9AE}" pid="33" name="link-citations">
    <vt:lpwstr>True</vt:lpwstr>
  </property>
  <property fmtid="{D5CDD505-2E9C-101B-9397-08002B2CF9AE}" pid="34" name="linkReferences">
    <vt:lpwstr>False</vt:lpwstr>
  </property>
  <property fmtid="{D5CDD505-2E9C-101B-9397-08002B2CF9AE}" pid="35" name="listItemTitleDelim">
    <vt:lpwstr>.</vt:lpwstr>
  </property>
  <property fmtid="{D5CDD505-2E9C-101B-9397-08002B2CF9AE}" pid="36" name="listingTemplate">
    <vt:lpwstr>listingTitle ititleDelim t</vt:lpwstr>
  </property>
  <property fmtid="{D5CDD505-2E9C-101B-9397-08002B2CF9AE}" pid="37" name="listingTitle">
    <vt:lpwstr>Listing</vt:lpwstr>
  </property>
  <property fmtid="{D5CDD505-2E9C-101B-9397-08002B2CF9AE}" pid="38" name="listings">
    <vt:lpwstr>False</vt:lpwstr>
  </property>
  <property fmtid="{D5CDD505-2E9C-101B-9397-08002B2CF9AE}" pid="39" name="lofItemTemplate">
    <vt:lpwstr>lofItemTitleilistItemTitleDelim t </vt:lpwstr>
  </property>
  <property fmtid="{D5CDD505-2E9C-101B-9397-08002B2CF9AE}" pid="40" name="lofItemTitle">
    <vt:lpwstr/>
  </property>
  <property fmtid="{D5CDD505-2E9C-101B-9397-08002B2CF9AE}" pid="41" name="lofTitle">
    <vt:lpwstr>## List of Figures</vt:lpwstr>
  </property>
  <property fmtid="{D5CDD505-2E9C-101B-9397-08002B2CF9AE}" pid="42" name="lolItemTemplate">
    <vt:lpwstr>lolItemTitleilistItemTitleDelim t </vt:lpwstr>
  </property>
  <property fmtid="{D5CDD505-2E9C-101B-9397-08002B2CF9AE}" pid="43" name="lolItemTitle">
    <vt:lpwstr/>
  </property>
  <property fmtid="{D5CDD505-2E9C-101B-9397-08002B2CF9AE}" pid="44" name="lolTitle">
    <vt:lpwstr>List of Listings</vt:lpwstr>
  </property>
  <property fmtid="{D5CDD505-2E9C-101B-9397-08002B2CF9AE}" pid="45" name="lotItemTemplate">
    <vt:lpwstr>lotItemTitleilistItemTitleDelim t </vt:lpwstr>
  </property>
  <property fmtid="{D5CDD505-2E9C-101B-9397-08002B2CF9AE}" pid="46" name="lotItemTitle">
    <vt:lpwstr/>
  </property>
  <property fmtid="{D5CDD505-2E9C-101B-9397-08002B2CF9AE}" pid="47" name="lotTitle">
    <vt:lpwstr>## List of Tables</vt:lpwstr>
  </property>
  <property fmtid="{D5CDD505-2E9C-101B-9397-08002B2CF9AE}" pid="48" name="lstLabels">
    <vt:lpwstr>arabic</vt:lpwstr>
  </property>
  <property fmtid="{D5CDD505-2E9C-101B-9397-08002B2CF9AE}" pid="49" name="lstPrefix">
    <vt:lpwstr/>
  </property>
  <property fmtid="{D5CDD505-2E9C-101B-9397-08002B2CF9AE}" pid="50" name="lstPrefixTemplate">
    <vt:lpwstr>p i</vt:lpwstr>
  </property>
  <property fmtid="{D5CDD505-2E9C-101B-9397-08002B2CF9AE}" pid="51" name="nameInLink">
    <vt:lpwstr>False</vt:lpwstr>
  </property>
  <property fmtid="{D5CDD505-2E9C-101B-9397-08002B2CF9AE}" pid="52" name="numberSections">
    <vt:lpwstr>False</vt:lpwstr>
  </property>
  <property fmtid="{D5CDD505-2E9C-101B-9397-08002B2CF9AE}" pid="53" name="pairDelim">
    <vt:lpwstr>, </vt:lpwstr>
  </property>
  <property fmtid="{D5CDD505-2E9C-101B-9397-08002B2CF9AE}" pid="54" name="rangeDelim">
    <vt:lpwstr>-</vt:lpwstr>
  </property>
  <property fmtid="{D5CDD505-2E9C-101B-9397-08002B2CF9AE}" pid="55" name="refDelim">
    <vt:lpwstr>, </vt:lpwstr>
  </property>
  <property fmtid="{D5CDD505-2E9C-101B-9397-08002B2CF9AE}" pid="56" name="refIndexTemplate">
    <vt:lpwstr>isuf</vt:lpwstr>
  </property>
  <property fmtid="{D5CDD505-2E9C-101B-9397-08002B2CF9AE}" pid="57" name="secHeaderDelim">
    <vt:lpwstr> </vt:lpwstr>
  </property>
  <property fmtid="{D5CDD505-2E9C-101B-9397-08002B2CF9AE}" pid="58" name="secHeaderTemplate">
    <vt:lpwstr>isecHeaderDelim[n]t</vt:lpwstr>
  </property>
  <property fmtid="{D5CDD505-2E9C-101B-9397-08002B2CF9AE}" pid="59" name="secLabels">
    <vt:lpwstr>arabic</vt:lpwstr>
  </property>
  <property fmtid="{D5CDD505-2E9C-101B-9397-08002B2CF9AE}" pid="60" name="secPrefix">
    <vt:lpwstr/>
  </property>
  <property fmtid="{D5CDD505-2E9C-101B-9397-08002B2CF9AE}" pid="61" name="secPrefixTemplate">
    <vt:lpwstr>p i</vt:lpwstr>
  </property>
  <property fmtid="{D5CDD505-2E9C-101B-9397-08002B2CF9AE}" pid="62" name="sectionsDepth">
    <vt:lpwstr>0</vt:lpwstr>
  </property>
  <property fmtid="{D5CDD505-2E9C-101B-9397-08002B2CF9AE}" pid="63" name="subfigGrid">
    <vt:lpwstr>False</vt:lpwstr>
  </property>
  <property fmtid="{D5CDD505-2E9C-101B-9397-08002B2CF9AE}" pid="64" name="subfigLabels">
    <vt:lpwstr>alpha a</vt:lpwstr>
  </property>
  <property fmtid="{D5CDD505-2E9C-101B-9397-08002B2CF9AE}" pid="65" name="subfigureChildTemplate">
    <vt:lpwstr>i</vt:lpwstr>
  </property>
  <property fmtid="{D5CDD505-2E9C-101B-9397-08002B2CF9AE}" pid="66" name="subfigureRefIndexTemplate">
    <vt:lpwstr>isuf (s)</vt:lpwstr>
  </property>
  <property fmtid="{D5CDD505-2E9C-101B-9397-08002B2CF9AE}" pid="67" name="subfigureTemplate">
    <vt:lpwstr>figureTitle ititleDelim t. ccs</vt:lpwstr>
  </property>
  <property fmtid="{D5CDD505-2E9C-101B-9397-08002B2CF9AE}" pid="68" name="tableEqns">
    <vt:lpwstr>False</vt:lpwstr>
  </property>
  <property fmtid="{D5CDD505-2E9C-101B-9397-08002B2CF9AE}" pid="69" name="tableTemplate">
    <vt:lpwstr>t</vt:lpwstr>
  </property>
  <property fmtid="{D5CDD505-2E9C-101B-9397-08002B2CF9AE}" pid="70" name="tableTitle">
    <vt:lpwstr>Table</vt:lpwstr>
  </property>
  <property fmtid="{D5CDD505-2E9C-101B-9397-08002B2CF9AE}" pid="71" name="tblLabels">
    <vt:lpwstr>arabic</vt:lpwstr>
  </property>
  <property fmtid="{D5CDD505-2E9C-101B-9397-08002B2CF9AE}" pid="72" name="tblPrefix">
    <vt:lpwstr/>
  </property>
  <property fmtid="{D5CDD505-2E9C-101B-9397-08002B2CF9AE}" pid="73" name="tblPrefixTemplate">
    <vt:lpwstr>p i</vt:lpwstr>
  </property>
  <property fmtid="{D5CDD505-2E9C-101B-9397-08002B2CF9AE}" pid="74" name="titleDelim">
    <vt:lpwstr>:</vt:lpwstr>
  </property>
</Properties>
</file>