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1"/>
  </p:notesMasterIdLst>
  <p:sldIdLst>
    <p:sldId id="256" r:id="rId2"/>
    <p:sldId id="285" r:id="rId3"/>
    <p:sldId id="258" r:id="rId4"/>
    <p:sldId id="271" r:id="rId5"/>
    <p:sldId id="272" r:id="rId6"/>
    <p:sldId id="307" r:id="rId7"/>
    <p:sldId id="338" r:id="rId8"/>
    <p:sldId id="328" r:id="rId9"/>
    <p:sldId id="329" r:id="rId10"/>
    <p:sldId id="339" r:id="rId11"/>
    <p:sldId id="331" r:id="rId12"/>
    <p:sldId id="332" r:id="rId13"/>
    <p:sldId id="333" r:id="rId14"/>
    <p:sldId id="334" r:id="rId15"/>
    <p:sldId id="335" r:id="rId16"/>
    <p:sldId id="336" r:id="rId17"/>
    <p:sldId id="337" r:id="rId18"/>
    <p:sldId id="304" r:id="rId19"/>
    <p:sldId id="325" r:id="rId20"/>
    <p:sldId id="311" r:id="rId21"/>
    <p:sldId id="308" r:id="rId22"/>
    <p:sldId id="340" r:id="rId23"/>
    <p:sldId id="342" r:id="rId24"/>
    <p:sldId id="326" r:id="rId25"/>
    <p:sldId id="282" r:id="rId26"/>
    <p:sldId id="283" r:id="rId27"/>
    <p:sldId id="284" r:id="rId28"/>
    <p:sldId id="312" r:id="rId29"/>
    <p:sldId id="313" r:id="rId30"/>
    <p:sldId id="286" r:id="rId31"/>
    <p:sldId id="291" r:id="rId32"/>
    <p:sldId id="310" r:id="rId33"/>
    <p:sldId id="287" r:id="rId34"/>
    <p:sldId id="288" r:id="rId35"/>
    <p:sldId id="315" r:id="rId36"/>
    <p:sldId id="289" r:id="rId37"/>
    <p:sldId id="305" r:id="rId38"/>
    <p:sldId id="306" r:id="rId39"/>
    <p:sldId id="290" r:id="rId40"/>
    <p:sldId id="309" r:id="rId41"/>
    <p:sldId id="261" r:id="rId42"/>
    <p:sldId id="317" r:id="rId43"/>
    <p:sldId id="323" r:id="rId44"/>
    <p:sldId id="324" r:id="rId45"/>
    <p:sldId id="318" r:id="rId46"/>
    <p:sldId id="319" r:id="rId47"/>
    <p:sldId id="341" r:id="rId48"/>
    <p:sldId id="320" r:id="rId49"/>
    <p:sldId id="264" r:id="rId5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7556" autoAdjust="0"/>
  </p:normalViewPr>
  <p:slideViewPr>
    <p:cSldViewPr>
      <p:cViewPr varScale="1">
        <p:scale>
          <a:sx n="77" d="100"/>
          <a:sy n="77" d="100"/>
        </p:scale>
        <p:origin x="59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9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5BCAC7-B4D3-4F6F-A368-58E7796D2136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47A40-2CB1-48A0-B217-D803087406B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0023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12527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242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354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047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0519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953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4057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5310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70953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2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98263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23687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69354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457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94579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8047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4018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207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2845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62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824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602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059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606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060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47A40-2CB1-48A0-B217-D803087406B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712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0"/>
            <a:ext cx="9144000" cy="414972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365104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297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80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523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7060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80711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761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992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7138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4020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3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5"/>
          <p:cNvSpPr>
            <a:spLocks noChangeArrowheads="1"/>
          </p:cNvSpPr>
          <p:nvPr userDrawn="1"/>
        </p:nvSpPr>
        <p:spPr bwMode="auto">
          <a:xfrm>
            <a:off x="251520" y="1658137"/>
            <a:ext cx="6048672" cy="4723191"/>
          </a:xfrm>
          <a:prstGeom prst="wedgeRoundRectCallout">
            <a:avLst>
              <a:gd name="adj1" fmla="val 62744"/>
              <a:gd name="adj2" fmla="val 1578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81" tIns="32140" rIns="64281" bIns="32140" anchor="ctr" anchorCtr="1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endParaRPr lang="en-US" altLang="zh-CN" sz="1400" dirty="0"/>
          </a:p>
        </p:txBody>
      </p:sp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4216"/>
            <a:ext cx="5770984" cy="4493096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Content Placeholder 3" descr="crouching-happy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60357" y="3140969"/>
            <a:ext cx="1832125" cy="307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495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uspiciou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7519" y="2645493"/>
            <a:ext cx="1604963" cy="387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744217"/>
            <a:ext cx="5626968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Rounded Rectangular Callout 5"/>
          <p:cNvSpPr>
            <a:spLocks noChangeArrowheads="1"/>
          </p:cNvSpPr>
          <p:nvPr userDrawn="1"/>
        </p:nvSpPr>
        <p:spPr bwMode="auto">
          <a:xfrm>
            <a:off x="323528" y="1628800"/>
            <a:ext cx="5832648" cy="4752528"/>
          </a:xfrm>
          <a:prstGeom prst="wedgeRoundRectCallout">
            <a:avLst>
              <a:gd name="adj1" fmla="val 75904"/>
              <a:gd name="adj2" fmla="val -18370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77" tIns="32139" rIns="64277" bIns="32139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endParaRPr lang="en-US" altLang="zh-CN" sz="28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478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483768" y="1600201"/>
            <a:ext cx="6203032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2" descr="cynical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259" y="1656805"/>
            <a:ext cx="1179513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3" descr="crouching-happy.psd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84722" y="3573016"/>
            <a:ext cx="1759086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819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6203032" cy="4525963"/>
          </a:xfrm>
        </p:spPr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Picture 4" descr="sitting-thinking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2780928"/>
            <a:ext cx="1449110" cy="2520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suspicious.psd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7978" y="2276872"/>
            <a:ext cx="1380431" cy="4116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96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 descr="crouching-happy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48266" y="3861049"/>
            <a:ext cx="1658937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4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suspicious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143502" y="2789509"/>
            <a:ext cx="1604963" cy="3879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7"/>
          <p:cNvSpPr/>
          <p:nvPr/>
        </p:nvSpPr>
        <p:spPr>
          <a:xfrm>
            <a:off x="0" y="1"/>
            <a:ext cx="9144000" cy="1412875"/>
          </a:xfrm>
          <a:prstGeom prst="rect">
            <a:avLst/>
          </a:prstGeom>
          <a:solidFill>
            <a:srgbClr val="1764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zh-CN">
              <a:solidFill>
                <a:srgbClr val="FFFFFF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69776"/>
            <a:ext cx="8229600" cy="1143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08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521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75FF7BC-3025-40A7-80A8-E81A8AC6A07E}" type="datetimeFigureOut">
              <a:rPr lang="zh-CN" altLang="en-US" smtClean="0"/>
              <a:t>2021/11/10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B730677-2207-45B9-960F-8DD522B2B20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2" r:id="rId3"/>
    <p:sldLayoutId id="2147483675" r:id="rId4"/>
    <p:sldLayoutId id="2147483673" r:id="rId5"/>
    <p:sldLayoutId id="2147483674" r:id="rId6"/>
    <p:sldLayoutId id="2147483676" r:id="rId7"/>
    <p:sldLayoutId id="2147483677" r:id="rId8"/>
    <p:sldLayoutId id="2147483663" r:id="rId9"/>
    <p:sldLayoutId id="2147483664" r:id="rId10"/>
    <p:sldLayoutId id="2147483665" r:id="rId11"/>
    <p:sldLayoutId id="2147483666" r:id="rId12"/>
    <p:sldLayoutId id="2147483667" r:id="rId13"/>
    <p:sldLayoutId id="2147483668" r:id="rId14"/>
    <p:sldLayoutId id="2147483669" r:id="rId15"/>
    <p:sldLayoutId id="2147483670" r:id="rId16"/>
    <p:sldLayoutId id="2147483671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When “Network Flow” Meets “Convex Optimization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@luk036</a:t>
            </a:r>
            <a:endParaRPr lang="en-US" altLang="zh-CN" dirty="0" smtClean="0"/>
          </a:p>
          <a:p>
            <a:r>
              <a:rPr lang="en-US" altLang="zh-CN" dirty="0" smtClean="0"/>
              <a:t>2021-11-10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1855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4294584"/>
            <a:ext cx="45529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Quasi-convex </a:t>
            </a:r>
            <a:r>
              <a:rPr lang="en-US" altLang="zh-CN" dirty="0" smtClean="0"/>
              <a:t>Minimization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Consider: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max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𝑓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</a:t>
                </a:r>
                <a:r>
                  <a:rPr lang="en-US" altLang="zh-CN" i="1" dirty="0"/>
                  <a:t>quasi-convex</a:t>
                </a:r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are concave.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2456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9663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Examples of </a:t>
            </a:r>
            <a:r>
              <a:rPr lang="en-US" altLang="zh-CN" dirty="0" smtClean="0"/>
              <a:t>Quasi-Convex Functions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0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  <m:r>
                          <a:rPr lang="en-US" altLang="zh-CN" i="1">
                            <a:latin typeface="Cambria Math"/>
                          </a:rPr>
                          <m:t>|</m:t>
                        </m:r>
                      </m:e>
                    </m:rad>
                  </m:oMath>
                </a14:m>
                <a:r>
                  <a:rPr lang="en-US" altLang="zh-CN" dirty="0"/>
                  <a:t> is quasi-convex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ℝ</m:t>
                    </m:r>
                  </m:oMath>
                </a14:m>
                <a:endParaRPr lang="zh-CN" altLang="zh-CN" dirty="0"/>
              </a:p>
              <a:p>
                <a:pPr lvl="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/>
                      </a:rPr>
                      <m:t>log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𝑦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quasi-linear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++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0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)=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/>
                  <a:t> is quasi-concave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ℝ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++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Linear-fractional function:</a:t>
                </a:r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r>
                      <a:rPr lang="en-US" altLang="zh-CN" i="1">
                        <a:latin typeface="Cambria Math"/>
                      </a:rPr>
                      <m:t>)/(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pPr lvl="1"/>
                <a:r>
                  <a:rPr lang="en-US" altLang="zh-CN" dirty="0" err="1"/>
                  <a:t>dom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 | 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+</m:t>
                    </m:r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&gt;0}</m:t>
                    </m:r>
                  </m:oMath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Distance ratio function:</a:t>
                </a:r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∥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/∥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zh-CN" altLang="zh-CN" dirty="0"/>
              </a:p>
              <a:p>
                <a:pPr lvl="1"/>
                <a:r>
                  <a:rPr lang="en-US" altLang="zh-CN" dirty="0" err="1"/>
                  <a:t>dom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{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 | ∥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𝑎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≤∥</m:t>
                    </m:r>
                    <m:r>
                      <a:rPr lang="en-US" altLang="zh-CN" i="1">
                        <a:latin typeface="Cambria Math"/>
                      </a:rPr>
                      <m:t>𝑥</m:t>
                    </m:r>
                    <m:r>
                      <a:rPr lang="en-US" altLang="zh-CN" i="1">
                        <a:latin typeface="Cambria Math"/>
                      </a:rPr>
                      <m:t>−</m:t>
                    </m:r>
                    <m:r>
                      <a:rPr lang="en-US" altLang="zh-CN" i="1">
                        <a:latin typeface="Cambria Math"/>
                      </a:rPr>
                      <m:t>𝑏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∥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}</m:t>
                    </m:r>
                  </m:oMath>
                </a14:m>
                <a:endParaRPr lang="zh-CN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2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8066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Optimization says: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If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 is quasi-convex, there exists a family of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 such that:</a:t>
                </a:r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convex w.r.t.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𝛽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non-increasing w.r.t.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endParaRPr lang="zh-CN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CN" dirty="0"/>
                  <a:t>-sublevel set of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 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0</m:t>
                    </m:r>
                  </m:oMath>
                </a14:m>
                <a:r>
                  <a:rPr lang="en-US" altLang="zh-CN" dirty="0"/>
                  <a:t>-sublevel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dirty="0"/>
                  <a:t>, i.e</a:t>
                </a:r>
                <a:r>
                  <a:rPr lang="en-US" altLang="zh-CN" dirty="0" smtClean="0"/>
                  <a:t>.</a:t>
                </a:r>
              </a:p>
              <a:p>
                <a:pPr marL="457200" lvl="1" indent="0" algn="ctr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)≤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</a:t>
                </a:r>
                <a:r>
                  <a:rPr lang="en-US" altLang="zh-C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)≤0</m:t>
                    </m:r>
                  </m:oMath>
                </a14:m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323" t="-1628" r="-38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780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Optimization says: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For example: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)=</m:t>
                    </m:r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)/</m:t>
                    </m:r>
                    <m:r>
                      <a:rPr lang="en-US" altLang="zh-CN" i="1">
                        <a:latin typeface="Cambria Math"/>
                      </a:rPr>
                      <m:t>𝑞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endParaRPr lang="en-US" altLang="zh-CN" dirty="0" smtClean="0"/>
              </a:p>
              <a:p>
                <a:pPr marL="400050" lvl="1" indent="0">
                  <a:buNone/>
                </a:pPr>
                <a:r>
                  <a:rPr lang="en-US" altLang="zh-CN" dirty="0" smtClean="0"/>
                  <a:t>with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</m:oMath>
                </a14:m>
                <a:r>
                  <a:rPr lang="en-US" altLang="zh-CN" dirty="0"/>
                  <a:t> convex,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𝑞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en-US" altLang="zh-CN" dirty="0" smtClean="0"/>
                  <a:t>concave,</a:t>
                </a:r>
              </a:p>
              <a:p>
                <a:pPr marL="40005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)≥0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𝑞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)&gt;0</m:t>
                    </m:r>
                  </m:oMath>
                </a14:m>
                <a:r>
                  <a:rPr lang="en-US" altLang="zh-CN" dirty="0"/>
                  <a:t> on </a:t>
                </a:r>
                <a:r>
                  <a:rPr lang="en-US" altLang="zh-CN" dirty="0" err="1"/>
                  <a:t>dom</a:t>
                </a:r>
                <a:r>
                  <a:rPr lang="en-US" altLang="zh-CN" dirty="0"/>
                  <a:t> 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CN" dirty="0"/>
                  <a:t>,</a:t>
                </a:r>
                <a:endParaRPr lang="zh-CN" altLang="zh-CN" dirty="0"/>
              </a:p>
              <a:p>
                <a:pPr marL="400050" lvl="1" indent="0">
                  <a:buNone/>
                </a:pPr>
                <a:r>
                  <a:rPr lang="en-US" altLang="zh-CN" dirty="0"/>
                  <a:t>can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=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𝑝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)−</m:t>
                    </m:r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⋅</m:t>
                    </m:r>
                    <m:r>
                      <a:rPr lang="en-US" altLang="zh-CN" i="1">
                        <a:latin typeface="Cambria Math"/>
                      </a:rPr>
                      <m:t>𝑞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323" t="-17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533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Optimization says: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altLang="zh-CN" dirty="0"/>
                  <a:t>Consider a </a:t>
                </a:r>
                <a:r>
                  <a:rPr lang="en-US" altLang="zh-CN" dirty="0" smtClean="0"/>
                  <a:t>feasibility </a:t>
                </a:r>
                <a:r>
                  <a:rPr lang="en-US" altLang="zh-CN" dirty="0"/>
                  <a:t>problem</a:t>
                </a:r>
                <a:r>
                  <a:rPr lang="en-US" altLang="zh-CN" dirty="0" smtClean="0"/>
                  <a:t>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find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.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𝜙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)≤0,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r>
                  <a:rPr lang="en-US" altLang="zh-CN" dirty="0"/>
                  <a:t>If feasible, </a:t>
                </a:r>
                <a:r>
                  <a:rPr lang="en-US" altLang="zh-CN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≥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;</a:t>
                </a:r>
                <a:endParaRPr lang="zh-CN" altLang="zh-CN" dirty="0"/>
              </a:p>
              <a:p>
                <a:r>
                  <a:rPr lang="en-US" altLang="zh-CN" dirty="0"/>
                  <a:t>If infeasible, </a:t>
                </a:r>
                <a:r>
                  <a:rPr lang="en-US" altLang="zh-CN" dirty="0" smtClean="0"/>
                  <a:t>then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  <m:r>
                      <a:rPr lang="en-US" altLang="zh-CN" i="1">
                        <a:latin typeface="Cambria Math"/>
                      </a:rPr>
                      <m:t>&lt;</m:t>
                    </m:r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zh-CN" dirty="0"/>
              </a:p>
              <a:p>
                <a:r>
                  <a:rPr lang="en-US" altLang="zh-CN" dirty="0"/>
                  <a:t>Binary search on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CN" dirty="0"/>
                  <a:t> can be used for obtaining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40" t="-1764" r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114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Quasi-convex Network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Again, the feasibility problem </a:t>
            </a:r>
            <a:r>
              <a:rPr lang="en-US" altLang="zh-CN" dirty="0" smtClean="0"/>
              <a:t>can </a:t>
            </a:r>
            <a:r>
              <a:rPr lang="en-US" altLang="zh-CN" dirty="0"/>
              <a:t>be solved efficiently by the bisection method or the ellipsoid method, together with the </a:t>
            </a:r>
            <a:r>
              <a:rPr lang="en-US" altLang="zh-CN" dirty="0" smtClean="0"/>
              <a:t>negative </a:t>
            </a:r>
            <a:r>
              <a:rPr lang="en-US" altLang="zh-CN" dirty="0"/>
              <a:t>cycle detection technique</a:t>
            </a:r>
            <a:r>
              <a:rPr lang="en-US" altLang="zh-CN" dirty="0" smtClean="0"/>
              <a:t>.</a:t>
            </a:r>
          </a:p>
          <a:p>
            <a:pPr lvl="0"/>
            <a:endParaRPr lang="zh-CN" altLang="zh-CN" dirty="0"/>
          </a:p>
          <a:p>
            <a:r>
              <a:rPr lang="en-US" altLang="zh-CN" dirty="0" smtClean="0"/>
              <a:t>Q. Any </a:t>
            </a:r>
            <a:r>
              <a:rPr lang="en-US" altLang="zh-CN" dirty="0"/>
              <a:t>EDA’s applications ???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055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Monotonic Minimization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lang="en-US" altLang="zh-CN" dirty="0" smtClean="0"/>
                  <a:t>Consider the following problem: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</m:t>
                            </m:r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/>
                              </a:rPr>
                              <m:t>n</m:t>
                            </m:r>
                          </m:e>
                          <m:e>
                            <m:limLow>
                              <m:limLow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lim>
                            </m:limLow>
                            <m:r>
                              <a:rPr lang="en-US" altLang="zh-CN" b="0" i="1" smtClean="0">
                                <a:latin typeface="Cambria Math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non-decreasing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zh-CN" altLang="zh-CN" dirty="0"/>
              </a:p>
              <a:p>
                <a:pPr lvl="0"/>
                <a:r>
                  <a:rPr lang="en-US" altLang="zh-CN" dirty="0"/>
                  <a:t>The problem can be recast as: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</m:t>
                            </m:r>
                            <m:r>
                              <m:rPr>
                                <m:sty m:val="p"/>
                              </m:rPr>
                              <a:rPr lang="en-US" altLang="zh-CN" smtClean="0">
                                <a:latin typeface="Cambria Math"/>
                              </a:rPr>
                              <m:t>x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sSubSup>
                              <m:sSub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non-deceasing w.r.t.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CN" dirty="0"/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572" t="-2695" r="-393" b="-13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2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Yield-driven Optimization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lvl="0"/>
                <a:r>
                  <a:rPr lang="en-US" altLang="zh-CN" dirty="0" smtClean="0"/>
                  <a:t>Consider the following problem: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max</m:t>
                            </m:r>
                          </m:e>
                          <m:e>
                            <m:limLow>
                              <m:limLow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min</m:t>
                                </m:r>
                              </m:e>
                              <m:lim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lim>
                            </m:limLow>
                            <m:r>
                              <a:rPr lang="en-US" altLang="zh-CN" b="0" i="0" smtClean="0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/>
                              </a:rPr>
                              <m:t>𝑑</m:t>
                            </m:r>
                          </m:e>
                        </m:acc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zh-CN" dirty="0"/>
                  <a:t> is a random variables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en-US" altLang="zh-CN" dirty="0" smtClean="0"/>
              </a:p>
              <a:p>
                <a:pPr lvl="0"/>
                <a:r>
                  <a:rPr lang="en-US" altLang="zh-CN" dirty="0" smtClean="0"/>
                  <a:t>Equivalent to the problem: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max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Pr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i="1">
                                        <a:latin typeface="Cambria Math"/>
                                      </a:rPr>
                                      <m:t>𝑑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CN" i="1">
                                    <a:latin typeface="Cambria Math"/>
                                  </a:rPr>
                                  <m:t>𝑖𝑗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   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CN" i="1">
                            <a:latin typeface="Cambria Math"/>
                          </a:rPr>
                          <m:t>𝑖𝑗</m:t>
                        </m:r>
                      </m:sub>
                      <m:sup>
                        <m:r>
                          <a:rPr lang="en-US" altLang="zh-CN" i="1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is non-deceasing w.r.t.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375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1293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E.g. Yield-driven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1600201"/>
            <a:ext cx="5770984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Let </a:t>
            </a:r>
            <a:r>
              <a:rPr lang="en-US" altLang="zh-CN" dirty="0" err="1" smtClean="0">
                <a:solidFill>
                  <a:srgbClr val="0070C0"/>
                </a:solidFill>
                <a:sym typeface="Symbol"/>
              </a:rPr>
              <a:t>F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is the </a:t>
            </a:r>
            <a:r>
              <a:rPr lang="en-US" altLang="zh-CN" dirty="0" err="1" smtClean="0"/>
              <a:t>cdf</a:t>
            </a:r>
            <a:r>
              <a:rPr lang="en-US" altLang="zh-CN" dirty="0" smtClean="0"/>
              <a:t> of </a:t>
            </a:r>
            <a:r>
              <a:rPr lang="en-US" altLang="zh-CN" b="1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/>
              <a:t>. </a:t>
            </a:r>
          </a:p>
          <a:p>
            <a:r>
              <a:rPr lang="en-US" altLang="zh-CN" dirty="0" smtClean="0"/>
              <a:t>Then: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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 </a:t>
            </a:r>
            <a:r>
              <a:rPr lang="en-US" altLang="zh-CN" dirty="0" err="1" smtClean="0">
                <a:solidFill>
                  <a:srgbClr val="0070C0"/>
                </a:solidFill>
                <a:sym typeface="Symbol"/>
              </a:rPr>
              <a:t>Pr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b="1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</a:p>
          <a:p>
            <a:pPr marL="457200" lvl="1" indent="0">
              <a:buNone/>
            </a:pPr>
            <a:r>
              <a:rPr lang="en-US" altLang="zh-CN" dirty="0" smtClean="0"/>
              <a:t>=&gt;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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 1 – </a:t>
            </a:r>
            <a:r>
              <a:rPr lang="en-US" altLang="zh-CN" dirty="0" err="1" smtClean="0">
                <a:solidFill>
                  <a:srgbClr val="0070C0"/>
                </a:solidFill>
                <a:sym typeface="Symbol"/>
              </a:rPr>
              <a:t>F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=&gt;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F</a:t>
            </a:r>
            <a:r>
              <a:rPr lang="en-US" altLang="zh-CN" i="1" baseline="-25000" dirty="0" smtClean="0">
                <a:solidFill>
                  <a:srgbClr val="0070C0"/>
                </a:solidFill>
              </a:rPr>
              <a:t>ij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-1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1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–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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baseline="300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The problem becomes: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maximum	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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dirty="0"/>
              <a:t>	subject to	</a:t>
            </a:r>
            <a:r>
              <a:rPr lang="en-US" altLang="zh-CN" i="1" dirty="0" err="1" smtClean="0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 F</a:t>
            </a:r>
            <a:r>
              <a:rPr lang="en-US" altLang="zh-CN" i="1" baseline="-25000" dirty="0">
                <a:solidFill>
                  <a:srgbClr val="0070C0"/>
                </a:solidFill>
              </a:rPr>
              <a:t>ij</a:t>
            </a:r>
            <a:r>
              <a:rPr lang="en-US" altLang="zh-CN" baseline="30000" dirty="0">
                <a:solidFill>
                  <a:srgbClr val="0070C0"/>
                </a:solidFill>
              </a:rPr>
              <a:t>-1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1 – 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,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				A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u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>
                <a:solidFill>
                  <a:srgbClr val="0070C0"/>
                </a:solidFill>
              </a:rPr>
              <a:t>y</a:t>
            </a:r>
            <a:endParaRPr lang="en-US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775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E.g. Yield-driven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915816" y="1600201"/>
            <a:ext cx="5770984" cy="4525963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If </a:t>
            </a:r>
            <a:r>
              <a:rPr lang="en-US" altLang="zh-CN" b="1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/>
              <a:t> is a Gaussian random variable with </a:t>
            </a:r>
            <a:r>
              <a:rPr lang="en-US" altLang="zh-CN" dirty="0"/>
              <a:t>mean </a:t>
            </a:r>
            <a:r>
              <a:rPr lang="en-US" altLang="zh-CN" i="1" dirty="0" err="1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/>
              <a:t> and variance </a:t>
            </a:r>
            <a:r>
              <a:rPr lang="en-US" altLang="zh-CN" i="1" dirty="0" err="1">
                <a:solidFill>
                  <a:srgbClr val="0070C0"/>
                </a:solidFill>
                <a:sym typeface="Symbol"/>
              </a:rPr>
              <a:t>s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. </a:t>
            </a:r>
            <a:endParaRPr lang="en-US" altLang="zh-CN" dirty="0" smtClean="0"/>
          </a:p>
          <a:p>
            <a:r>
              <a:rPr lang="en-US" altLang="zh-CN" dirty="0" smtClean="0"/>
              <a:t>Then the problem further reduces to: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maximum	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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dirty="0"/>
              <a:t>	subject to	</a:t>
            </a:r>
            <a:r>
              <a:rPr lang="en-US" altLang="zh-CN" i="1" dirty="0" smtClean="0">
                <a:solidFill>
                  <a:srgbClr val="0070C0"/>
                </a:solidFill>
              </a:rPr>
              <a:t>y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d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 – 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s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</a:t>
            </a:r>
            <a:r>
              <a:rPr lang="en-US" altLang="zh-CN" dirty="0" smtClean="0"/>
              <a:t>,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				A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u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 smtClean="0">
                <a:solidFill>
                  <a:srgbClr val="0070C0"/>
                </a:solidFill>
              </a:rPr>
              <a:t>y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8419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当</a:t>
            </a:r>
            <a:r>
              <a:rPr lang="en-US" altLang="zh-CN" dirty="0" smtClean="0"/>
              <a:t> “</a:t>
            </a:r>
            <a:r>
              <a:rPr lang="zh-CN" altLang="en-US" dirty="0" smtClean="0"/>
              <a:t>网络流</a:t>
            </a:r>
            <a:r>
              <a:rPr lang="en-US" altLang="zh-CN" dirty="0" smtClean="0"/>
              <a:t>” </a:t>
            </a:r>
            <a:r>
              <a:rPr lang="zh-CN" altLang="en-US" dirty="0"/>
              <a:t>遇上</a:t>
            </a:r>
            <a:r>
              <a:rPr lang="en-US" altLang="zh-CN" dirty="0" smtClean="0"/>
              <a:t> “</a:t>
            </a:r>
            <a:r>
              <a:rPr lang="zh-CN" altLang="en-US" dirty="0" smtClean="0"/>
              <a:t>凸优化</a:t>
            </a:r>
            <a:r>
              <a:rPr lang="en-US" altLang="zh-CN" dirty="0" smtClean="0"/>
              <a:t>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@luk036</a:t>
            </a:r>
            <a:endParaRPr lang="en-US" altLang="zh-CN" dirty="0" smtClean="0"/>
          </a:p>
          <a:p>
            <a:r>
              <a:rPr lang="en-US" altLang="zh-CN" dirty="0" smtClean="0"/>
              <a:t>2021-11-10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22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Monotonic problem can be solved efficiently using cycle-cancelling methods such as Howard’s algorithm.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8953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MIN-COST flow problem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5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Min-Cost Flow Problem (linear)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 smtClean="0"/>
                  <a:t>Consider: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min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1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−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/>
                                  </a:rPr>
                                  <m:t>T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𝑏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𝑉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)=0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altLang="zh-CN" dirty="0"/>
                  <a:t> could be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+∞</m:t>
                    </m:r>
                  </m:oMath>
                </a14:m>
                <a:r>
                  <a:rPr lang="en-US" altLang="zh-CN" dirty="0"/>
                  <a:t>,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altLang="zh-CN" i="1">
                            <a:latin typeface="Cambria Math"/>
                          </a:rPr>
                          <m:t>−</m:t>
                        </m:r>
                      </m:sup>
                    </m:sSup>
                  </m:oMath>
                </a14:m>
                <a:r>
                  <a:rPr lang="en-US" altLang="zh-CN" dirty="0"/>
                  <a:t> could be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−∞</m:t>
                    </m:r>
                  </m:oMath>
                </a14:m>
                <a:endParaRPr lang="zh-CN" altLang="zh-CN" dirty="0"/>
              </a:p>
              <a:p>
                <a:pPr lvl="0"/>
                <a14:m>
                  <m:oMath xmlns:m="http://schemas.openxmlformats.org/officeDocument/2006/math">
                    <m:sSup>
                      <m:sSupPr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𝐴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>
                            <a:latin typeface="Cambria Math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zh-CN" dirty="0"/>
                  <a:t> is the incidence matrix of a network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𝐺</m:t>
                    </m:r>
                  </m:oMath>
                </a14:m>
                <a:r>
                  <a:rPr lang="en-US" altLang="zh-CN" dirty="0" smtClean="0"/>
                  <a:t>.</a:t>
                </a:r>
                <a:endParaRPr lang="zh-CN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565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CN" dirty="0"/>
                  <a:t>Conventional (integration):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ctrlPr>
                            <a:rPr lang="zh-CN" altLang="zh-CN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r>
                            <a:rPr lang="en-US" altLang="zh-CN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nary>
                      <m:acc>
                        <m:accPr>
                          <m:chr m:val="̃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∮"/>
                          <m:limLoc m:val="subSup"/>
                          <m:ctrlPr>
                            <a:rPr lang="zh-CN" altLang="zh-CN" i="1" smtClean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acc>
                            <m:accPr>
                              <m:chr m:val="̃"/>
                              <m:ctrlPr>
                                <a:rPr lang="zh-CN" altLang="zh-CN" i="1">
                                  <a:solidFill>
                                    <a:schemeClr val="accent4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Discrete (pairing):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zh-CN" altLang="zh-CN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altLang="zh-CN" i="1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CN" altLang="zh-CN" dirty="0"/>
              </a:p>
              <a:p>
                <a:pPr lvl="0"/>
                <a:r>
                  <a:rPr lang="en-US" altLang="zh-CN" dirty="0"/>
                  <a:t>where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zh-CN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 ,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 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76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Conventional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Augmented </a:t>
            </a:r>
            <a:r>
              <a:rPr lang="en-US" altLang="zh-CN" dirty="0" smtClean="0"/>
              <a:t>path based</a:t>
            </a:r>
          </a:p>
          <a:p>
            <a:pPr lvl="1"/>
            <a:r>
              <a:rPr lang="en-US" altLang="zh-CN" dirty="0"/>
              <a:t>S</a:t>
            </a:r>
            <a:r>
              <a:rPr lang="en-US" altLang="zh-CN" dirty="0" smtClean="0"/>
              <a:t>tart from an infeasible solution</a:t>
            </a:r>
          </a:p>
          <a:p>
            <a:pPr lvl="1"/>
            <a:r>
              <a:rPr lang="en-US" altLang="zh-CN" dirty="0" smtClean="0"/>
              <a:t>Inject minimal flow </a:t>
            </a:r>
            <a:r>
              <a:rPr lang="en-US" altLang="zh-CN" dirty="0" smtClean="0"/>
              <a:t>into </a:t>
            </a:r>
            <a:r>
              <a:rPr lang="en-US" altLang="zh-CN" dirty="0" smtClean="0"/>
              <a:t>the </a:t>
            </a:r>
            <a:r>
              <a:rPr lang="en-US" altLang="zh-CN" dirty="0" smtClean="0"/>
              <a:t>augmented </a:t>
            </a:r>
            <a:r>
              <a:rPr lang="en-US" altLang="zh-CN" dirty="0" smtClean="0"/>
              <a:t>path while maintaining </a:t>
            </a:r>
            <a:r>
              <a:rPr lang="en-US" altLang="zh-CN" dirty="0" smtClean="0"/>
              <a:t>infeasibility in each </a:t>
            </a:r>
            <a:r>
              <a:rPr lang="en-US" altLang="zh-CN" dirty="0" smtClean="0"/>
              <a:t>iteration</a:t>
            </a:r>
          </a:p>
          <a:p>
            <a:pPr lvl="1"/>
            <a:r>
              <a:rPr lang="en-US" altLang="zh-CN" dirty="0" smtClean="0"/>
              <a:t>Stop when </a:t>
            </a:r>
            <a:r>
              <a:rPr lang="en-US" altLang="zh-CN" dirty="0" smtClean="0"/>
              <a:t>there is no </a:t>
            </a:r>
            <a:r>
              <a:rPr lang="en-US" altLang="zh-CN" dirty="0" smtClean="0"/>
              <a:t>flow </a:t>
            </a:r>
            <a:r>
              <a:rPr lang="en-US" altLang="zh-CN" dirty="0" smtClean="0"/>
              <a:t>to</a:t>
            </a:r>
            <a:r>
              <a:rPr lang="en-US" altLang="zh-CN" dirty="0" smtClean="0"/>
              <a:t> inject into the </a:t>
            </a:r>
            <a:r>
              <a:rPr lang="en-US" altLang="zh-CN" dirty="0" smtClean="0"/>
              <a:t>path</a:t>
            </a:r>
          </a:p>
          <a:p>
            <a:r>
              <a:rPr lang="en-US" altLang="zh-CN" dirty="0" smtClean="0"/>
              <a:t>Cycle cancelling based</a:t>
            </a:r>
          </a:p>
          <a:p>
            <a:pPr lvl="1"/>
            <a:r>
              <a:rPr lang="en-US" altLang="zh-CN" dirty="0" smtClean="0"/>
              <a:t>Start from a feasible </a:t>
            </a:r>
            <a:r>
              <a:rPr lang="en-US" altLang="zh-CN" dirty="0" smtClean="0"/>
              <a:t>solution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find </a:t>
            </a:r>
            <a:r>
              <a:rPr lang="en-US" altLang="zh-CN" dirty="0"/>
              <a:t>a better </a:t>
            </a:r>
            <a:r>
              <a:rPr lang="en-US" altLang="zh-CN" dirty="0" err="1"/>
              <a:t>sol’n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rgbClr val="0070C0"/>
                </a:solidFill>
              </a:rPr>
              <a:t> +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, where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dirty="0"/>
              <a:t> is positive.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6987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General Descent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061047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Input</a:t>
            </a:r>
            <a:r>
              <a:rPr lang="en-US" altLang="zh-CN" dirty="0" smtClean="0"/>
              <a:t>: a </a:t>
            </a:r>
            <a:r>
              <a:rPr lang="en-US" altLang="zh-CN" dirty="0" smtClean="0"/>
              <a:t>starting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∈</a:t>
            </a:r>
            <a:r>
              <a:rPr lang="en-US" altLang="zh-CN" dirty="0"/>
              <a:t> </a:t>
            </a:r>
            <a:r>
              <a:rPr lang="en-US" altLang="zh-CN" dirty="0" err="1" smtClean="0"/>
              <a:t>dom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Output</a:t>
            </a:r>
            <a:r>
              <a:rPr lang="en-US" altLang="zh-CN" dirty="0" smtClean="0"/>
              <a:t>: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b="1" dirty="0" smtClean="0"/>
              <a:t>repeat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Determine a</a:t>
            </a:r>
            <a:r>
              <a:rPr lang="en-US" altLang="zh-CN" dirty="0"/>
              <a:t> </a:t>
            </a:r>
            <a:r>
              <a:rPr lang="en-US" altLang="zh-CN" dirty="0" smtClean="0"/>
              <a:t>descent direction</a:t>
            </a:r>
            <a:r>
              <a:rPr lang="en-US" altLang="zh-CN" dirty="0">
                <a:solidFill>
                  <a:srgbClr val="0070C0"/>
                </a:solidFill>
              </a:rPr>
              <a:t> 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Line search. Choose a step size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 &gt; 0</a:t>
            </a:r>
            <a:r>
              <a:rPr lang="en-US" altLang="zh-CN" dirty="0">
                <a:sym typeface="Symbol"/>
              </a:rPr>
              <a:t>.</a:t>
            </a:r>
            <a:endParaRPr lang="en-US" altLang="zh-CN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Update. </a:t>
            </a:r>
            <a:r>
              <a:rPr lang="en-US" altLang="zh-CN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:= </a:t>
            </a:r>
            <a:r>
              <a:rPr lang="en-US" altLang="zh-CN" dirty="0" smtClean="0">
                <a:solidFill>
                  <a:srgbClr val="0070C0"/>
                </a:solidFill>
              </a:rPr>
              <a:t>x +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endParaRPr lang="en-US" altLang="zh-CN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/>
              <a:t> </a:t>
            </a:r>
            <a:r>
              <a:rPr lang="en-US" altLang="zh-CN" b="1" dirty="0" smtClean="0"/>
              <a:t>until </a:t>
            </a:r>
            <a:r>
              <a:rPr lang="en-US" altLang="zh-CN" dirty="0" smtClean="0"/>
              <a:t>a stopping </a:t>
            </a:r>
            <a:r>
              <a:rPr lang="en-US" altLang="zh-CN" dirty="0" smtClean="0"/>
              <a:t>criterion </a:t>
            </a:r>
            <a:r>
              <a:rPr lang="en-US" altLang="zh-CN" dirty="0" smtClean="0"/>
              <a:t>is satisfied</a:t>
            </a:r>
            <a:r>
              <a:rPr lang="en-US" altLang="zh-CN" dirty="0" smtClean="0"/>
              <a:t>;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821861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Some </a:t>
            </a:r>
            <a:r>
              <a:rPr lang="en-US" altLang="zh-CN" dirty="0"/>
              <a:t>C</a:t>
            </a:r>
            <a:r>
              <a:rPr lang="en-US" altLang="zh-CN" dirty="0" smtClean="0"/>
              <a:t>ommon </a:t>
            </a:r>
            <a:r>
              <a:rPr lang="en-US" altLang="zh-CN" dirty="0"/>
              <a:t>D</a:t>
            </a:r>
            <a:r>
              <a:rPr lang="en-US" altLang="zh-CN" dirty="0" smtClean="0"/>
              <a:t>escent Directions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For convex problems, the search direction must satisfy </a:t>
            </a:r>
            <a:r>
              <a:rPr lang="en-US" altLang="zh-CN" dirty="0">
                <a:solidFill>
                  <a:srgbClr val="0070C0"/>
                </a:solidFill>
              </a:rPr>
              <a:t>∇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</a:rPr>
              <a:t>∆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&lt; 0</a:t>
            </a:r>
            <a:r>
              <a:rPr lang="en-US" altLang="zh-CN" dirty="0" smtClean="0"/>
              <a:t>.</a:t>
            </a:r>
          </a:p>
          <a:p>
            <a:r>
              <a:rPr lang="en-US" altLang="zh-CN" dirty="0" smtClean="0"/>
              <a:t>Gradient descent: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=  –∇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</a:p>
          <a:p>
            <a:r>
              <a:rPr lang="en-US" altLang="zh-CN" dirty="0" smtClean="0"/>
              <a:t>Steepest descent: 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nsd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</a:t>
            </a:r>
            <a:r>
              <a:rPr lang="en-US" altLang="zh-CN" dirty="0"/>
              <a:t> </a:t>
            </a:r>
            <a:r>
              <a:rPr lang="en-US" altLang="zh-CN" dirty="0" err="1"/>
              <a:t>argmin</a:t>
            </a:r>
            <a:r>
              <a:rPr lang="en-US" altLang="zh-CN" dirty="0" smtClean="0"/>
              <a:t>{ </a:t>
            </a:r>
            <a:r>
              <a:rPr lang="en-US" altLang="zh-CN" dirty="0" smtClean="0">
                <a:solidFill>
                  <a:srgbClr val="0070C0"/>
                </a:solidFill>
              </a:rPr>
              <a:t>∇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v</a:t>
            </a:r>
            <a:r>
              <a:rPr lang="en-US" altLang="zh-CN" dirty="0"/>
              <a:t> |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zh-CN" i="1" dirty="0" smtClean="0">
                <a:solidFill>
                  <a:srgbClr val="0070C0"/>
                </a:solidFill>
              </a:rPr>
              <a:t>v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zh-CN" dirty="0" smtClean="0"/>
              <a:t> </a:t>
            </a:r>
            <a:r>
              <a:rPr lang="en-US" altLang="zh-CN" dirty="0"/>
              <a:t>= 1</a:t>
            </a:r>
            <a:r>
              <a:rPr lang="en-US" altLang="zh-CN" dirty="0" smtClean="0"/>
              <a:t>}.</a:t>
            </a:r>
            <a:endParaRPr lang="en-US" altLang="zh-CN" dirty="0"/>
          </a:p>
          <a:p>
            <a:pPr lvl="1"/>
            <a:r>
              <a:rPr lang="en-US" altLang="zh-CN" i="1" dirty="0" smtClean="0"/>
              <a:t>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sd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zh-CN" dirty="0" smtClean="0">
                <a:solidFill>
                  <a:srgbClr val="0070C0"/>
                </a:solidFill>
              </a:rPr>
              <a:t>∇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nsd</a:t>
            </a:r>
            <a:r>
              <a:rPr lang="en-US" altLang="zh-CN" dirty="0" smtClean="0"/>
              <a:t> (un-normalized</a:t>
            </a:r>
            <a:r>
              <a:rPr lang="en-US" altLang="zh-CN" dirty="0"/>
              <a:t>)</a:t>
            </a:r>
            <a:endParaRPr lang="en-US" altLang="zh-CN" baseline="-25000" dirty="0" smtClean="0">
              <a:solidFill>
                <a:srgbClr val="0070C0"/>
              </a:solidFill>
            </a:endParaRPr>
          </a:p>
          <a:p>
            <a:r>
              <a:rPr lang="en-US" altLang="zh-CN" dirty="0" smtClean="0"/>
              <a:t>Newton’s method: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=  –∇</a:t>
            </a:r>
            <a:r>
              <a:rPr lang="en-US" altLang="zh-CN" baseline="30000" dirty="0">
                <a:solidFill>
                  <a:srgbClr val="0070C0"/>
                </a:solidFill>
              </a:rPr>
              <a:t>2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-1</a:t>
            </a:r>
            <a:r>
              <a:rPr lang="en-US" altLang="zh-CN" dirty="0" smtClean="0">
                <a:solidFill>
                  <a:srgbClr val="0070C0"/>
                </a:solidFill>
              </a:rPr>
              <a:t>∇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944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6995120" cy="4525963"/>
          </a:xfrm>
        </p:spPr>
        <p:txBody>
          <a:bodyPr>
            <a:normAutofit fontScale="92500"/>
          </a:bodyPr>
          <a:lstStyle/>
          <a:p>
            <a:r>
              <a:rPr lang="en-US" altLang="zh-CN" dirty="0" smtClean="0"/>
              <a:t>Here, there is a better way to choose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!</a:t>
            </a:r>
          </a:p>
          <a:p>
            <a:r>
              <a:rPr lang="en-US" altLang="zh-CN" dirty="0" smtClean="0"/>
              <a:t>Let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>
                <a:solidFill>
                  <a:srgbClr val="0070C0"/>
                </a:solidFill>
              </a:rPr>
              <a:t> +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, </a:t>
            </a:r>
            <a:r>
              <a:rPr lang="en-US" altLang="zh-CN" dirty="0"/>
              <a:t>then we have:</a:t>
            </a:r>
          </a:p>
          <a:p>
            <a:pPr marL="0" indent="0">
              <a:buNone/>
            </a:pPr>
            <a:r>
              <a:rPr lang="en-US" altLang="zh-CN" sz="2800" dirty="0"/>
              <a:t> </a:t>
            </a:r>
            <a:r>
              <a:rPr lang="en-US" altLang="zh-CN" sz="2800" dirty="0" smtClean="0"/>
              <a:t>   min  </a:t>
            </a:r>
            <a:r>
              <a:rPr lang="en-US" altLang="zh-CN" sz="2800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sz="2800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0</a:t>
            </a:r>
            <a:r>
              <a:rPr lang="en-US" altLang="zh-CN" sz="2800" dirty="0">
                <a:solidFill>
                  <a:srgbClr val="0070C0"/>
                </a:solidFill>
              </a:rPr>
              <a:t> + </a:t>
            </a:r>
            <a:r>
              <a:rPr lang="en-US" altLang="zh-CN" sz="2800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sz="2800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sz="2800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2800" dirty="0" err="1" smtClean="0">
                <a:solidFill>
                  <a:srgbClr val="0070C0"/>
                </a:solidFill>
              </a:rPr>
              <a:t>∆</a:t>
            </a:r>
            <a:r>
              <a:rPr lang="en-US" altLang="zh-CN" sz="2800" i="1" dirty="0" err="1">
                <a:solidFill>
                  <a:srgbClr val="0070C0"/>
                </a:solidFill>
              </a:rPr>
              <a:t>x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            =&gt; </a:t>
            </a:r>
            <a:r>
              <a:rPr lang="en-US" altLang="zh-CN" sz="2800" i="1" dirty="0" err="1" smtClean="0">
                <a:solidFill>
                  <a:srgbClr val="FF0000"/>
                </a:solidFill>
              </a:rPr>
              <a:t>d</a:t>
            </a:r>
            <a:r>
              <a:rPr lang="en-US" altLang="zh-CN" sz="2800" baseline="30000" dirty="0" err="1" smtClean="0">
                <a:solidFill>
                  <a:srgbClr val="FF0000"/>
                </a:solidFill>
              </a:rPr>
              <a:t>T</a:t>
            </a:r>
            <a:r>
              <a:rPr lang="en-US" altLang="zh-CN" sz="2800" dirty="0" err="1" smtClean="0">
                <a:solidFill>
                  <a:srgbClr val="FF0000"/>
                </a:solidFill>
              </a:rPr>
              <a:t>∆</a:t>
            </a:r>
            <a:r>
              <a:rPr lang="en-US" altLang="zh-CN" sz="2800" i="1" dirty="0" err="1">
                <a:solidFill>
                  <a:srgbClr val="FF0000"/>
                </a:solidFill>
              </a:rPr>
              <a:t>x</a:t>
            </a:r>
            <a:r>
              <a:rPr lang="en-US" altLang="zh-CN" sz="2800" dirty="0" smtClean="0">
                <a:solidFill>
                  <a:srgbClr val="FF0000"/>
                </a:solidFill>
              </a:rPr>
              <a:t> </a:t>
            </a:r>
            <a:r>
              <a:rPr lang="en-US" altLang="zh-CN" sz="2800" dirty="0">
                <a:solidFill>
                  <a:srgbClr val="FF0000"/>
                </a:solidFill>
              </a:rPr>
              <a:t>&lt; 0</a:t>
            </a:r>
          </a:p>
          <a:p>
            <a:pPr>
              <a:buNone/>
            </a:pPr>
            <a:r>
              <a:rPr lang="en-US" altLang="zh-CN" sz="2800" dirty="0"/>
              <a:t>	</a:t>
            </a:r>
            <a:r>
              <a:rPr lang="en-US" altLang="zh-CN" sz="2800" dirty="0" smtClean="0"/>
              <a:t>s</a:t>
            </a:r>
            <a:r>
              <a:rPr lang="en-US" altLang="zh-CN" sz="2800" dirty="0"/>
              <a:t>. t. </a:t>
            </a:r>
            <a:r>
              <a:rPr lang="en-US" altLang="zh-CN" sz="2800" i="1" dirty="0">
                <a:solidFill>
                  <a:srgbClr val="0070C0"/>
                </a:solidFill>
              </a:rPr>
              <a:t>c</a:t>
            </a:r>
            <a:r>
              <a:rPr lang="en-US" altLang="zh-CN" sz="2800" baseline="30000" dirty="0">
                <a:solidFill>
                  <a:srgbClr val="0070C0"/>
                </a:solidFill>
              </a:rPr>
              <a:t>–</a:t>
            </a:r>
            <a:r>
              <a:rPr lang="en-US" altLang="zh-CN" sz="2800" dirty="0" smtClean="0">
                <a:solidFill>
                  <a:srgbClr val="0070C0"/>
                </a:solidFill>
              </a:rPr>
              <a:t>–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0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sz="2800" dirty="0">
                <a:solidFill>
                  <a:srgbClr val="0070C0"/>
                </a:solidFill>
              </a:rPr>
              <a:t>∆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dirty="0" smtClean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c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+ </a:t>
            </a:r>
            <a:r>
              <a:rPr lang="en-US" altLang="zh-CN" sz="2800" dirty="0">
                <a:solidFill>
                  <a:srgbClr val="0070C0"/>
                </a:solidFill>
              </a:rPr>
              <a:t>– 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baseline="-25000" dirty="0">
                <a:solidFill>
                  <a:srgbClr val="0070C0"/>
                </a:solidFill>
              </a:rPr>
              <a:t>0</a:t>
            </a:r>
            <a:r>
              <a:rPr lang="en-US" altLang="zh-CN" sz="2800" dirty="0"/>
              <a:t>	</a:t>
            </a:r>
            <a:r>
              <a:rPr lang="en-US" altLang="zh-CN" sz="2800" dirty="0" smtClean="0"/>
              <a:t>=&gt; </a:t>
            </a:r>
            <a:r>
              <a:rPr lang="en-US" altLang="zh-CN" sz="2800" dirty="0"/>
              <a:t>residual graph </a:t>
            </a:r>
            <a:r>
              <a:rPr lang="en-US" altLang="zh-CN" sz="2800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sz="2800" i="1" baseline="-25000" dirty="0" err="1" smtClean="0">
                <a:solidFill>
                  <a:srgbClr val="0070C0"/>
                </a:solidFill>
              </a:rPr>
              <a:t>x</a:t>
            </a:r>
            <a:endParaRPr lang="en-US" altLang="zh-CN" sz="2800" i="1" baseline="-25000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dirty="0"/>
              <a:t>		   </a:t>
            </a:r>
            <a:r>
              <a:rPr lang="en-US" altLang="zh-CN" i="1" dirty="0" smtClean="0">
                <a:solidFill>
                  <a:srgbClr val="0070C0"/>
                </a:solidFill>
              </a:rPr>
              <a:t>A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 0  </a:t>
            </a:r>
            <a:r>
              <a:rPr lang="en-US" altLang="zh-CN" dirty="0"/>
              <a:t>		</a:t>
            </a:r>
            <a:r>
              <a:rPr lang="en-US" altLang="zh-CN" dirty="0" smtClean="0"/>
              <a:t>=&gt; </a:t>
            </a:r>
            <a:r>
              <a:rPr lang="en-US" altLang="zh-CN" dirty="0" smtClean="0">
                <a:solidFill>
                  <a:srgbClr val="FF0000"/>
                </a:solidFill>
              </a:rPr>
              <a:t>∆</a:t>
            </a:r>
            <a:r>
              <a:rPr lang="en-US" altLang="zh-CN" i="1" dirty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is a cycle!   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dirty="0" smtClean="0"/>
              <a:t>In other words, choose 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to be a negative cycle with cost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/>
              <a:t>!</a:t>
            </a:r>
          </a:p>
          <a:p>
            <a:pPr lvl="1"/>
            <a:r>
              <a:rPr lang="en-US" altLang="zh-CN" dirty="0" smtClean="0"/>
              <a:t>Simple negative cycle, or</a:t>
            </a:r>
          </a:p>
          <a:p>
            <a:pPr lvl="1"/>
            <a:r>
              <a:rPr lang="en-US" altLang="zh-CN" dirty="0" smtClean="0"/>
              <a:t>Minimum mean cycle</a:t>
            </a:r>
          </a:p>
        </p:txBody>
      </p:sp>
    </p:spTree>
    <p:extLst>
      <p:ext uri="{BB962C8B-B14F-4D97-AF65-F5344CB8AC3E}">
        <p14:creationId xmlns:p14="http://schemas.microsoft.com/office/powerpoint/2010/main" val="348756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Step size is limited by the capacity constraints:</a:t>
            </a:r>
          </a:p>
          <a:p>
            <a:pPr lvl="1"/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>
                <a:solidFill>
                  <a:srgbClr val="0070C0"/>
                </a:solidFill>
                <a:sym typeface="Symbol"/>
              </a:rPr>
              <a:t>1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altLang="zh-CN" dirty="0"/>
              <a:t>= </a:t>
            </a:r>
            <a:r>
              <a:rPr lang="en-US" altLang="zh-CN" dirty="0" err="1"/>
              <a:t>min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/>
              <a:t> </a:t>
            </a:r>
            <a:r>
              <a:rPr lang="en-US" altLang="zh-CN" dirty="0" smtClean="0"/>
              <a:t>{</a:t>
            </a:r>
            <a:r>
              <a:rPr lang="en-US" altLang="zh-CN" i="1" dirty="0" smtClean="0">
                <a:solidFill>
                  <a:srgbClr val="0070C0"/>
                </a:solidFill>
              </a:rPr>
              <a:t>c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+ </a:t>
            </a:r>
            <a:r>
              <a:rPr lang="en-US" altLang="zh-CN" dirty="0">
                <a:solidFill>
                  <a:srgbClr val="0070C0"/>
                </a:solidFill>
              </a:rPr>
              <a:t>–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dirty="0"/>
              <a:t>}, for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dirty="0" err="1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>
                <a:solidFill>
                  <a:srgbClr val="0070C0"/>
                </a:solidFill>
              </a:rPr>
              <a:t> &gt; 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>
                <a:solidFill>
                  <a:srgbClr val="0070C0"/>
                </a:solidFill>
                <a:sym typeface="Symbol"/>
              </a:rPr>
              <a:t>2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US" altLang="zh-CN" dirty="0" smtClean="0"/>
              <a:t>= </a:t>
            </a:r>
            <a:r>
              <a:rPr lang="en-US" altLang="zh-CN" dirty="0" err="1" smtClean="0"/>
              <a:t>min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/>
              <a:t> {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0 </a:t>
            </a:r>
            <a:r>
              <a:rPr lang="en-US" altLang="zh-CN" dirty="0" smtClean="0">
                <a:solidFill>
                  <a:srgbClr val="0070C0"/>
                </a:solidFill>
              </a:rPr>
              <a:t>–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baseline="30000" dirty="0">
                <a:solidFill>
                  <a:srgbClr val="0070C0"/>
                </a:solidFill>
              </a:rPr>
              <a:t>–</a:t>
            </a:r>
            <a:r>
              <a:rPr lang="en-US" altLang="zh-CN" dirty="0" smtClean="0"/>
              <a:t>}, for 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dirty="0" err="1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</a:rPr>
              <a:t> &lt; 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err="1" smtClean="0">
                <a:solidFill>
                  <a:srgbClr val="0070C0"/>
                </a:solidFill>
                <a:sym typeface="Symbol"/>
              </a:rPr>
              <a:t>lin</a:t>
            </a:r>
            <a:r>
              <a:rPr lang="en-US" altLang="zh-CN" dirty="0" smtClean="0"/>
              <a:t> = min{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smtClean="0">
                <a:solidFill>
                  <a:srgbClr val="0070C0"/>
                </a:solidFill>
                <a:sym typeface="Symbol"/>
              </a:rPr>
              <a:t>1</a:t>
            </a:r>
            <a:r>
              <a:rPr lang="en-US" altLang="zh-CN" dirty="0" smtClean="0"/>
              <a:t>,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smtClean="0">
                <a:solidFill>
                  <a:srgbClr val="0070C0"/>
                </a:solidFill>
                <a:sym typeface="Symbol"/>
              </a:rPr>
              <a:t>2</a:t>
            </a:r>
            <a:r>
              <a:rPr lang="en-US" altLang="zh-CN" dirty="0" smtClean="0"/>
              <a:t>} </a:t>
            </a:r>
          </a:p>
          <a:p>
            <a:r>
              <a:rPr lang="en-US" altLang="zh-CN" dirty="0" smtClean="0"/>
              <a:t>If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err="1" smtClean="0">
                <a:solidFill>
                  <a:srgbClr val="0070C0"/>
                </a:solidFill>
                <a:sym typeface="Symbol"/>
              </a:rPr>
              <a:t>lin</a:t>
            </a:r>
            <a:r>
              <a:rPr lang="en-US" altLang="zh-CN" dirty="0" smtClean="0"/>
              <a:t> </a:t>
            </a:r>
            <a:r>
              <a:rPr lang="en-US" altLang="zh-CN" dirty="0"/>
              <a:t>= </a:t>
            </a:r>
            <a:r>
              <a:rPr lang="en-US" altLang="zh-CN" dirty="0" smtClean="0"/>
              <a:t>+</a:t>
            </a:r>
            <a:r>
              <a:rPr lang="en-US" altLang="zh-CN" dirty="0" smtClean="0">
                <a:sym typeface="Symbol"/>
              </a:rPr>
              <a:t>∞</a:t>
            </a:r>
            <a:r>
              <a:rPr lang="en-US" altLang="zh-CN" dirty="0">
                <a:sym typeface="Symbol"/>
              </a:rPr>
              <a:t>, </a:t>
            </a:r>
            <a:r>
              <a:rPr lang="en-US" altLang="zh-CN" dirty="0" smtClean="0">
                <a:sym typeface="Symbol"/>
              </a:rPr>
              <a:t>the problem is unbounded.</a:t>
            </a:r>
          </a:p>
        </p:txBody>
      </p:sp>
    </p:spTree>
    <p:extLst>
      <p:ext uri="{BB962C8B-B14F-4D97-AF65-F5344CB8AC3E}">
        <p14:creationId xmlns:p14="http://schemas.microsoft.com/office/powerpoint/2010/main" val="3451367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sym typeface="Symbol"/>
              </a:rPr>
              <a:t>An i</a:t>
            </a:r>
            <a:r>
              <a:rPr lang="en-US" altLang="zh-CN" dirty="0" smtClean="0">
                <a:sym typeface="Symbol"/>
              </a:rPr>
              <a:t>nitial </a:t>
            </a:r>
            <a:r>
              <a:rPr lang="en-US" altLang="zh-CN" dirty="0" smtClean="0">
                <a:sym typeface="Symbol"/>
              </a:rPr>
              <a:t>feasible solution can be obtained by a similar construction of residual graph and cost vector.</a:t>
            </a:r>
          </a:p>
          <a:p>
            <a:r>
              <a:rPr lang="en-US" altLang="zh-CN" dirty="0" smtClean="0">
                <a:sym typeface="Symbol"/>
              </a:rPr>
              <a:t>The LEMON </a:t>
            </a:r>
            <a:r>
              <a:rPr lang="en-US" altLang="zh-CN" dirty="0" smtClean="0">
                <a:sym typeface="Symbol"/>
              </a:rPr>
              <a:t>package implements this cycle cancelling algorithm.</a:t>
            </a:r>
          </a:p>
        </p:txBody>
      </p:sp>
    </p:spTree>
    <p:extLst>
      <p:ext uri="{BB962C8B-B14F-4D97-AF65-F5344CB8AC3E}">
        <p14:creationId xmlns:p14="http://schemas.microsoft.com/office/powerpoint/2010/main" val="49660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“Network Flow” says:</a:t>
            </a:r>
            <a:endParaRPr lang="zh-CN" altLang="en-US" dirty="0"/>
          </a:p>
        </p:txBody>
      </p:sp>
      <p:pic>
        <p:nvPicPr>
          <p:cNvPr id="6" name="Picture 2" descr="cynical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6" y="2232869"/>
            <a:ext cx="1179513" cy="450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ounded Rectangular Callout 4"/>
          <p:cNvSpPr>
            <a:spLocks noChangeArrowheads="1"/>
          </p:cNvSpPr>
          <p:nvPr/>
        </p:nvSpPr>
        <p:spPr bwMode="auto">
          <a:xfrm>
            <a:off x="3870746" y="1631653"/>
            <a:ext cx="3005510" cy="1149276"/>
          </a:xfrm>
          <a:prstGeom prst="wedgeRoundRectCallout">
            <a:avLst>
              <a:gd name="adj1" fmla="val -85037"/>
              <a:gd name="adj2" fmla="val 57792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77" tIns="32139" rIns="64277" bIns="32139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r>
              <a:rPr lang="en-US" altLang="zh-CN" sz="2000" dirty="0" smtClean="0">
                <a:latin typeface="Comic Sans MS" panose="030F0702030302020204" pitchFamily="66" charset="0"/>
              </a:rPr>
              <a:t>Ah, I can check if the problem has a feasible solution very quickly.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sp>
        <p:nvSpPr>
          <p:cNvPr id="9" name="内容占位符 4"/>
          <p:cNvSpPr txBox="1">
            <a:spLocks/>
          </p:cNvSpPr>
          <p:nvPr/>
        </p:nvSpPr>
        <p:spPr bwMode="auto">
          <a:xfrm>
            <a:off x="3779912" y="3573016"/>
            <a:ext cx="4038600" cy="1469331"/>
          </a:xfrm>
          <a:prstGeom prst="rect">
            <a:avLst/>
          </a:prstGeom>
          <a:noFill/>
          <a:ln w="254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altLang="zh-CN" sz="2400" dirty="0" smtClean="0"/>
              <a:t>minimize	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f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400" dirty="0" smtClean="0">
                <a:solidFill>
                  <a:srgbClr val="0070C0"/>
                </a:solidFill>
              </a:rPr>
              <a:t>) </a:t>
            </a:r>
          </a:p>
          <a:p>
            <a:pPr>
              <a:buFont typeface="Arial" pitchFamily="34" charset="0"/>
              <a:buNone/>
            </a:pPr>
            <a:r>
              <a:rPr lang="en-US" altLang="zh-CN" sz="2400" dirty="0" smtClean="0"/>
              <a:t>subject to	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c</a:t>
            </a:r>
            <a:r>
              <a:rPr lang="en-US" altLang="zh-CN" sz="2400" baseline="30000" dirty="0" smtClean="0">
                <a:solidFill>
                  <a:srgbClr val="0070C0"/>
                </a:solidFill>
              </a:rPr>
              <a:t>–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c</a:t>
            </a:r>
            <a:r>
              <a:rPr lang="en-US" altLang="zh-CN" sz="2400" baseline="30000" dirty="0" smtClean="0">
                <a:solidFill>
                  <a:srgbClr val="0070C0"/>
                </a:solidFill>
              </a:rPr>
              <a:t>+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</a:p>
          <a:p>
            <a:pPr lvl="1">
              <a:buFont typeface="Arial" pitchFamily="34" charset="0"/>
              <a:buNone/>
            </a:pPr>
            <a:r>
              <a:rPr lang="en-US" altLang="zh-CN" sz="2400" dirty="0" smtClean="0"/>
              <a:t>		 	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A</a:t>
            </a:r>
            <a:r>
              <a:rPr lang="en-US" altLang="zh-CN" sz="2400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400" dirty="0" smtClean="0">
                <a:solidFill>
                  <a:srgbClr val="0070C0"/>
                </a:solidFill>
              </a:rPr>
              <a:t> =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2400" dirty="0" smtClean="0">
                <a:solidFill>
                  <a:srgbClr val="0070C0"/>
                </a:solidFill>
              </a:rPr>
              <a:t>,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2400" dirty="0" smtClean="0">
                <a:solidFill>
                  <a:srgbClr val="0070C0"/>
                </a:solidFill>
              </a:rPr>
              <a:t>) = 0  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32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Min-Cost Flow Convex Problem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 Formulation: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min</a:t>
            </a:r>
            <a:r>
              <a:rPr lang="en-US" altLang="zh-CN" dirty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  </a:t>
            </a:r>
            <a:r>
              <a:rPr lang="en-US" altLang="zh-CN" dirty="0" smtClean="0"/>
              <a:t>&lt;----- convex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</a:t>
            </a:r>
            <a:r>
              <a:rPr lang="en-US" altLang="zh-CN" dirty="0"/>
              <a:t>. t.	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 </a:t>
            </a:r>
            <a:r>
              <a:rPr lang="en-US" altLang="zh-CN" dirty="0" smtClean="0"/>
              <a:t>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3200" dirty="0" smtClean="0">
                <a:solidFill>
                  <a:srgbClr val="0070C0"/>
                </a:solidFill>
              </a:rPr>
              <a:t>(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3200" dirty="0" smtClean="0">
                <a:solidFill>
                  <a:srgbClr val="0070C0"/>
                </a:solidFill>
              </a:rPr>
              <a:t>) </a:t>
            </a:r>
            <a:r>
              <a:rPr lang="en-US" altLang="zh-CN" sz="3200" dirty="0">
                <a:solidFill>
                  <a:srgbClr val="0070C0"/>
                </a:solidFill>
              </a:rPr>
              <a:t>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1299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663" y="4499234"/>
            <a:ext cx="6348611" cy="23141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Common Line Search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64904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E</a:t>
            </a:r>
            <a:r>
              <a:rPr lang="en-US" altLang="zh-CN" dirty="0" smtClean="0"/>
              <a:t>xact </a:t>
            </a:r>
            <a:r>
              <a:rPr lang="en-US" altLang="zh-CN" dirty="0"/>
              <a:t>line search: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/>
              <a:t> = </a:t>
            </a:r>
            <a:r>
              <a:rPr lang="en-US" altLang="zh-CN" dirty="0" err="1" smtClean="0"/>
              <a:t>argmin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t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&gt;0</a:t>
            </a:r>
            <a:r>
              <a:rPr lang="en-US" altLang="zh-CN" dirty="0" smtClean="0"/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+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∆x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</a:p>
          <a:p>
            <a:r>
              <a:rPr lang="en-US" altLang="zh-CN" dirty="0" smtClean="0"/>
              <a:t>Backtracking </a:t>
            </a:r>
            <a:r>
              <a:rPr lang="en-US" altLang="zh-CN" dirty="0"/>
              <a:t>line search (with parameters </a:t>
            </a:r>
            <a:r>
              <a:rPr lang="el-GR" altLang="zh-CN" dirty="0">
                <a:solidFill>
                  <a:srgbClr val="0070C0"/>
                </a:solidFill>
              </a:rPr>
              <a:t>α ∈ (0,1/2)</a:t>
            </a:r>
            <a:r>
              <a:rPr lang="el-GR" altLang="zh-CN" dirty="0"/>
              <a:t>, </a:t>
            </a:r>
            <a:r>
              <a:rPr lang="el-GR" altLang="zh-CN" dirty="0">
                <a:solidFill>
                  <a:srgbClr val="0070C0"/>
                </a:solidFill>
              </a:rPr>
              <a:t>β ∈ (0,1</a:t>
            </a:r>
            <a:r>
              <a:rPr lang="el-GR" altLang="zh-CN" dirty="0" smtClean="0">
                <a:solidFill>
                  <a:srgbClr val="0070C0"/>
                </a:solidFill>
              </a:rPr>
              <a:t>)</a:t>
            </a:r>
            <a:r>
              <a:rPr lang="el-GR" altLang="zh-CN" dirty="0" smtClean="0"/>
              <a:t>)</a:t>
            </a:r>
            <a:endParaRPr lang="el-GR" altLang="zh-CN" dirty="0"/>
          </a:p>
          <a:p>
            <a:pPr lvl="1"/>
            <a:r>
              <a:rPr lang="en-US" altLang="zh-CN" dirty="0"/>
              <a:t>starting at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 = 1</a:t>
            </a:r>
            <a:r>
              <a:rPr lang="en-US" altLang="zh-CN" dirty="0"/>
              <a:t>, repeat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/>
              <a:t> := </a:t>
            </a:r>
            <a:r>
              <a:rPr lang="el-GR" altLang="zh-CN" dirty="0">
                <a:solidFill>
                  <a:srgbClr val="0070C0"/>
                </a:solidFill>
              </a:rPr>
              <a:t>β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/>
              <a:t> </a:t>
            </a:r>
            <a:r>
              <a:rPr lang="en-US" altLang="zh-CN" dirty="0" smtClean="0"/>
              <a:t>until</a:t>
            </a:r>
          </a:p>
          <a:p>
            <a:pPr marL="457200" lvl="1" indent="0">
              <a:buNone/>
            </a:pPr>
            <a:r>
              <a:rPr lang="en-US" altLang="zh-CN" dirty="0" smtClean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+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</a:rPr>
              <a:t>∆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 &lt; 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 + </a:t>
            </a:r>
            <a:r>
              <a:rPr lang="el-GR" altLang="zh-CN" dirty="0" smtClean="0">
                <a:solidFill>
                  <a:srgbClr val="0070C0"/>
                </a:solidFill>
              </a:rPr>
              <a:t>α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</a:rPr>
              <a:t>∇</a:t>
            </a:r>
            <a:r>
              <a:rPr lang="en-US" altLang="zh-CN" i="1" dirty="0" err="1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∆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</a:p>
          <a:p>
            <a:pPr lvl="1"/>
            <a:r>
              <a:rPr lang="en-US" altLang="zh-CN" dirty="0" smtClean="0"/>
              <a:t>graphical </a:t>
            </a:r>
            <a:r>
              <a:rPr lang="en-US" altLang="zh-CN" dirty="0"/>
              <a:t>interpretation: </a:t>
            </a:r>
            <a:r>
              <a:rPr lang="en-US" altLang="zh-CN" dirty="0" smtClean="0"/>
              <a:t>backtrack </a:t>
            </a:r>
            <a:r>
              <a:rPr lang="en-US" altLang="zh-CN" dirty="0"/>
              <a:t>until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 ≤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0</a:t>
            </a:r>
            <a:endParaRPr lang="en-US" altLang="zh-CN" baseline="-250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708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The Step </a:t>
            </a:r>
            <a:r>
              <a:rPr lang="en-US" altLang="zh-CN" dirty="0"/>
              <a:t>size is </a:t>
            </a:r>
            <a:r>
              <a:rPr lang="en-US" altLang="zh-CN" dirty="0" smtClean="0"/>
              <a:t>further limited by:</a:t>
            </a:r>
            <a:endParaRPr lang="en-US" altLang="zh-CN" dirty="0"/>
          </a:p>
          <a:p>
            <a:pPr lvl="1"/>
            <a:r>
              <a:rPr lang="en-US" altLang="zh-CN" dirty="0" smtClean="0">
                <a:sym typeface="Symbol"/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err="1">
                <a:solidFill>
                  <a:srgbClr val="0070C0"/>
                </a:solidFill>
                <a:sym typeface="Symbol"/>
              </a:rPr>
              <a:t>cvx</a:t>
            </a:r>
            <a:r>
              <a:rPr lang="en-US" altLang="zh-CN" dirty="0"/>
              <a:t> = min{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</a:t>
            </a:r>
            <a:r>
              <a:rPr lang="en-US" altLang="zh-CN" baseline="-25000" dirty="0" err="1">
                <a:solidFill>
                  <a:srgbClr val="0070C0"/>
                </a:solidFill>
                <a:sym typeface="Symbol"/>
              </a:rPr>
              <a:t>lin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t</a:t>
            </a:r>
            <a:r>
              <a:rPr lang="en-US" altLang="zh-CN" dirty="0"/>
              <a:t>} </a:t>
            </a:r>
          </a:p>
          <a:p>
            <a:r>
              <a:rPr lang="en-US" altLang="zh-CN" dirty="0" smtClean="0"/>
              <a:t>In</a:t>
            </a:r>
            <a:r>
              <a:rPr lang="en-US" altLang="zh-CN" dirty="0" smtClean="0"/>
              <a:t> </a:t>
            </a:r>
            <a:r>
              <a:rPr lang="en-US" altLang="zh-CN" dirty="0" smtClean="0"/>
              <a:t>each iteration</a:t>
            </a:r>
            <a:r>
              <a:rPr lang="en-US" altLang="zh-CN" dirty="0"/>
              <a:t>, </a:t>
            </a:r>
            <a:r>
              <a:rPr lang="en-US" altLang="zh-CN" dirty="0" smtClean="0"/>
              <a:t>choose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</a:t>
            </a:r>
            <a:r>
              <a:rPr lang="en-US" altLang="zh-CN" dirty="0" smtClean="0"/>
              <a:t>as</a:t>
            </a:r>
            <a:r>
              <a:rPr lang="en-US" altLang="zh-CN" dirty="0" smtClean="0"/>
              <a:t> </a:t>
            </a:r>
            <a:r>
              <a:rPr lang="en-US" altLang="zh-CN" dirty="0"/>
              <a:t>a negative cycle of 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x</a:t>
            </a:r>
            <a:r>
              <a:rPr lang="en-US" altLang="zh-CN" dirty="0"/>
              <a:t>, with </a:t>
            </a:r>
            <a:r>
              <a:rPr lang="en-US" altLang="zh-CN" dirty="0" smtClean="0"/>
              <a:t>cost </a:t>
            </a:r>
            <a:r>
              <a:rPr lang="en-US" altLang="zh-CN" dirty="0">
                <a:solidFill>
                  <a:srgbClr val="0070C0"/>
                </a:solidFill>
              </a:rPr>
              <a:t>∇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/>
              <a:t> </a:t>
            </a:r>
            <a:r>
              <a:rPr lang="en-US" altLang="zh-CN" dirty="0" smtClean="0"/>
              <a:t>such </a:t>
            </a:r>
            <a:r>
              <a:rPr lang="en-US" altLang="zh-CN" dirty="0" smtClean="0"/>
              <a:t>that </a:t>
            </a:r>
            <a:r>
              <a:rPr lang="en-US" altLang="zh-CN" dirty="0" smtClean="0">
                <a:solidFill>
                  <a:srgbClr val="0070C0"/>
                </a:solidFill>
              </a:rPr>
              <a:t>∇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∆</a:t>
            </a:r>
            <a:r>
              <a:rPr lang="en-US" altLang="zh-CN" i="1" dirty="0" smtClean="0">
                <a:solidFill>
                  <a:srgbClr val="0070C0"/>
                </a:solidFill>
              </a:rPr>
              <a:t>x </a:t>
            </a:r>
            <a:r>
              <a:rPr lang="en-US" altLang="zh-CN" dirty="0" smtClean="0">
                <a:solidFill>
                  <a:srgbClr val="0070C0"/>
                </a:solidFill>
              </a:rPr>
              <a:t>&lt; 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5096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Quasi-convex </a:t>
            </a:r>
            <a:r>
              <a:rPr lang="en-US" altLang="zh-CN" dirty="0" smtClean="0"/>
              <a:t>Minimization</a:t>
            </a:r>
            <a:endParaRPr lang="zh-CN" altLang="en-US" dirty="0">
              <a:solidFill>
                <a:srgbClr val="FF0000"/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Problem Formulation:</a:t>
            </a:r>
          </a:p>
          <a:p>
            <a:pPr>
              <a:buNone/>
            </a:pPr>
            <a:r>
              <a:rPr lang="en-US" altLang="zh-CN" dirty="0"/>
              <a:t>		min	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    </a:t>
            </a:r>
            <a:r>
              <a:rPr lang="en-US" altLang="zh-CN" dirty="0"/>
              <a:t>&lt;---- quasi-convex</a:t>
            </a:r>
            <a:endParaRPr lang="en-US" altLang="zh-CN" i="1" dirty="0"/>
          </a:p>
          <a:p>
            <a:pPr>
              <a:buNone/>
            </a:pPr>
            <a:r>
              <a:rPr lang="en-US" altLang="zh-CN" dirty="0"/>
              <a:t>		s. t.	</a:t>
            </a:r>
            <a:r>
              <a:rPr lang="en-US" altLang="zh-CN" dirty="0">
                <a:solidFill>
                  <a:srgbClr val="0070C0"/>
                </a:solidFill>
              </a:rPr>
              <a:t>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</a:p>
          <a:p>
            <a:pPr lvl="1">
              <a:buNone/>
            </a:pPr>
            <a:r>
              <a:rPr lang="en-US" altLang="zh-CN" dirty="0"/>
              <a:t>		 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en-US" altLang="zh-CN" sz="3200" i="1" dirty="0">
                <a:solidFill>
                  <a:srgbClr val="0070C0"/>
                </a:solidFill>
              </a:rPr>
              <a:t>V</a:t>
            </a:r>
            <a:r>
              <a:rPr lang="en-US" altLang="zh-CN" sz="3200" dirty="0">
                <a:solidFill>
                  <a:srgbClr val="0070C0"/>
                </a:solidFill>
              </a:rPr>
              <a:t>) = 0</a:t>
            </a:r>
          </a:p>
          <a:p>
            <a:r>
              <a:rPr lang="en-US" altLang="zh-CN" dirty="0" smtClean="0"/>
              <a:t>The problem can be recast as:</a:t>
            </a:r>
          </a:p>
          <a:p>
            <a:pPr lvl="1"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min</a:t>
            </a:r>
            <a:r>
              <a:rPr lang="en-US" altLang="zh-CN" dirty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endParaRPr lang="en-US" altLang="zh-CN" dirty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altLang="zh-CN" dirty="0"/>
              <a:t>	s. t.	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,</a:t>
            </a:r>
            <a:endParaRPr lang="en-US" altLang="zh-CN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			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</a:p>
          <a:p>
            <a:pPr lvl="1">
              <a:buNone/>
            </a:pPr>
            <a:r>
              <a:rPr lang="en-US" altLang="zh-CN" dirty="0"/>
              <a:t>		 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en-US" altLang="zh-CN" sz="3200" i="1" dirty="0">
                <a:solidFill>
                  <a:srgbClr val="0070C0"/>
                </a:solidFill>
              </a:rPr>
              <a:t>V</a:t>
            </a:r>
            <a:r>
              <a:rPr lang="en-US" altLang="zh-CN" sz="3200" dirty="0">
                <a:solidFill>
                  <a:srgbClr val="0070C0"/>
                </a:solidFill>
              </a:rPr>
              <a:t>) 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429437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Convex Optimization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656307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Consider a convex feasibility problem: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sz="3000" dirty="0" smtClean="0"/>
              <a:t>find	</a:t>
            </a:r>
            <a:r>
              <a:rPr lang="en-US" altLang="zh-CN" sz="3000" i="1" dirty="0" smtClean="0">
                <a:solidFill>
                  <a:srgbClr val="0070C0"/>
                </a:solidFill>
              </a:rPr>
              <a:t>x</a:t>
            </a:r>
            <a:endParaRPr lang="en-US" altLang="zh-CN" sz="3000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altLang="zh-CN" sz="3000" dirty="0" smtClean="0"/>
              <a:t>	s. t.</a:t>
            </a:r>
            <a:r>
              <a:rPr lang="en-US" altLang="zh-CN" sz="3000" dirty="0"/>
              <a:t>	</a:t>
            </a:r>
            <a:r>
              <a:rPr lang="en-US" altLang="zh-CN" sz="3000" i="1" dirty="0" smtClean="0">
                <a:solidFill>
                  <a:srgbClr val="0070C0"/>
                </a:solidFill>
                <a:sym typeface="Symbol"/>
              </a:rPr>
              <a:t></a:t>
            </a:r>
            <a:r>
              <a:rPr lang="en-US" altLang="zh-CN" sz="3000" i="1" baseline="-25000" dirty="0" smtClean="0">
                <a:solidFill>
                  <a:srgbClr val="0070C0"/>
                </a:solidFill>
              </a:rPr>
              <a:t>t</a:t>
            </a:r>
            <a:r>
              <a:rPr lang="en-US" altLang="zh-CN" sz="3000" dirty="0" smtClean="0">
                <a:solidFill>
                  <a:srgbClr val="0070C0"/>
                </a:solidFill>
              </a:rPr>
              <a:t>(</a:t>
            </a:r>
            <a:r>
              <a:rPr lang="en-US" altLang="zh-CN" sz="3000" dirty="0" smtClean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sz="3000" dirty="0" smtClean="0">
                <a:solidFill>
                  <a:srgbClr val="0070C0"/>
                </a:solidFill>
              </a:rPr>
              <a:t>)</a:t>
            </a:r>
            <a:r>
              <a:rPr lang="en-US" altLang="zh-CN" sz="3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3000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 smtClean="0">
                <a:solidFill>
                  <a:srgbClr val="0070C0"/>
                </a:solidFill>
                <a:sym typeface="Wingdings" panose="05000000000000000000" pitchFamily="2" charset="2"/>
              </a:rPr>
              <a:t> 0, </a:t>
            </a:r>
            <a:r>
              <a:rPr lang="en-US" altLang="zh-CN" sz="3200" dirty="0" smtClean="0"/>
              <a:t>             (2)</a:t>
            </a:r>
            <a:endParaRPr lang="en-US" altLang="zh-CN" sz="3000" dirty="0" smtClean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>
              <a:buNone/>
            </a:pPr>
            <a:r>
              <a:rPr lang="en-US" altLang="zh-CN" sz="3000" dirty="0" smtClean="0">
                <a:solidFill>
                  <a:srgbClr val="0070C0"/>
                </a:solidFill>
              </a:rPr>
              <a:t>			0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x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c</a:t>
            </a:r>
            <a:r>
              <a:rPr lang="en-US" altLang="zh-CN" sz="3000" dirty="0"/>
              <a:t> </a:t>
            </a:r>
          </a:p>
          <a:p>
            <a:pPr lvl="1">
              <a:buNone/>
            </a:pPr>
            <a:r>
              <a:rPr lang="en-US" altLang="zh-CN" sz="3000" dirty="0"/>
              <a:t>		 	</a:t>
            </a:r>
            <a:r>
              <a:rPr lang="en-US" altLang="zh-CN" sz="3000" i="1" dirty="0">
                <a:solidFill>
                  <a:srgbClr val="0070C0"/>
                </a:solidFill>
              </a:rPr>
              <a:t>A</a:t>
            </a:r>
            <a:r>
              <a:rPr lang="en-US" altLang="zh-CN" sz="3000" baseline="30000" dirty="0">
                <a:solidFill>
                  <a:srgbClr val="0070C0"/>
                </a:solidFill>
              </a:rPr>
              <a:t>T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x</a:t>
            </a:r>
            <a:r>
              <a:rPr lang="en-US" altLang="zh-CN" sz="3000" dirty="0">
                <a:solidFill>
                  <a:srgbClr val="0070C0"/>
                </a:solidFill>
              </a:rPr>
              <a:t> = </a:t>
            </a:r>
            <a:r>
              <a:rPr lang="en-US" altLang="zh-CN" sz="3000" i="1" dirty="0">
                <a:solidFill>
                  <a:srgbClr val="0070C0"/>
                </a:solidFill>
              </a:rPr>
              <a:t>b</a:t>
            </a:r>
            <a:r>
              <a:rPr lang="en-US" altLang="zh-CN" sz="3000" dirty="0">
                <a:solidFill>
                  <a:srgbClr val="0070C0"/>
                </a:solidFill>
              </a:rPr>
              <a:t>, </a:t>
            </a:r>
            <a:r>
              <a:rPr lang="en-US" altLang="zh-CN" sz="3000" i="1" dirty="0">
                <a:solidFill>
                  <a:srgbClr val="0070C0"/>
                </a:solidFill>
              </a:rPr>
              <a:t>b</a:t>
            </a:r>
            <a:r>
              <a:rPr lang="en-US" altLang="zh-CN" sz="3000" dirty="0">
                <a:solidFill>
                  <a:srgbClr val="0070C0"/>
                </a:solidFill>
              </a:rPr>
              <a:t>(</a:t>
            </a:r>
            <a:r>
              <a:rPr lang="en-US" altLang="zh-CN" sz="3000" i="1" dirty="0">
                <a:solidFill>
                  <a:srgbClr val="0070C0"/>
                </a:solidFill>
              </a:rPr>
              <a:t>V</a:t>
            </a:r>
            <a:r>
              <a:rPr lang="en-US" altLang="zh-CN" sz="3000" dirty="0">
                <a:solidFill>
                  <a:srgbClr val="0070C0"/>
                </a:solidFill>
              </a:rPr>
              <a:t>) = </a:t>
            </a:r>
            <a:r>
              <a:rPr lang="en-US" altLang="zh-CN" sz="3000" dirty="0" smtClean="0">
                <a:solidFill>
                  <a:srgbClr val="0070C0"/>
                </a:solidFill>
              </a:rPr>
              <a:t>0</a:t>
            </a:r>
            <a:endParaRPr lang="en-US" altLang="zh-CN" sz="3000" dirty="0" smtClean="0"/>
          </a:p>
          <a:p>
            <a:pPr lvl="1"/>
            <a:r>
              <a:rPr lang="en-US" altLang="zh-CN" dirty="0" smtClean="0"/>
              <a:t>if feasible, we can conclude that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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/>
              <a:t>; </a:t>
            </a:r>
          </a:p>
          <a:p>
            <a:pPr lvl="1"/>
            <a:r>
              <a:rPr lang="en-US" altLang="zh-CN" dirty="0" smtClean="0"/>
              <a:t>if infeasible,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</a:p>
          <a:p>
            <a:r>
              <a:rPr lang="en-US" altLang="zh-CN" dirty="0" smtClean="0"/>
              <a:t>Binary search on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 can be used for obtaining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2652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Choose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en-US" altLang="zh-CN" dirty="0"/>
              <a:t>to be a negative cycle of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en-US" altLang="zh-CN" dirty="0"/>
              <a:t>with cost </a:t>
            </a:r>
            <a:r>
              <a:rPr lang="en-US" altLang="zh-CN" dirty="0">
                <a:solidFill>
                  <a:srgbClr val="0070C0"/>
                </a:solidFill>
              </a:rPr>
              <a:t>∇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</a:t>
            </a:r>
            <a:r>
              <a:rPr lang="en-US" altLang="zh-CN" i="1" baseline="-25000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endParaRPr lang="en-US" altLang="zh-CN" dirty="0"/>
          </a:p>
          <a:p>
            <a:r>
              <a:rPr lang="en-US" altLang="zh-CN" dirty="0" smtClean="0"/>
              <a:t>If no negative cycle is found, and 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</a:t>
            </a:r>
            <a:r>
              <a:rPr lang="en-US" altLang="zh-CN" i="1" baseline="-25000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</a:rPr>
              <a:t>&gt; 0</a:t>
            </a:r>
            <a:r>
              <a:rPr lang="en-US" altLang="zh-CN" dirty="0" smtClean="0"/>
              <a:t>, we conclude that problem (2) is infeasible.</a:t>
            </a:r>
          </a:p>
          <a:p>
            <a:r>
              <a:rPr lang="en-US" altLang="zh-CN" dirty="0" smtClean="0"/>
              <a:t>Iterate until 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US" altLang="zh-CN" dirty="0" smtClean="0"/>
              <a:t>becomes feasible, i.e. </a:t>
            </a:r>
            <a:r>
              <a:rPr lang="en-US" altLang="zh-CN" i="1" dirty="0" smtClean="0">
                <a:solidFill>
                  <a:srgbClr val="0070C0"/>
                </a:solidFill>
                <a:sym typeface="Symbol"/>
              </a:rPr>
              <a:t></a:t>
            </a:r>
            <a:r>
              <a:rPr lang="en-US" altLang="zh-CN" i="1" baseline="-25000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</a:rPr>
              <a:t> 0.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7192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E.g. Linear-Fractional Cost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Problem Formulation:</a:t>
            </a:r>
          </a:p>
          <a:p>
            <a:pPr>
              <a:buNone/>
            </a:pPr>
            <a:r>
              <a:rPr lang="en-US" altLang="zh-CN" dirty="0"/>
              <a:t>		min	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</a:rPr>
              <a:t>e</a:t>
            </a:r>
            <a:r>
              <a:rPr lang="en-US" altLang="zh-CN" baseline="30000" dirty="0" err="1">
                <a:solidFill>
                  <a:srgbClr val="0070C0"/>
                </a:solidFill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f</a:t>
            </a:r>
            <a:r>
              <a:rPr lang="en-US" altLang="zh-CN" dirty="0">
                <a:solidFill>
                  <a:srgbClr val="0070C0"/>
                </a:solidFill>
              </a:rPr>
              <a:t>) / (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baseline="30000" dirty="0" err="1">
                <a:solidFill>
                  <a:srgbClr val="0070C0"/>
                </a:solidFill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h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/>
              <a:t>		s. t.	</a:t>
            </a:r>
            <a:r>
              <a:rPr lang="en-US" altLang="zh-CN" dirty="0">
                <a:solidFill>
                  <a:srgbClr val="0070C0"/>
                </a:solidFill>
              </a:rPr>
              <a:t>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</a:p>
          <a:p>
            <a:pPr lvl="1">
              <a:buNone/>
            </a:pPr>
            <a:r>
              <a:rPr lang="en-US" altLang="zh-CN" dirty="0"/>
              <a:t>		 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en-US" altLang="zh-CN" sz="3200" i="1" dirty="0">
                <a:solidFill>
                  <a:srgbClr val="0070C0"/>
                </a:solidFill>
              </a:rPr>
              <a:t>V</a:t>
            </a:r>
            <a:r>
              <a:rPr lang="en-US" altLang="zh-CN" sz="3200" dirty="0">
                <a:solidFill>
                  <a:srgbClr val="0070C0"/>
                </a:solidFill>
              </a:rPr>
              <a:t>) = 0</a:t>
            </a:r>
          </a:p>
          <a:p>
            <a:r>
              <a:rPr lang="en-US" altLang="zh-CN" dirty="0" smtClean="0"/>
              <a:t>The problem can be recast as: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min</a:t>
            </a:r>
            <a:r>
              <a:rPr lang="en-US" altLang="zh-CN" dirty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</a:t>
            </a:r>
            <a:r>
              <a:rPr lang="en-US" altLang="zh-CN" dirty="0"/>
              <a:t>. t.	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</a:rPr>
              <a:t>e</a:t>
            </a:r>
            <a:r>
              <a:rPr lang="en-US" altLang="zh-CN" baseline="30000" dirty="0" err="1">
                <a:solidFill>
                  <a:srgbClr val="0070C0"/>
                </a:solidFill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f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</a:rPr>
              <a:t>–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h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 0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</a:p>
          <a:p>
            <a:pPr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		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		 </a:t>
            </a:r>
            <a:r>
              <a:rPr lang="en-US" altLang="zh-CN" dirty="0" smtClean="0"/>
              <a:t>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3200" dirty="0" smtClean="0">
                <a:solidFill>
                  <a:srgbClr val="0070C0"/>
                </a:solidFill>
              </a:rPr>
              <a:t>(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3200" dirty="0" smtClean="0">
                <a:solidFill>
                  <a:srgbClr val="0070C0"/>
                </a:solidFill>
              </a:rPr>
              <a:t>) </a:t>
            </a:r>
            <a:r>
              <a:rPr lang="en-US" altLang="zh-CN" sz="3200" dirty="0">
                <a:solidFill>
                  <a:srgbClr val="0070C0"/>
                </a:solidFill>
              </a:rPr>
              <a:t>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6402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 Convex Optimization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7283152" cy="4525963"/>
          </a:xfrm>
        </p:spPr>
        <p:txBody>
          <a:bodyPr>
            <a:normAutofit lnSpcReduction="10000"/>
          </a:bodyPr>
          <a:lstStyle/>
          <a:p>
            <a:r>
              <a:rPr lang="en-US" altLang="zh-CN" dirty="0" smtClean="0"/>
              <a:t>Consider a convex feasibility problem:</a:t>
            </a:r>
          </a:p>
          <a:p>
            <a:pPr lvl="1">
              <a:buNone/>
            </a:pPr>
            <a:r>
              <a:rPr lang="en-US" altLang="zh-CN" dirty="0" smtClean="0"/>
              <a:t>	find	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endParaRPr lang="en-US" altLang="zh-CN" dirty="0" smtClean="0">
              <a:solidFill>
                <a:srgbClr val="7030A0"/>
              </a:solidFill>
            </a:endParaRPr>
          </a:p>
          <a:p>
            <a:pPr lvl="1">
              <a:buNone/>
            </a:pPr>
            <a:r>
              <a:rPr lang="en-US" altLang="zh-CN" dirty="0" smtClean="0"/>
              <a:t>	s. t.</a:t>
            </a:r>
            <a:r>
              <a:rPr lang="en-US" altLang="zh-CN" dirty="0"/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e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–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+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–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</a:rPr>
              <a:t>∗</a:t>
            </a:r>
            <a:r>
              <a:rPr lang="en-US" altLang="zh-CN" i="1" dirty="0" err="1" smtClean="0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  <a:sym typeface="Wingdings" panose="05000000000000000000" pitchFamily="2" charset="2"/>
              </a:rPr>
              <a:t> 0,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70C0"/>
                </a:solidFill>
              </a:rPr>
              <a:t>			</a:t>
            </a:r>
            <a:r>
              <a:rPr lang="en-US" altLang="zh-CN" sz="2800" dirty="0" smtClean="0">
                <a:solidFill>
                  <a:srgbClr val="0070C0"/>
                </a:solidFill>
              </a:rPr>
              <a:t>0 </a:t>
            </a:r>
            <a:r>
              <a:rPr lang="en-US" altLang="zh-CN" sz="28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i="1" dirty="0">
                <a:solidFill>
                  <a:srgbClr val="0070C0"/>
                </a:solidFill>
              </a:rPr>
              <a:t>x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800" dirty="0">
                <a:solidFill>
                  <a:srgbClr val="0070C0"/>
                </a:solidFill>
              </a:rPr>
              <a:t> </a:t>
            </a:r>
            <a:r>
              <a:rPr lang="en-US" altLang="zh-CN" sz="2800" i="1" dirty="0">
                <a:solidFill>
                  <a:srgbClr val="0070C0"/>
                </a:solidFill>
              </a:rPr>
              <a:t>c</a:t>
            </a:r>
            <a:r>
              <a:rPr lang="en-US" altLang="zh-CN" sz="2800" dirty="0"/>
              <a:t> </a:t>
            </a:r>
          </a:p>
          <a:p>
            <a:pPr lvl="1">
              <a:buNone/>
            </a:pPr>
            <a:r>
              <a:rPr lang="en-US" altLang="zh-CN" dirty="0"/>
              <a:t>		 	</a:t>
            </a:r>
            <a:r>
              <a:rPr lang="en-US" altLang="zh-CN" i="1" dirty="0">
                <a:solidFill>
                  <a:srgbClr val="0070C0"/>
                </a:solidFill>
              </a:rPr>
              <a:t>A</a:t>
            </a:r>
            <a:r>
              <a:rPr lang="en-US" altLang="zh-CN" baseline="30000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V</a:t>
            </a:r>
            <a:r>
              <a:rPr lang="en-US" altLang="zh-CN" dirty="0">
                <a:solidFill>
                  <a:srgbClr val="0070C0"/>
                </a:solidFill>
              </a:rPr>
              <a:t>) = 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if feasible, we conclude that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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/>
              <a:t>; </a:t>
            </a:r>
          </a:p>
          <a:p>
            <a:pPr lvl="1"/>
            <a:r>
              <a:rPr lang="en-US" altLang="zh-CN" dirty="0" smtClean="0"/>
              <a:t>if infeasible,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</a:p>
          <a:p>
            <a:r>
              <a:rPr lang="en-US" altLang="zh-CN" dirty="0" smtClean="0"/>
              <a:t>Binary search on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 can be used for obtaining </a:t>
            </a:r>
            <a:r>
              <a:rPr lang="en-US" altLang="zh-CN" i="1" dirty="0" smtClean="0">
                <a:solidFill>
                  <a:srgbClr val="0070C0"/>
                </a:solidFill>
              </a:rPr>
              <a:t>p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436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Choose </a:t>
            </a:r>
            <a:r>
              <a:rPr lang="en-US" altLang="zh-CN" dirty="0">
                <a:solidFill>
                  <a:srgbClr val="0070C0"/>
                </a:solidFill>
              </a:rPr>
              <a:t>∆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</a:t>
            </a:r>
            <a:r>
              <a:rPr lang="en-US" altLang="zh-CN" dirty="0"/>
              <a:t>to be a negative cycle of 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x</a:t>
            </a:r>
            <a:r>
              <a:rPr lang="en-US" altLang="zh-CN" dirty="0"/>
              <a:t>, with cost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/>
              <a:t>, i.e.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</a:rPr>
              <a:t>∆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&lt; 0</a:t>
            </a:r>
            <a:endParaRPr lang="en-US" altLang="zh-CN" dirty="0"/>
          </a:p>
          <a:p>
            <a:r>
              <a:rPr lang="en-US" altLang="zh-CN" dirty="0" smtClean="0"/>
              <a:t>If no negative cycle is found, and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 smtClean="0">
                <a:solidFill>
                  <a:srgbClr val="0070C0"/>
                </a:solidFill>
              </a:rPr>
              <a:t>g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baseline="-25000" dirty="0" smtClean="0">
                <a:solidFill>
                  <a:srgbClr val="0070C0"/>
                </a:solidFill>
              </a:rPr>
              <a:t>0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>
                <a:solidFill>
                  <a:srgbClr val="0070C0"/>
                </a:solidFill>
              </a:rPr>
              <a:t>h</a:t>
            </a:r>
            <a:r>
              <a:rPr lang="en-US" altLang="zh-CN" dirty="0" smtClean="0">
                <a:solidFill>
                  <a:srgbClr val="0070C0"/>
                </a:solidFill>
              </a:rPr>
              <a:t>) &gt; 0</a:t>
            </a:r>
            <a:r>
              <a:rPr lang="en-US" altLang="zh-CN" dirty="0" smtClean="0"/>
              <a:t>, we conclude that the problem is infeasible.</a:t>
            </a:r>
          </a:p>
          <a:p>
            <a:r>
              <a:rPr lang="en-US" altLang="zh-CN" dirty="0" smtClean="0"/>
              <a:t>Iterate until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e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>
                <a:solidFill>
                  <a:srgbClr val="0070C0"/>
                </a:solidFill>
              </a:rPr>
              <a:t>g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baseline="30000" dirty="0">
                <a:solidFill>
                  <a:srgbClr val="0070C0"/>
                </a:solidFill>
              </a:rPr>
              <a:t>T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baseline="-25000" dirty="0">
                <a:solidFill>
                  <a:srgbClr val="0070C0"/>
                </a:solidFill>
              </a:rPr>
              <a:t>0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+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f</a:t>
            </a:r>
            <a:r>
              <a:rPr lang="en-US" altLang="zh-CN" dirty="0">
                <a:solidFill>
                  <a:srgbClr val="0070C0"/>
                </a:solidFill>
              </a:rPr>
              <a:t> – </a:t>
            </a:r>
            <a:r>
              <a:rPr lang="en-US" altLang="zh-CN" i="1" dirty="0" err="1">
                <a:solidFill>
                  <a:srgbClr val="0070C0"/>
                </a:solidFill>
              </a:rPr>
              <a:t>t</a:t>
            </a:r>
            <a:r>
              <a:rPr lang="en-US" altLang="zh-CN" dirty="0" err="1">
                <a:solidFill>
                  <a:srgbClr val="0070C0"/>
                </a:solidFill>
              </a:rPr>
              <a:t>∗</a:t>
            </a:r>
            <a:r>
              <a:rPr lang="en-US" altLang="zh-CN" i="1" dirty="0" err="1">
                <a:solidFill>
                  <a:srgbClr val="0070C0"/>
                </a:solidFill>
              </a:rPr>
              <a:t>h</a:t>
            </a:r>
            <a:r>
              <a:rPr lang="en-US" altLang="zh-CN" dirty="0">
                <a:solidFill>
                  <a:srgbClr val="0070C0"/>
                </a:solidFill>
              </a:rPr>
              <a:t>)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</a:rPr>
              <a:t> 0.</a:t>
            </a:r>
            <a:r>
              <a:rPr lang="en-US" altLang="zh-CN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65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E.g. Statistical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Consider the problem:</a:t>
            </a:r>
          </a:p>
          <a:p>
            <a:pPr marL="457200" lvl="1" indent="0">
              <a:buNone/>
            </a:pPr>
            <a:r>
              <a:rPr lang="en-US" altLang="zh-CN" dirty="0" smtClean="0"/>
              <a:t>	min</a:t>
            </a:r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0070C0"/>
                </a:solidFill>
              </a:rPr>
              <a:t>Pr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b="1" dirty="0" err="1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&gt; </a:t>
            </a:r>
            <a:r>
              <a:rPr lang="el-GR" altLang="zh-CN" dirty="0" smtClean="0">
                <a:solidFill>
                  <a:srgbClr val="0070C0"/>
                </a:solidFill>
              </a:rPr>
              <a:t>α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 smtClean="0"/>
              <a:t>&lt;--- quasi-convex</a:t>
            </a:r>
            <a:endParaRPr lang="en-US" altLang="zh-CN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	s</a:t>
            </a:r>
            <a:r>
              <a:rPr lang="en-US" altLang="zh-CN" dirty="0"/>
              <a:t>. t.	</a:t>
            </a:r>
            <a:r>
              <a:rPr lang="en-US" altLang="zh-CN" dirty="0">
                <a:solidFill>
                  <a:srgbClr val="0070C0"/>
                </a:solidFill>
              </a:rPr>
              <a:t>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200" i="1" dirty="0">
                <a:solidFill>
                  <a:srgbClr val="0070C0"/>
                </a:solidFill>
              </a:rPr>
              <a:t>	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	</a:t>
            </a:r>
            <a:r>
              <a:rPr lang="en-US" altLang="zh-CN" i="1" dirty="0" err="1" smtClean="0">
                <a:solidFill>
                  <a:srgbClr val="0070C0"/>
                </a:solidFill>
              </a:rPr>
              <a:t>A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= </a:t>
            </a:r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i="1" dirty="0">
                <a:solidFill>
                  <a:srgbClr val="0070C0"/>
                </a:solidFill>
              </a:rPr>
              <a:t>b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V</a:t>
            </a:r>
            <a:r>
              <a:rPr lang="en-US" altLang="zh-CN" dirty="0">
                <a:solidFill>
                  <a:srgbClr val="0070C0"/>
                </a:solidFill>
              </a:rPr>
              <a:t>) = </a:t>
            </a:r>
            <a:r>
              <a:rPr lang="en-US" altLang="zh-CN" dirty="0" smtClean="0">
                <a:solidFill>
                  <a:srgbClr val="0070C0"/>
                </a:solidFill>
              </a:rPr>
              <a:t>0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 </a:t>
            </a:r>
            <a:r>
              <a:rPr lang="en-US" altLang="zh-CN" b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/>
              <a:t> is random vector with mean </a:t>
            </a:r>
            <a:r>
              <a:rPr lang="en-US" altLang="zh-CN" i="1" dirty="0" smtClean="0">
                <a:solidFill>
                  <a:srgbClr val="0070C0"/>
                </a:solidFill>
              </a:rPr>
              <a:t>d</a:t>
            </a:r>
            <a:r>
              <a:rPr lang="en-US" altLang="zh-CN" dirty="0" smtClean="0"/>
              <a:t> and covariance 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.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lvl="1"/>
            <a:r>
              <a:rPr lang="en-US" altLang="zh-CN" dirty="0"/>
              <a:t> </a:t>
            </a:r>
            <a:r>
              <a:rPr lang="en-US" altLang="zh-CN" dirty="0" smtClean="0"/>
              <a:t>hence,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 smtClean="0"/>
              <a:t>is a random variable with mean </a:t>
            </a:r>
            <a:r>
              <a:rPr lang="en-US" altLang="zh-CN" i="1" dirty="0" err="1">
                <a:solidFill>
                  <a:srgbClr val="0070C0"/>
                </a:solidFill>
              </a:rPr>
              <a:t>d</a:t>
            </a:r>
            <a:r>
              <a:rPr lang="en-US" altLang="zh-CN" baseline="30000" dirty="0" err="1">
                <a:solidFill>
                  <a:srgbClr val="0070C0"/>
                </a:solidFill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 and variance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dirty="0" err="1" smtClean="0">
                <a:solidFill>
                  <a:srgbClr val="0070C0"/>
                </a:solidFill>
                <a:sym typeface="Symbol"/>
              </a:rPr>
              <a:t>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.</a:t>
            </a:r>
            <a:endParaRPr lang="en-US" altLang="zh-CN" dirty="0" smtClean="0"/>
          </a:p>
          <a:p>
            <a:pPr lvl="1">
              <a:buNone/>
            </a:pPr>
            <a:endParaRPr lang="en-US" altLang="zh-CN" sz="3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0106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“Convex Optimization” says: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4294967295"/>
          </p:nvPr>
        </p:nvSpPr>
        <p:spPr>
          <a:xfrm>
            <a:off x="965448" y="3759869"/>
            <a:ext cx="4038600" cy="1469331"/>
          </a:xfrm>
          <a:ln w="25400">
            <a:solidFill>
              <a:schemeClr val="accent1"/>
            </a:solidFill>
          </a:ln>
        </p:spPr>
        <p:txBody>
          <a:bodyPr/>
          <a:lstStyle/>
          <a:p>
            <a:pPr>
              <a:buNone/>
            </a:pPr>
            <a:r>
              <a:rPr lang="en-US" altLang="zh-CN" sz="2400" dirty="0"/>
              <a:t>m</a:t>
            </a:r>
            <a:r>
              <a:rPr lang="en-US" altLang="zh-CN" sz="2400" dirty="0" smtClean="0"/>
              <a:t>inimize	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f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400" dirty="0">
                <a:solidFill>
                  <a:srgbClr val="0070C0"/>
                </a:solidFill>
              </a:rPr>
              <a:t>) </a:t>
            </a:r>
          </a:p>
          <a:p>
            <a:pPr>
              <a:buNone/>
            </a:pPr>
            <a:r>
              <a:rPr lang="en-US" altLang="zh-CN" sz="2400" dirty="0" smtClean="0"/>
              <a:t>subject </a:t>
            </a:r>
            <a:r>
              <a:rPr lang="en-US" altLang="zh-CN" sz="2400" dirty="0"/>
              <a:t>to	</a:t>
            </a:r>
            <a:r>
              <a:rPr lang="en-US" altLang="zh-CN" sz="2400" i="1" dirty="0">
                <a:solidFill>
                  <a:srgbClr val="0070C0"/>
                </a:solidFill>
              </a:rPr>
              <a:t>c</a:t>
            </a:r>
            <a:r>
              <a:rPr lang="en-US" altLang="zh-CN" sz="2400" baseline="30000" dirty="0">
                <a:solidFill>
                  <a:srgbClr val="0070C0"/>
                </a:solidFill>
              </a:rPr>
              <a:t>–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</a:rPr>
              <a:t>x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</a:rPr>
              <a:t>c</a:t>
            </a:r>
            <a:r>
              <a:rPr lang="en-US" altLang="zh-CN" sz="2400" baseline="30000" dirty="0">
                <a:solidFill>
                  <a:srgbClr val="0070C0"/>
                </a:solidFill>
              </a:rPr>
              <a:t>+</a:t>
            </a:r>
            <a:r>
              <a:rPr lang="en-US" altLang="zh-CN" sz="2400" dirty="0">
                <a:solidFill>
                  <a:srgbClr val="0070C0"/>
                </a:solidFill>
              </a:rPr>
              <a:t> </a:t>
            </a:r>
          </a:p>
          <a:p>
            <a:pPr lvl="1">
              <a:buNone/>
            </a:pPr>
            <a:r>
              <a:rPr lang="en-US" altLang="zh-CN" sz="2400" dirty="0"/>
              <a:t>		 	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A</a:t>
            </a:r>
            <a:r>
              <a:rPr lang="en-US" altLang="zh-CN" sz="2400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sz="2400" dirty="0" smtClean="0">
                <a:solidFill>
                  <a:srgbClr val="0070C0"/>
                </a:solidFill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</a:rPr>
              <a:t>x</a:t>
            </a:r>
            <a:r>
              <a:rPr lang="en-US" altLang="zh-CN" sz="2400" dirty="0">
                <a:solidFill>
                  <a:srgbClr val="0070C0"/>
                </a:solidFill>
              </a:rPr>
              <a:t> = </a:t>
            </a:r>
            <a:r>
              <a:rPr lang="en-US" altLang="zh-CN" sz="2400" i="1" dirty="0">
                <a:solidFill>
                  <a:srgbClr val="0070C0"/>
                </a:solidFill>
              </a:rPr>
              <a:t>b</a:t>
            </a:r>
            <a:r>
              <a:rPr lang="en-US" altLang="zh-CN" sz="2400" dirty="0">
                <a:solidFill>
                  <a:srgbClr val="0070C0"/>
                </a:solidFill>
              </a:rPr>
              <a:t>, 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2400" dirty="0" smtClean="0">
                <a:solidFill>
                  <a:srgbClr val="0070C0"/>
                </a:solidFill>
              </a:rPr>
              <a:t>(</a:t>
            </a:r>
            <a:r>
              <a:rPr lang="en-US" altLang="zh-CN" sz="24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2400" dirty="0">
                <a:solidFill>
                  <a:srgbClr val="0070C0"/>
                </a:solidFill>
              </a:rPr>
              <a:t>) = 0  </a:t>
            </a:r>
          </a:p>
        </p:txBody>
      </p:sp>
      <p:pic>
        <p:nvPicPr>
          <p:cNvPr id="9" name="Picture 4" descr="sitting-thinking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686674" y="3569297"/>
            <a:ext cx="1576388" cy="274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ounded Rectangular Callout 5"/>
          <p:cNvSpPr>
            <a:spLocks noChangeArrowheads="1"/>
          </p:cNvSpPr>
          <p:nvPr/>
        </p:nvSpPr>
        <p:spPr bwMode="auto">
          <a:xfrm>
            <a:off x="4283968" y="2105620"/>
            <a:ext cx="3323456" cy="1295400"/>
          </a:xfrm>
          <a:prstGeom prst="wedgeRoundRectCallout">
            <a:avLst>
              <a:gd name="adj1" fmla="val 41648"/>
              <a:gd name="adj2" fmla="val 71986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1pPr>
            <a:lvl2pPr marL="37931725" indent="-37474525" eaLnBrk="0" hangingPunct="0"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2pPr>
            <a:lvl3pPr eaLnBrk="0" hangingPunct="0"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3pPr>
            <a:lvl4pPr eaLnBrk="0" hangingPunct="0"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4pPr>
            <a:lvl5pPr eaLnBrk="0" hangingPunct="0"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rgbClr val="000000"/>
                </a:solidFill>
                <a:latin typeface="Gill Sans" pitchFamily="84" charset="0"/>
                <a:ea typeface="ヒラギノ角ゴ ProN W3" pitchFamily="-109" charset="-128"/>
                <a:sym typeface="Gill Sans" pitchFamily="84" charset="0"/>
              </a:defRPr>
            </a:lvl9pPr>
          </a:lstStyle>
          <a:p>
            <a:pPr eaLnBrk="1" hangingPunct="1"/>
            <a:r>
              <a:rPr lang="en-US" altLang="zh-CN" sz="2000" dirty="0" smtClean="0">
                <a:latin typeface="Comic Sans MS" panose="030F0702030302020204" pitchFamily="66" charset="0"/>
              </a:rPr>
              <a:t>Well, maybe I can do something to it if f(x) is convex or quasi-convex.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608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Statistical Optimization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</a:t>
            </a:r>
            <a:r>
              <a:rPr lang="en-US" altLang="zh-CN" dirty="0" smtClean="0"/>
              <a:t>he problem can be recast as:</a:t>
            </a:r>
          </a:p>
          <a:p>
            <a:pPr marL="457200" lvl="1" indent="0">
              <a:buNone/>
            </a:pPr>
            <a:r>
              <a:rPr lang="en-US" altLang="zh-CN" dirty="0" smtClean="0"/>
              <a:t>	min</a:t>
            </a:r>
            <a:r>
              <a:rPr lang="en-US" altLang="zh-CN" dirty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endParaRPr lang="en-US" altLang="zh-CN" i="1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	s</a:t>
            </a:r>
            <a:r>
              <a:rPr lang="en-US" altLang="zh-CN" dirty="0"/>
              <a:t>. t.	</a:t>
            </a:r>
            <a:r>
              <a:rPr lang="en-US" altLang="zh-CN" dirty="0" err="1" smtClean="0">
                <a:solidFill>
                  <a:srgbClr val="0070C0"/>
                </a:solidFill>
              </a:rPr>
              <a:t>Pr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b="1" dirty="0" err="1" smtClean="0">
                <a:solidFill>
                  <a:srgbClr val="0070C0"/>
                </a:solidFill>
              </a:rPr>
              <a:t>d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&gt; </a:t>
            </a:r>
            <a:r>
              <a:rPr lang="el-GR" altLang="zh-CN" dirty="0">
                <a:solidFill>
                  <a:srgbClr val="0070C0"/>
                </a:solidFill>
              </a:rPr>
              <a:t>α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endParaRPr lang="en-US" altLang="zh-CN" i="1" dirty="0" smtClean="0"/>
          </a:p>
          <a:p>
            <a:pPr marL="457200" lvl="1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	</a:t>
            </a:r>
            <a:r>
              <a:rPr lang="en-US" altLang="zh-CN" dirty="0" smtClean="0">
                <a:solidFill>
                  <a:srgbClr val="0070C0"/>
                </a:solidFill>
              </a:rPr>
              <a:t>	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en-US" altLang="zh-CN" sz="3200" i="1" dirty="0">
                <a:solidFill>
                  <a:srgbClr val="0070C0"/>
                </a:solidFill>
              </a:rPr>
              <a:t>	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	</a:t>
            </a:r>
            <a:r>
              <a:rPr lang="en-US" altLang="zh-CN" sz="3200" i="1" dirty="0" err="1" smtClean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3200" i="1" dirty="0" err="1" smtClean="0">
                <a:solidFill>
                  <a:srgbClr val="0070C0"/>
                </a:solidFill>
              </a:rPr>
              <a:t>x</a:t>
            </a:r>
            <a:r>
              <a:rPr lang="en-US" altLang="zh-CN" sz="3200" dirty="0" smtClean="0">
                <a:solidFill>
                  <a:srgbClr val="0070C0"/>
                </a:solidFill>
              </a:rPr>
              <a:t> </a:t>
            </a:r>
            <a:r>
              <a:rPr lang="en-US" altLang="zh-CN" sz="3200" dirty="0">
                <a:solidFill>
                  <a:srgbClr val="0070C0"/>
                </a:solidFill>
              </a:rPr>
              <a:t>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en-US" altLang="zh-CN" sz="3200" i="1" dirty="0">
                <a:solidFill>
                  <a:srgbClr val="0070C0"/>
                </a:solidFill>
              </a:rPr>
              <a:t>V</a:t>
            </a:r>
            <a:r>
              <a:rPr lang="en-US" altLang="zh-CN" sz="3200" dirty="0">
                <a:solidFill>
                  <a:srgbClr val="0070C0"/>
                </a:solidFill>
              </a:rPr>
              <a:t>) 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endParaRPr lang="en-US" altLang="zh-CN" dirty="0" smtClean="0"/>
          </a:p>
          <a:p>
            <a:r>
              <a:rPr lang="en-US" altLang="zh-CN" dirty="0" smtClean="0"/>
              <a:t>Note: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en-US" altLang="zh-CN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b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baseline="30000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dirty="0" err="1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l-GR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457200" lvl="1" indent="0">
              <a:buNone/>
            </a:pPr>
            <a:r>
              <a:rPr lang="en-US" altLang="zh-CN" dirty="0"/>
              <a:t>=&gt; </a:t>
            </a:r>
            <a:r>
              <a:rPr lang="en-US" altLang="zh-CN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baseline="300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  <a:r>
              <a:rPr lang="en-US" altLang="zh-CN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altLang="zh-CN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pl-PL" altLang="zh-CN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−1</a:t>
            </a:r>
            <a:r>
              <a:rPr lang="pl-PL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</a:t>
            </a:r>
            <a:r>
              <a:rPr lang="en-US" altLang="zh-CN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l-PL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pl-PL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Σ</a:t>
            </a:r>
            <a:r>
              <a:rPr lang="en-US" altLang="zh-CN" baseline="30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½</a:t>
            </a:r>
            <a:r>
              <a:rPr lang="pl-PL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</a:t>
            </a:r>
            <a:r>
              <a:rPr lang="en-US" altLang="zh-CN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||</a:t>
            </a:r>
            <a:r>
              <a:rPr lang="pl-PL" altLang="zh-CN" baseline="-25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l-PL" altLang="zh-CN" dirty="0" smtClean="0">
                <a:solidFill>
                  <a:srgbClr val="0070C0"/>
                </a:solidFill>
              </a:rPr>
              <a:t> </a:t>
            </a:r>
            <a:r>
              <a:rPr lang="pl-PL" altLang="zh-CN" dirty="0">
                <a:solidFill>
                  <a:srgbClr val="0070C0"/>
                </a:solidFill>
              </a:rPr>
              <a:t>≤ </a:t>
            </a:r>
            <a:r>
              <a:rPr lang="el-GR" altLang="zh-CN" dirty="0">
                <a:solidFill>
                  <a:srgbClr val="0070C0"/>
                </a:solidFill>
              </a:rPr>
              <a:t>α</a:t>
            </a:r>
            <a:endParaRPr lang="en-US" altLang="zh-CN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r>
              <a:rPr lang="en-US" altLang="zh-CN" dirty="0" smtClean="0"/>
              <a:t>(convex quadratic constraint w.r.t </a:t>
            </a:r>
            <a:r>
              <a:rPr lang="pl-PL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)</a:t>
            </a:r>
            <a:endParaRPr lang="en-US" altLang="zh-CN" baseline="30000" dirty="0">
              <a:solidFill>
                <a:srgbClr val="0070C0"/>
              </a:solidFill>
            </a:endParaRPr>
          </a:p>
          <a:p>
            <a:endParaRPr lang="en-US" altLang="zh-CN" dirty="0" smtClean="0"/>
          </a:p>
          <a:p>
            <a:pPr lvl="1">
              <a:buNone/>
            </a:pPr>
            <a:endParaRPr lang="en-US" altLang="zh-CN" sz="320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92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meditating.ps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1742" y="3861048"/>
            <a:ext cx="2090738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loud Callout 5"/>
          <p:cNvSpPr>
            <a:spLocks noChangeArrowheads="1"/>
          </p:cNvSpPr>
          <p:nvPr/>
        </p:nvSpPr>
        <p:spPr bwMode="auto">
          <a:xfrm>
            <a:off x="467544" y="260648"/>
            <a:ext cx="7379567" cy="2376264"/>
          </a:xfrm>
          <a:prstGeom prst="cloudCallout">
            <a:avLst>
              <a:gd name="adj1" fmla="val 30949"/>
              <a:gd name="adj2" fmla="val 88282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77" tIns="32139" rIns="64277" bIns="32139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r>
              <a:rPr lang="en-US" altLang="zh-CN" sz="2800" dirty="0" smtClean="0">
                <a:latin typeface="Comic Sans MS" pitchFamily="66" charset="0"/>
              </a:rPr>
              <a:t>Recall that the gradient of </a:t>
            </a:r>
            <a:r>
              <a:rPr lang="en-US" altLang="zh-CN" sz="2800" i="1" dirty="0" err="1">
                <a:solidFill>
                  <a:srgbClr val="0070C0"/>
                </a:solidFill>
              </a:rPr>
              <a:t>d</a:t>
            </a:r>
            <a:r>
              <a:rPr lang="en-US" altLang="zh-CN" sz="2800" baseline="30000" dirty="0" err="1">
                <a:solidFill>
                  <a:srgbClr val="0070C0"/>
                </a:solidFill>
              </a:rPr>
              <a:t>T</a:t>
            </a:r>
            <a:r>
              <a:rPr lang="en-US" altLang="zh-CN" sz="2800" i="1" dirty="0" err="1">
                <a:solidFill>
                  <a:srgbClr val="0070C0"/>
                </a:solidFill>
              </a:rPr>
              <a:t>x</a:t>
            </a:r>
            <a:r>
              <a:rPr lang="en-US" altLang="zh-CN" sz="2800" i="1" dirty="0">
                <a:solidFill>
                  <a:srgbClr val="0070C0"/>
                </a:solidFill>
              </a:rPr>
              <a:t> </a:t>
            </a:r>
            <a:r>
              <a:rPr lang="pl-PL" altLang="zh-CN" sz="2800" dirty="0">
                <a:solidFill>
                  <a:srgbClr val="0070C0"/>
                </a:solidFill>
              </a:rPr>
              <a:t> + </a:t>
            </a:r>
            <a:r>
              <a:rPr lang="en-US" altLang="zh-CN" sz="2800" dirty="0">
                <a:solidFill>
                  <a:srgbClr val="0070C0"/>
                </a:solidFill>
              </a:rPr>
              <a:t>F</a:t>
            </a:r>
            <a:r>
              <a:rPr lang="pl-PL" altLang="zh-CN" sz="2800" baseline="30000" dirty="0">
                <a:solidFill>
                  <a:srgbClr val="0070C0"/>
                </a:solidFill>
              </a:rPr>
              <a:t>−1</a:t>
            </a:r>
            <a:r>
              <a:rPr lang="pl-PL" altLang="zh-CN" sz="2800" dirty="0">
                <a:solidFill>
                  <a:srgbClr val="0070C0"/>
                </a:solidFill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</a:rPr>
              <a:t>1-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t</a:t>
            </a:r>
            <a:r>
              <a:rPr lang="pl-PL" altLang="zh-CN" sz="2800" dirty="0" smtClean="0">
                <a:solidFill>
                  <a:srgbClr val="0070C0"/>
                </a:solidFill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</a:rPr>
              <a:t>||</a:t>
            </a:r>
            <a:r>
              <a:rPr lang="pl-PL" altLang="zh-CN" sz="2800" dirty="0" smtClean="0">
                <a:solidFill>
                  <a:srgbClr val="0070C0"/>
                </a:solidFill>
              </a:rPr>
              <a:t>Σ</a:t>
            </a:r>
            <a:r>
              <a:rPr lang="en-US" altLang="zh-CN" sz="2800" baseline="30000" dirty="0">
                <a:solidFill>
                  <a:srgbClr val="0070C0"/>
                </a:solidFill>
              </a:rPr>
              <a:t>½</a:t>
            </a:r>
            <a:r>
              <a:rPr lang="pl-PL" altLang="zh-CN" sz="2800" dirty="0">
                <a:solidFill>
                  <a:srgbClr val="0070C0"/>
                </a:solidFill>
              </a:rPr>
              <a:t> </a:t>
            </a:r>
            <a:r>
              <a:rPr lang="pl-PL" altLang="zh-CN" sz="28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800" dirty="0" smtClean="0">
                <a:solidFill>
                  <a:srgbClr val="0070C0"/>
                </a:solidFill>
              </a:rPr>
              <a:t>||</a:t>
            </a:r>
            <a:r>
              <a:rPr lang="pl-PL" altLang="zh-CN" sz="2800" baseline="-25000" dirty="0">
                <a:solidFill>
                  <a:srgbClr val="0070C0"/>
                </a:solidFill>
              </a:rPr>
              <a:t>2</a:t>
            </a:r>
            <a:r>
              <a:rPr lang="en-US" altLang="zh-CN" sz="2800" dirty="0" smtClean="0">
                <a:latin typeface="Comic Sans MS" pitchFamily="66" charset="0"/>
              </a:rPr>
              <a:t> is </a:t>
            </a:r>
          </a:p>
          <a:p>
            <a:r>
              <a:rPr lang="en-US" altLang="zh-CN" sz="2800" i="1" dirty="0" smtClean="0">
                <a:solidFill>
                  <a:srgbClr val="0070C0"/>
                </a:solidFill>
              </a:rPr>
              <a:t>d </a:t>
            </a:r>
            <a:r>
              <a:rPr lang="pl-PL" altLang="zh-CN" sz="2800" dirty="0" smtClean="0">
                <a:solidFill>
                  <a:srgbClr val="0070C0"/>
                </a:solidFill>
              </a:rPr>
              <a:t>+ </a:t>
            </a:r>
            <a:r>
              <a:rPr lang="en-US" altLang="zh-CN" sz="2800" dirty="0">
                <a:solidFill>
                  <a:srgbClr val="0070C0"/>
                </a:solidFill>
              </a:rPr>
              <a:t>F</a:t>
            </a:r>
            <a:r>
              <a:rPr lang="pl-PL" altLang="zh-CN" sz="2800" baseline="30000" dirty="0">
                <a:solidFill>
                  <a:srgbClr val="0070C0"/>
                </a:solidFill>
              </a:rPr>
              <a:t>−</a:t>
            </a:r>
            <a:r>
              <a:rPr lang="pl-PL" altLang="zh-CN" sz="2800" baseline="30000" dirty="0" smtClean="0">
                <a:solidFill>
                  <a:srgbClr val="0070C0"/>
                </a:solidFill>
              </a:rPr>
              <a:t>1</a:t>
            </a:r>
            <a:r>
              <a:rPr lang="pl-PL" altLang="zh-CN" sz="2800" dirty="0" smtClean="0">
                <a:solidFill>
                  <a:srgbClr val="0070C0"/>
                </a:solidFill>
              </a:rPr>
              <a:t>(</a:t>
            </a:r>
            <a:r>
              <a:rPr lang="en-US" altLang="zh-CN" sz="2800" dirty="0" smtClean="0">
                <a:solidFill>
                  <a:srgbClr val="0070C0"/>
                </a:solidFill>
              </a:rPr>
              <a:t>1-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t</a:t>
            </a:r>
            <a:r>
              <a:rPr lang="pl-PL" altLang="zh-CN" sz="2800" dirty="0" smtClean="0">
                <a:solidFill>
                  <a:srgbClr val="0070C0"/>
                </a:solidFill>
              </a:rPr>
              <a:t>)</a:t>
            </a:r>
            <a:r>
              <a:rPr lang="en-US" altLang="zh-CN" sz="2800" dirty="0" smtClean="0">
                <a:solidFill>
                  <a:srgbClr val="0070C0"/>
                </a:solidFill>
              </a:rPr>
              <a:t>(||</a:t>
            </a:r>
            <a:r>
              <a:rPr lang="pl-PL" altLang="zh-CN" sz="2800" dirty="0" smtClean="0">
                <a:solidFill>
                  <a:srgbClr val="0070C0"/>
                </a:solidFill>
              </a:rPr>
              <a:t>Σ</a:t>
            </a:r>
            <a:r>
              <a:rPr lang="en-US" altLang="zh-CN" sz="2800" baseline="30000" dirty="0">
                <a:solidFill>
                  <a:srgbClr val="0070C0"/>
                </a:solidFill>
              </a:rPr>
              <a:t>½</a:t>
            </a:r>
            <a:r>
              <a:rPr lang="pl-PL" altLang="zh-CN" sz="2800" dirty="0">
                <a:solidFill>
                  <a:srgbClr val="0070C0"/>
                </a:solidFill>
              </a:rPr>
              <a:t> </a:t>
            </a:r>
            <a:r>
              <a:rPr lang="pl-PL" altLang="zh-CN" sz="2800" i="1" dirty="0" smtClean="0">
                <a:solidFill>
                  <a:srgbClr val="0070C0"/>
                </a:solidFill>
              </a:rPr>
              <a:t>x</a:t>
            </a:r>
            <a:r>
              <a:rPr lang="en-US" altLang="zh-CN" sz="2800" i="1" dirty="0" smtClean="0">
                <a:solidFill>
                  <a:srgbClr val="0070C0"/>
                </a:solidFill>
              </a:rPr>
              <a:t>|</a:t>
            </a:r>
            <a:r>
              <a:rPr lang="en-US" altLang="zh-CN" sz="2800" dirty="0" smtClean="0">
                <a:solidFill>
                  <a:srgbClr val="0070C0"/>
                </a:solidFill>
              </a:rPr>
              <a:t>|</a:t>
            </a:r>
            <a:r>
              <a:rPr lang="pl-PL" altLang="zh-CN" sz="2800" baseline="-25000" dirty="0" smtClean="0">
                <a:solidFill>
                  <a:srgbClr val="0070C0"/>
                </a:solidFill>
              </a:rPr>
              <a:t>2</a:t>
            </a:r>
            <a:r>
              <a:rPr lang="en-US" altLang="zh-CN" sz="2800" dirty="0" smtClean="0">
                <a:solidFill>
                  <a:srgbClr val="0070C0"/>
                </a:solidFill>
              </a:rPr>
              <a:t>)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-1</a:t>
            </a:r>
            <a:r>
              <a:rPr lang="pl-PL" altLang="zh-CN" sz="2800" dirty="0" smtClean="0">
                <a:solidFill>
                  <a:srgbClr val="0070C0"/>
                </a:solidFill>
              </a:rPr>
              <a:t>Σ</a:t>
            </a:r>
            <a:r>
              <a:rPr lang="en-US" altLang="zh-CN" sz="2800" baseline="30000" dirty="0" smtClean="0">
                <a:solidFill>
                  <a:srgbClr val="0070C0"/>
                </a:solidFill>
              </a:rPr>
              <a:t> </a:t>
            </a:r>
            <a:r>
              <a:rPr lang="pl-PL" altLang="zh-CN" sz="2800" i="1" dirty="0" smtClean="0">
                <a:solidFill>
                  <a:srgbClr val="0070C0"/>
                </a:solidFill>
              </a:rPr>
              <a:t>x</a:t>
            </a:r>
            <a:endParaRPr lang="en-US" altLang="zh-CN" sz="2800" i="1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98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 w/ </a:t>
            </a:r>
            <a:r>
              <a:rPr lang="en-US" altLang="zh-CN" dirty="0"/>
              <a:t>a</a:t>
            </a:r>
            <a:r>
              <a:rPr lang="en-US" altLang="zh-CN" dirty="0" smtClean="0"/>
              <a:t>dditional </a:t>
            </a:r>
            <a:r>
              <a:rPr lang="en-US" altLang="zh-CN" dirty="0" smtClean="0"/>
              <a:t>Constraints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 Formulation:</a:t>
            </a:r>
          </a:p>
          <a:p>
            <a:pPr>
              <a:buNone/>
            </a:pPr>
            <a:r>
              <a:rPr lang="en-US" altLang="zh-CN" dirty="0"/>
              <a:t>		</a:t>
            </a:r>
            <a:r>
              <a:rPr lang="en-US" altLang="zh-CN" dirty="0" smtClean="0"/>
              <a:t>min</a:t>
            </a:r>
            <a:r>
              <a:rPr lang="en-US" altLang="zh-CN" dirty="0"/>
              <a:t>	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i="1" dirty="0" smtClean="0"/>
          </a:p>
          <a:p>
            <a:pPr>
              <a:buNone/>
            </a:pPr>
            <a:r>
              <a:rPr lang="en-US" altLang="zh-CN" dirty="0"/>
              <a:t>	</a:t>
            </a:r>
            <a:r>
              <a:rPr lang="en-US" altLang="zh-CN" dirty="0" smtClean="0"/>
              <a:t>	s</a:t>
            </a:r>
            <a:r>
              <a:rPr lang="en-US" altLang="zh-CN" dirty="0"/>
              <a:t>. t.	</a:t>
            </a:r>
            <a:r>
              <a:rPr lang="en-US" altLang="zh-CN" dirty="0">
                <a:solidFill>
                  <a:srgbClr val="0070C0"/>
                </a:solidFill>
              </a:rPr>
              <a:t>0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 smtClean="0"/>
              <a:t> </a:t>
            </a:r>
            <a:endParaRPr lang="en-US" altLang="zh-CN" dirty="0"/>
          </a:p>
          <a:p>
            <a:pPr lvl="1">
              <a:buNone/>
            </a:pPr>
            <a:r>
              <a:rPr lang="en-US" altLang="zh-CN" sz="3200" dirty="0"/>
              <a:t>		 </a:t>
            </a:r>
            <a:r>
              <a:rPr lang="en-US" altLang="zh-CN" sz="3200" dirty="0" smtClean="0"/>
              <a:t>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b</a:t>
            </a:r>
            <a:r>
              <a:rPr lang="en-US" altLang="zh-CN" sz="3200" dirty="0" smtClean="0">
                <a:solidFill>
                  <a:srgbClr val="0070C0"/>
                </a:solidFill>
              </a:rPr>
              <a:t>(</a:t>
            </a:r>
            <a:r>
              <a:rPr lang="en-US" altLang="zh-CN" sz="3200" i="1" dirty="0" smtClean="0">
                <a:solidFill>
                  <a:srgbClr val="0070C0"/>
                </a:solidFill>
              </a:rPr>
              <a:t>V</a:t>
            </a:r>
            <a:r>
              <a:rPr lang="en-US" altLang="zh-CN" sz="3200" dirty="0" smtClean="0">
                <a:solidFill>
                  <a:srgbClr val="0070C0"/>
                </a:solidFill>
              </a:rPr>
              <a:t>) </a:t>
            </a:r>
            <a:r>
              <a:rPr lang="en-US" altLang="zh-CN" sz="3200" dirty="0">
                <a:solidFill>
                  <a:srgbClr val="0070C0"/>
                </a:solidFill>
              </a:rPr>
              <a:t>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</a:p>
          <a:p>
            <a:pPr lvl="1">
              <a:buNone/>
            </a:pPr>
            <a:r>
              <a:rPr lang="en-US" altLang="zh-CN" sz="3200" dirty="0">
                <a:solidFill>
                  <a:srgbClr val="0070C0"/>
                </a:solidFill>
              </a:rPr>
              <a:t>	</a:t>
            </a:r>
            <a:r>
              <a:rPr lang="en-US" altLang="zh-CN" sz="3200" dirty="0" smtClean="0">
                <a:solidFill>
                  <a:srgbClr val="0070C0"/>
                </a:solidFill>
              </a:rPr>
              <a:t>		</a:t>
            </a:r>
            <a:r>
              <a:rPr lang="en-US" altLang="zh-CN" sz="3200" i="1" dirty="0" err="1" smtClean="0">
                <a:solidFill>
                  <a:srgbClr val="00B050"/>
                </a:solidFill>
              </a:rPr>
              <a:t>s</a:t>
            </a:r>
            <a:r>
              <a:rPr lang="en-US" altLang="zh-CN" sz="3200" baseline="30000" dirty="0" err="1" smtClean="0">
                <a:solidFill>
                  <a:srgbClr val="00B050"/>
                </a:solidFill>
              </a:rPr>
              <a:t>T</a:t>
            </a:r>
            <a:r>
              <a:rPr lang="en-US" altLang="zh-CN" sz="3200" baseline="30000" dirty="0" smtClean="0">
                <a:solidFill>
                  <a:srgbClr val="00B050"/>
                </a:solidFill>
              </a:rPr>
              <a:t> </a:t>
            </a:r>
            <a:r>
              <a:rPr lang="en-US" altLang="zh-CN" sz="3200" i="1" dirty="0" smtClean="0">
                <a:solidFill>
                  <a:srgbClr val="00B050"/>
                </a:solidFill>
              </a:rPr>
              <a:t>x</a:t>
            </a:r>
            <a:r>
              <a:rPr lang="en-US" altLang="zh-CN" sz="3200" dirty="0" smtClean="0">
                <a:solidFill>
                  <a:srgbClr val="00B050"/>
                </a:solidFill>
              </a:rPr>
              <a:t> </a:t>
            </a:r>
            <a:r>
              <a:rPr lang="en-US" altLang="zh-CN" sz="3200" dirty="0" smtClean="0">
                <a:solidFill>
                  <a:srgbClr val="00B050"/>
                </a:solidFill>
                <a:sym typeface="Symbol"/>
              </a:rPr>
              <a:t> </a:t>
            </a:r>
            <a:r>
              <a:rPr lang="en-US" altLang="zh-CN" sz="3200" dirty="0" smtClean="0">
                <a:solidFill>
                  <a:srgbClr val="0070C0"/>
                </a:solidFill>
                <a:sym typeface="Symbol"/>
              </a:rPr>
              <a:t>    </a:t>
            </a:r>
            <a:r>
              <a:rPr lang="en-US" altLang="zh-CN" sz="3200" dirty="0" smtClean="0">
                <a:sym typeface="Symbol"/>
              </a:rPr>
              <a:t>&lt;----- added</a:t>
            </a: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475239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E.g. Yield-driven Delay Padding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Consider the following problem:</a:t>
            </a:r>
          </a:p>
          <a:p>
            <a:pPr lvl="1">
              <a:buNone/>
            </a:pPr>
            <a:r>
              <a:rPr lang="en-US" altLang="zh-CN" dirty="0"/>
              <a:t>	maximum	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   –  </a:t>
            </a:r>
            <a:r>
              <a:rPr lang="en-US" altLang="zh-CN" i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altLang="zh-CN" baseline="30000" dirty="0" err="1">
                <a:solidFill>
                  <a:srgbClr val="0070C0"/>
                </a:solidFill>
                <a:sym typeface="Symbol"/>
              </a:rPr>
              <a:t>T</a:t>
            </a:r>
            <a:r>
              <a:rPr lang="en-US" altLang="zh-CN" i="1" dirty="0" err="1">
                <a:solidFill>
                  <a:srgbClr val="0070C0"/>
                </a:solidFill>
                <a:sym typeface="Symbol"/>
              </a:rPr>
              <a:t>p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dirty="0"/>
              <a:t>	subject to	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</a:t>
            </a:r>
            <a:r>
              <a:rPr lang="en-US" altLang="zh-CN" i="1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 </a:t>
            </a:r>
            <a:r>
              <a:rPr lang="en-US" altLang="zh-CN" dirty="0" err="1">
                <a:solidFill>
                  <a:srgbClr val="0070C0"/>
                </a:solidFill>
                <a:sym typeface="Symbol"/>
              </a:rPr>
              <a:t>Pr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 err="1">
                <a:solidFill>
                  <a:srgbClr val="0070C0"/>
                </a:solidFill>
              </a:rPr>
              <a:t>y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i="1" baseline="-25000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+ </a:t>
            </a:r>
            <a:r>
              <a:rPr lang="en-US" altLang="zh-CN" i="1" dirty="0" err="1">
                <a:solidFill>
                  <a:srgbClr val="0070C0"/>
                </a:solidFill>
                <a:sym typeface="Symbol"/>
              </a:rPr>
              <a:t>p</a:t>
            </a:r>
            <a:r>
              <a:rPr lang="en-US" altLang="zh-CN" i="1" baseline="-25000" dirty="0" err="1">
                <a:solidFill>
                  <a:srgbClr val="0070C0"/>
                </a:solidFill>
              </a:rPr>
              <a:t>ij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/>
              <a:t>,</a:t>
            </a:r>
            <a:endParaRPr lang="en-US" altLang="zh-CN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i="1" dirty="0">
                <a:solidFill>
                  <a:srgbClr val="0070C0"/>
                </a:solidFill>
              </a:rPr>
              <a:t>				A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u</a:t>
            </a:r>
            <a:r>
              <a:rPr lang="en-US" altLang="zh-CN" dirty="0">
                <a:solidFill>
                  <a:srgbClr val="0070C0"/>
                </a:solidFill>
              </a:rPr>
              <a:t> = </a:t>
            </a:r>
            <a:r>
              <a:rPr lang="en-US" altLang="zh-CN" i="1" dirty="0">
                <a:solidFill>
                  <a:srgbClr val="0070C0"/>
                </a:solidFill>
              </a:rPr>
              <a:t>y</a:t>
            </a:r>
            <a:r>
              <a:rPr lang="en-US" altLang="zh-CN" dirty="0"/>
              <a:t>, 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p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 0</a:t>
            </a:r>
            <a:endParaRPr lang="en-US" altLang="zh-CN" dirty="0"/>
          </a:p>
          <a:p>
            <a:pPr lvl="1">
              <a:buNone/>
            </a:pPr>
            <a:endParaRPr lang="en-US" altLang="zh-CN" dirty="0" smtClean="0"/>
          </a:p>
          <a:p>
            <a:r>
              <a:rPr lang="en-US" altLang="zh-CN" dirty="0"/>
              <a:t> </a:t>
            </a:r>
            <a:r>
              <a:rPr lang="en-US" altLang="zh-CN" i="1" dirty="0">
                <a:solidFill>
                  <a:srgbClr val="0070C0"/>
                </a:solidFill>
                <a:sym typeface="Symbol"/>
              </a:rPr>
              <a:t>p</a:t>
            </a:r>
            <a:r>
              <a:rPr lang="en-US" altLang="zh-CN" dirty="0"/>
              <a:t>: delay padding</a:t>
            </a:r>
          </a:p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</a:t>
            </a:r>
            <a:r>
              <a:rPr lang="en-US" altLang="zh-CN" dirty="0"/>
              <a:t>: </a:t>
            </a:r>
            <a:r>
              <a:rPr lang="en-US" altLang="zh-CN" dirty="0" smtClean="0"/>
              <a:t>weight (determined by a trade-off curve of yield and buffer cost)</a:t>
            </a:r>
            <a:endParaRPr lang="en-US" altLang="zh-CN" dirty="0"/>
          </a:p>
          <a:p>
            <a:r>
              <a:rPr lang="en-US" altLang="zh-CN" dirty="0" smtClean="0"/>
              <a:t> </a:t>
            </a:r>
            <a:r>
              <a:rPr lang="en-US" altLang="zh-CN" b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/>
              <a:t>: Gaussian random variable with mean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/>
              <a:t> and variance </a:t>
            </a:r>
            <a:r>
              <a:rPr lang="en-US" altLang="zh-CN" i="1" dirty="0" err="1" smtClean="0">
                <a:solidFill>
                  <a:srgbClr val="0070C0"/>
                </a:solidFill>
                <a:sym typeface="Symbol"/>
              </a:rPr>
              <a:t>s</a:t>
            </a:r>
            <a:r>
              <a:rPr lang="en-US" altLang="zh-CN" i="1" baseline="-25000" dirty="0" err="1" smtClean="0">
                <a:solidFill>
                  <a:srgbClr val="0070C0"/>
                </a:solidFill>
              </a:rPr>
              <a:t>ij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2884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E.g. Yield-driven Delay Padding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The problem is equivalent to:</a:t>
            </a:r>
            <a:endParaRPr lang="en-US" altLang="zh-CN" dirty="0"/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en-US" altLang="zh-CN" sz="3000" dirty="0" smtClean="0"/>
              <a:t>maximum</a:t>
            </a:r>
            <a:r>
              <a:rPr lang="en-US" altLang="zh-CN" sz="3000" dirty="0"/>
              <a:t>	</a:t>
            </a:r>
            <a:r>
              <a:rPr lang="en-US" altLang="zh-CN" sz="3000" dirty="0">
                <a:solidFill>
                  <a:srgbClr val="00B050"/>
                </a:solidFill>
                <a:sym typeface="Symbol"/>
              </a:rPr>
              <a:t> 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  –  </a:t>
            </a:r>
            <a:r>
              <a:rPr lang="en-US" altLang="zh-CN" sz="3000" i="1" dirty="0" err="1">
                <a:solidFill>
                  <a:srgbClr val="0070C0"/>
                </a:solidFill>
                <a:sym typeface="Symbol"/>
              </a:rPr>
              <a:t>c</a:t>
            </a:r>
            <a:r>
              <a:rPr lang="en-US" altLang="zh-CN" sz="3000" baseline="30000" dirty="0" err="1">
                <a:solidFill>
                  <a:srgbClr val="0070C0"/>
                </a:solidFill>
                <a:sym typeface="Symbol"/>
              </a:rPr>
              <a:t>T</a:t>
            </a:r>
            <a:r>
              <a:rPr lang="en-US" altLang="zh-CN" sz="3000" i="1" dirty="0" err="1">
                <a:solidFill>
                  <a:srgbClr val="0070C0"/>
                </a:solidFill>
                <a:sym typeface="Symbol"/>
              </a:rPr>
              <a:t>p</a:t>
            </a:r>
            <a:endParaRPr lang="en-US" altLang="zh-CN" sz="3000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	subject </a:t>
            </a:r>
            <a:r>
              <a:rPr lang="en-US" altLang="zh-CN" sz="3000" dirty="0"/>
              <a:t>to	</a:t>
            </a:r>
            <a:r>
              <a:rPr lang="en-US" altLang="zh-CN" sz="3000" i="1" dirty="0">
                <a:solidFill>
                  <a:srgbClr val="0070C0"/>
                </a:solidFill>
              </a:rPr>
              <a:t>y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d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 </a:t>
            </a:r>
            <a:r>
              <a:rPr lang="en-US" altLang="zh-CN" sz="3000" dirty="0" smtClean="0">
                <a:solidFill>
                  <a:srgbClr val="0070C0"/>
                </a:solidFill>
                <a:sym typeface="Symbol"/>
              </a:rPr>
              <a:t>–</a:t>
            </a:r>
            <a:r>
              <a:rPr lang="en-US" altLang="zh-CN" sz="3000" i="1" dirty="0">
                <a:solidFill>
                  <a:srgbClr val="00B050"/>
                </a:solidFill>
                <a:sym typeface="Symbol"/>
              </a:rPr>
              <a:t> </a:t>
            </a:r>
            <a:r>
              <a:rPr lang="en-US" altLang="zh-CN" sz="3000" dirty="0">
                <a:solidFill>
                  <a:srgbClr val="00B050"/>
                </a:solidFill>
                <a:sym typeface="Symbol"/>
              </a:rPr>
              <a:t></a:t>
            </a:r>
            <a:r>
              <a:rPr lang="en-US" altLang="zh-CN" sz="3000" dirty="0" smtClean="0">
                <a:solidFill>
                  <a:srgbClr val="0070C0"/>
                </a:solidFill>
                <a:sym typeface="Symbol"/>
              </a:rPr>
              <a:t> </a:t>
            </a:r>
            <a:r>
              <a:rPr lang="en-US" altLang="zh-CN" sz="3000" i="1" dirty="0" smtClean="0">
                <a:solidFill>
                  <a:srgbClr val="00B050"/>
                </a:solidFill>
                <a:sym typeface="Symbol"/>
              </a:rPr>
              <a:t>s</a:t>
            </a:r>
            <a:r>
              <a:rPr lang="en-US" altLang="zh-CN" sz="3000" dirty="0" smtClean="0">
                <a:solidFill>
                  <a:srgbClr val="0070C0"/>
                </a:solidFill>
                <a:sym typeface="Symbol"/>
              </a:rPr>
              <a:t> 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+ </a:t>
            </a:r>
            <a:r>
              <a:rPr lang="en-US" altLang="zh-CN" sz="3000" i="1" dirty="0">
                <a:solidFill>
                  <a:srgbClr val="0070C0"/>
                </a:solidFill>
                <a:sym typeface="Symbol"/>
              </a:rPr>
              <a:t>p</a:t>
            </a:r>
            <a:r>
              <a:rPr lang="en-US" altLang="zh-CN" sz="3000" dirty="0"/>
              <a:t>,</a:t>
            </a:r>
            <a:endParaRPr lang="en-US" altLang="zh-CN" sz="3000" i="1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sz="3000" i="1" dirty="0">
                <a:solidFill>
                  <a:srgbClr val="0070C0"/>
                </a:solidFill>
              </a:rPr>
              <a:t>				A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u</a:t>
            </a:r>
            <a:r>
              <a:rPr lang="en-US" altLang="zh-CN" sz="3000" dirty="0">
                <a:solidFill>
                  <a:srgbClr val="0070C0"/>
                </a:solidFill>
              </a:rPr>
              <a:t> = </a:t>
            </a:r>
            <a:r>
              <a:rPr lang="en-US" altLang="zh-CN" sz="3000" i="1" dirty="0">
                <a:solidFill>
                  <a:srgbClr val="0070C0"/>
                </a:solidFill>
              </a:rPr>
              <a:t>y</a:t>
            </a:r>
            <a:r>
              <a:rPr lang="en-US" altLang="zh-CN" sz="3000" dirty="0"/>
              <a:t>, </a:t>
            </a:r>
            <a:r>
              <a:rPr lang="en-US" altLang="zh-CN" sz="3000" i="1" dirty="0">
                <a:solidFill>
                  <a:srgbClr val="0070C0"/>
                </a:solidFill>
                <a:sym typeface="Symbol"/>
              </a:rPr>
              <a:t>p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 0</a:t>
            </a:r>
            <a:endParaRPr lang="en-US" altLang="zh-CN" sz="3000" dirty="0"/>
          </a:p>
          <a:p>
            <a:r>
              <a:rPr lang="en-US" altLang="zh-CN" dirty="0"/>
              <a:t>o</a:t>
            </a:r>
            <a:r>
              <a:rPr lang="en-US" altLang="zh-CN" dirty="0" smtClean="0"/>
              <a:t>r its dual:</a:t>
            </a:r>
            <a:endParaRPr lang="en-US" altLang="zh-CN" dirty="0"/>
          </a:p>
          <a:p>
            <a:pPr>
              <a:buNone/>
            </a:pPr>
            <a:r>
              <a:rPr lang="en-US" altLang="zh-CN" dirty="0" smtClean="0"/>
              <a:t>	 	</a:t>
            </a:r>
            <a:r>
              <a:rPr lang="en-US" altLang="zh-CN" sz="3000" dirty="0" smtClean="0"/>
              <a:t>minimize	</a:t>
            </a:r>
            <a:r>
              <a:rPr lang="en-US" altLang="zh-CN" sz="3000" i="1" dirty="0" err="1" smtClean="0">
                <a:solidFill>
                  <a:srgbClr val="0070C0"/>
                </a:solidFill>
              </a:rPr>
              <a:t>d</a:t>
            </a:r>
            <a:r>
              <a:rPr lang="en-US" altLang="zh-CN" sz="3000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sz="3000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CN" sz="3000" i="1" dirty="0" smtClean="0">
                <a:solidFill>
                  <a:srgbClr val="0070C0"/>
                </a:solidFill>
              </a:rPr>
              <a:t>x</a:t>
            </a:r>
            <a:endParaRPr lang="en-US" altLang="zh-CN" sz="3000" i="1" dirty="0" smtClean="0"/>
          </a:p>
          <a:p>
            <a:pPr>
              <a:buNone/>
            </a:pPr>
            <a:r>
              <a:rPr lang="en-US" altLang="zh-CN" sz="3000" dirty="0"/>
              <a:t>	</a:t>
            </a:r>
            <a:r>
              <a:rPr lang="en-US" altLang="zh-CN" sz="3000" dirty="0" smtClean="0"/>
              <a:t>	subject to</a:t>
            </a:r>
            <a:r>
              <a:rPr lang="en-US" altLang="zh-CN" sz="3000" dirty="0"/>
              <a:t>	</a:t>
            </a:r>
            <a:r>
              <a:rPr lang="en-US" altLang="zh-CN" sz="3000" dirty="0">
                <a:solidFill>
                  <a:srgbClr val="0070C0"/>
                </a:solidFill>
              </a:rPr>
              <a:t>0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x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c</a:t>
            </a:r>
            <a:r>
              <a:rPr lang="en-US" altLang="zh-CN" sz="3000" dirty="0"/>
              <a:t> </a:t>
            </a:r>
          </a:p>
          <a:p>
            <a:pPr lvl="1">
              <a:buNone/>
            </a:pPr>
            <a:r>
              <a:rPr lang="en-US" altLang="zh-CN" sz="3000" dirty="0"/>
              <a:t>		 	</a:t>
            </a:r>
            <a:r>
              <a:rPr lang="en-US" altLang="zh-CN" sz="3000" dirty="0" smtClean="0"/>
              <a:t>	</a:t>
            </a:r>
            <a:r>
              <a:rPr lang="en-US" altLang="zh-CN" sz="3000" i="1" dirty="0" smtClean="0">
                <a:solidFill>
                  <a:srgbClr val="0070C0"/>
                </a:solidFill>
              </a:rPr>
              <a:t>A</a:t>
            </a:r>
            <a:r>
              <a:rPr lang="en-US" altLang="zh-CN" sz="3000" baseline="30000" dirty="0" smtClean="0">
                <a:solidFill>
                  <a:srgbClr val="0070C0"/>
                </a:solidFill>
              </a:rPr>
              <a:t>T</a:t>
            </a:r>
            <a:r>
              <a:rPr lang="en-US" altLang="zh-CN" sz="3000" dirty="0" smtClean="0">
                <a:solidFill>
                  <a:srgbClr val="0070C0"/>
                </a:solidFill>
              </a:rPr>
              <a:t> </a:t>
            </a:r>
            <a:r>
              <a:rPr lang="en-US" altLang="zh-CN" sz="3000" i="1" dirty="0">
                <a:solidFill>
                  <a:srgbClr val="0070C0"/>
                </a:solidFill>
              </a:rPr>
              <a:t>x</a:t>
            </a:r>
            <a:r>
              <a:rPr lang="en-US" altLang="zh-CN" sz="3000" dirty="0">
                <a:solidFill>
                  <a:srgbClr val="0070C0"/>
                </a:solidFill>
              </a:rPr>
              <a:t> = </a:t>
            </a:r>
            <a:r>
              <a:rPr lang="en-US" altLang="zh-CN" sz="3000" dirty="0" smtClean="0">
                <a:solidFill>
                  <a:srgbClr val="0070C0"/>
                </a:solidFill>
              </a:rPr>
              <a:t>0,</a:t>
            </a:r>
            <a:endParaRPr lang="en-US" altLang="zh-CN" sz="3000" dirty="0">
              <a:solidFill>
                <a:srgbClr val="0070C0"/>
              </a:solidFill>
            </a:endParaRPr>
          </a:p>
          <a:p>
            <a:pPr lvl="1">
              <a:buNone/>
            </a:pPr>
            <a:r>
              <a:rPr lang="en-US" altLang="zh-CN" sz="3000" dirty="0">
                <a:solidFill>
                  <a:srgbClr val="0070C0"/>
                </a:solidFill>
              </a:rPr>
              <a:t>			</a:t>
            </a:r>
            <a:r>
              <a:rPr lang="en-US" altLang="zh-CN" sz="3000" dirty="0" smtClean="0">
                <a:solidFill>
                  <a:srgbClr val="0070C0"/>
                </a:solidFill>
              </a:rPr>
              <a:t>	</a:t>
            </a:r>
            <a:r>
              <a:rPr lang="en-US" altLang="zh-CN" sz="3000" i="1" dirty="0" err="1" smtClean="0">
                <a:solidFill>
                  <a:srgbClr val="00B050"/>
                </a:solidFill>
              </a:rPr>
              <a:t>s</a:t>
            </a:r>
            <a:r>
              <a:rPr lang="en-US" altLang="zh-CN" sz="3000" baseline="30000" dirty="0" err="1" smtClean="0">
                <a:solidFill>
                  <a:srgbClr val="00B050"/>
                </a:solidFill>
              </a:rPr>
              <a:t>T</a:t>
            </a:r>
            <a:r>
              <a:rPr lang="en-US" altLang="zh-CN" sz="3000" baseline="30000" dirty="0" smtClean="0">
                <a:solidFill>
                  <a:srgbClr val="00B050"/>
                </a:solidFill>
              </a:rPr>
              <a:t> </a:t>
            </a:r>
            <a:r>
              <a:rPr lang="en-US" altLang="zh-CN" sz="3000" i="1" dirty="0">
                <a:solidFill>
                  <a:srgbClr val="00B050"/>
                </a:solidFill>
              </a:rPr>
              <a:t>x</a:t>
            </a:r>
            <a:r>
              <a:rPr lang="en-US" altLang="zh-CN" sz="3000" dirty="0">
                <a:solidFill>
                  <a:srgbClr val="00B050"/>
                </a:solidFill>
              </a:rPr>
              <a:t> </a:t>
            </a:r>
            <a:r>
              <a:rPr lang="en-US" altLang="zh-CN" sz="3000" dirty="0">
                <a:solidFill>
                  <a:srgbClr val="00B050"/>
                </a:solidFill>
                <a:sym typeface="Symbol"/>
              </a:rPr>
              <a:t>  </a:t>
            </a:r>
            <a:endParaRPr lang="en-US" altLang="zh-CN" sz="3000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8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Considering Barrier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Approximation via logarithmic barrier:</a:t>
            </a:r>
          </a:p>
          <a:p>
            <a:pPr>
              <a:buNone/>
            </a:pPr>
            <a:r>
              <a:rPr lang="en-US" altLang="zh-CN" dirty="0"/>
              <a:t>		min	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 smtClean="0">
                <a:solidFill>
                  <a:srgbClr val="0070C0"/>
                </a:solidFill>
              </a:rPr>
              <a:t> + (1/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) </a:t>
            </a:r>
            <a:r>
              <a:rPr lang="el-GR" altLang="zh-CN" dirty="0">
                <a:solidFill>
                  <a:srgbClr val="0070C0"/>
                </a:solidFill>
              </a:rPr>
              <a:t>φ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	s. t.	</a:t>
            </a:r>
            <a:r>
              <a:rPr lang="en-US" altLang="zh-CN" dirty="0">
                <a:solidFill>
                  <a:srgbClr val="0070C0"/>
                </a:solidFill>
              </a:rPr>
              <a:t>0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</a:t>
            </a:r>
            <a:r>
              <a:rPr lang="en-US" altLang="zh-CN" dirty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c</a:t>
            </a:r>
            <a:r>
              <a:rPr lang="en-US" altLang="zh-CN" dirty="0"/>
              <a:t> </a:t>
            </a:r>
          </a:p>
          <a:p>
            <a:pPr lvl="1">
              <a:buNone/>
            </a:pPr>
            <a:r>
              <a:rPr lang="en-US" altLang="zh-CN" dirty="0"/>
              <a:t>		 	</a:t>
            </a:r>
            <a:r>
              <a:rPr lang="en-US" altLang="zh-CN" sz="3200" i="1" dirty="0">
                <a:solidFill>
                  <a:srgbClr val="0070C0"/>
                </a:solidFill>
              </a:rPr>
              <a:t>A</a:t>
            </a:r>
            <a:r>
              <a:rPr lang="en-US" altLang="zh-CN" sz="3200" baseline="30000" dirty="0">
                <a:solidFill>
                  <a:srgbClr val="0070C0"/>
                </a:solidFill>
              </a:rPr>
              <a:t>T</a:t>
            </a:r>
            <a:r>
              <a:rPr lang="en-US" altLang="zh-CN" sz="3200" dirty="0">
                <a:solidFill>
                  <a:srgbClr val="0070C0"/>
                </a:solidFill>
              </a:rPr>
              <a:t> </a:t>
            </a:r>
            <a:r>
              <a:rPr lang="en-US" altLang="zh-CN" sz="3200" i="1" dirty="0">
                <a:solidFill>
                  <a:srgbClr val="0070C0"/>
                </a:solidFill>
              </a:rPr>
              <a:t>x</a:t>
            </a:r>
            <a:r>
              <a:rPr lang="en-US" altLang="zh-CN" sz="3200" dirty="0">
                <a:solidFill>
                  <a:srgbClr val="0070C0"/>
                </a:solidFill>
              </a:rPr>
              <a:t> =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, </a:t>
            </a:r>
            <a:r>
              <a:rPr lang="en-US" altLang="zh-CN" sz="3200" i="1" dirty="0">
                <a:solidFill>
                  <a:srgbClr val="0070C0"/>
                </a:solidFill>
              </a:rPr>
              <a:t>b</a:t>
            </a:r>
            <a:r>
              <a:rPr lang="en-US" altLang="zh-CN" sz="3200" dirty="0">
                <a:solidFill>
                  <a:srgbClr val="0070C0"/>
                </a:solidFill>
              </a:rPr>
              <a:t>(</a:t>
            </a:r>
            <a:r>
              <a:rPr lang="en-US" altLang="zh-CN" sz="3200" i="1" dirty="0">
                <a:solidFill>
                  <a:srgbClr val="0070C0"/>
                </a:solidFill>
              </a:rPr>
              <a:t>V</a:t>
            </a:r>
            <a:r>
              <a:rPr lang="en-US" altLang="zh-CN" sz="3200" dirty="0">
                <a:solidFill>
                  <a:srgbClr val="0070C0"/>
                </a:solidFill>
              </a:rPr>
              <a:t>) = </a:t>
            </a:r>
            <a:r>
              <a:rPr lang="en-US" altLang="zh-CN" sz="3200" dirty="0" smtClean="0">
                <a:solidFill>
                  <a:srgbClr val="0070C0"/>
                </a:solidFill>
              </a:rPr>
              <a:t>0</a:t>
            </a:r>
            <a:endParaRPr lang="en-US" altLang="zh-CN" sz="32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where </a:t>
            </a:r>
            <a:r>
              <a:rPr lang="el-GR" altLang="zh-CN" dirty="0" smtClean="0">
                <a:solidFill>
                  <a:srgbClr val="0070C0"/>
                </a:solidFill>
              </a:rPr>
              <a:t>φ</a:t>
            </a:r>
            <a:r>
              <a:rPr lang="en-US" altLang="zh-CN" dirty="0" smtClean="0">
                <a:solidFill>
                  <a:srgbClr val="0070C0"/>
                </a:solidFill>
              </a:rPr>
              <a:t>(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) = –log (</a:t>
            </a:r>
            <a:r>
              <a:rPr lang="en-US" altLang="zh-CN" dirty="0">
                <a:solidFill>
                  <a:srgbClr val="0070C0"/>
                </a:solidFill>
                <a:sym typeface="Symbol"/>
              </a:rPr>
              <a:t> 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–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s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dirty="0" smtClean="0"/>
          </a:p>
          <a:p>
            <a:r>
              <a:rPr lang="en-US" altLang="zh-CN" dirty="0" smtClean="0"/>
              <a:t>Approximation </a:t>
            </a:r>
            <a:r>
              <a:rPr lang="en-US" altLang="zh-CN" dirty="0"/>
              <a:t>improves as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>
                <a:solidFill>
                  <a:srgbClr val="0070C0"/>
                </a:solidFill>
              </a:rPr>
              <a:t> → ∞</a:t>
            </a:r>
            <a:r>
              <a:rPr lang="en-US" altLang="zh-CN" dirty="0"/>
              <a:t> </a:t>
            </a:r>
            <a:endParaRPr lang="en-US" altLang="zh-CN" baseline="-25000" dirty="0">
              <a:solidFill>
                <a:srgbClr val="0070C0"/>
              </a:solidFill>
            </a:endParaRPr>
          </a:p>
          <a:p>
            <a:r>
              <a:rPr lang="en-US" altLang="zh-CN" dirty="0" smtClean="0"/>
              <a:t>Here, </a:t>
            </a:r>
            <a:r>
              <a:rPr lang="en-US" altLang="zh-CN" dirty="0" smtClean="0">
                <a:solidFill>
                  <a:srgbClr val="0070C0"/>
                </a:solidFill>
              </a:rPr>
              <a:t>∇</a:t>
            </a:r>
            <a:r>
              <a:rPr lang="el-GR" altLang="zh-CN" dirty="0" smtClean="0">
                <a:solidFill>
                  <a:srgbClr val="0070C0"/>
                </a:solidFill>
              </a:rPr>
              <a:t>φ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r>
              <a:rPr lang="en-US" altLang="zh-CN" dirty="0" smtClean="0">
                <a:solidFill>
                  <a:srgbClr val="0070C0"/>
                </a:solidFill>
              </a:rPr>
              <a:t> =  </a:t>
            </a:r>
            <a:r>
              <a:rPr lang="en-US" altLang="zh-CN" i="1" dirty="0" smtClean="0">
                <a:solidFill>
                  <a:srgbClr val="0070C0"/>
                </a:solidFill>
              </a:rPr>
              <a:t>s </a:t>
            </a:r>
            <a:r>
              <a:rPr lang="en-US" altLang="zh-CN" dirty="0" smtClean="0">
                <a:solidFill>
                  <a:srgbClr val="0070C0"/>
                </a:solidFill>
              </a:rPr>
              <a:t>/ (</a:t>
            </a:r>
            <a:r>
              <a:rPr lang="en-US" altLang="zh-CN" dirty="0" smtClean="0">
                <a:solidFill>
                  <a:srgbClr val="0070C0"/>
                </a:solidFill>
                <a:sym typeface="Symbol"/>
              </a:rPr>
              <a:t></a:t>
            </a:r>
            <a:r>
              <a:rPr lang="en-US" altLang="zh-CN" dirty="0" smtClean="0">
                <a:solidFill>
                  <a:srgbClr val="0070C0"/>
                </a:solidFill>
              </a:rPr>
              <a:t> – </a:t>
            </a:r>
            <a:r>
              <a:rPr lang="en-US" altLang="zh-CN" i="1" dirty="0" err="1" smtClean="0">
                <a:solidFill>
                  <a:srgbClr val="0070C0"/>
                </a:solidFill>
              </a:rPr>
              <a:t>s</a:t>
            </a:r>
            <a:r>
              <a:rPr lang="en-US" altLang="zh-CN" baseline="30000" dirty="0" err="1" smtClean="0">
                <a:solidFill>
                  <a:srgbClr val="0070C0"/>
                </a:solidFill>
              </a:rPr>
              <a:t>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>
                <a:solidFill>
                  <a:srgbClr val="0070C0"/>
                </a:solidFill>
              </a:rPr>
              <a:t>x</a:t>
            </a:r>
            <a:r>
              <a:rPr lang="en-US" altLang="zh-CN" dirty="0">
                <a:solidFill>
                  <a:srgbClr val="0070C0"/>
                </a:solidFill>
              </a:rPr>
              <a:t>)</a:t>
            </a:r>
            <a:endParaRPr lang="en-US" altLang="zh-CN" dirty="0" smtClean="0"/>
          </a:p>
          <a:p>
            <a:pPr marL="457200" lvl="1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1071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Barrier Method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Input</a:t>
            </a:r>
            <a:r>
              <a:rPr lang="en-US" altLang="zh-CN" dirty="0" smtClean="0"/>
              <a:t>: a feasible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:=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baseline="30000" dirty="0" smtClean="0">
                <a:solidFill>
                  <a:srgbClr val="0070C0"/>
                </a:solidFill>
              </a:rPr>
              <a:t>(0)</a:t>
            </a:r>
            <a:r>
              <a:rPr lang="en-US" altLang="zh-CN" dirty="0"/>
              <a:t>, </a:t>
            </a:r>
            <a:r>
              <a:rPr lang="en-US" altLang="zh-CN" i="1" dirty="0" smtClean="0">
                <a:solidFill>
                  <a:srgbClr val="0070C0"/>
                </a:solidFill>
              </a:rPr>
              <a:t>µ</a:t>
            </a:r>
            <a:r>
              <a:rPr lang="en-US" altLang="zh-CN" dirty="0" smtClean="0">
                <a:solidFill>
                  <a:srgbClr val="0070C0"/>
                </a:solidFill>
              </a:rPr>
              <a:t> &gt; 1</a:t>
            </a:r>
            <a:r>
              <a:rPr lang="en-US" altLang="zh-CN" dirty="0"/>
              <a:t>, </a:t>
            </a:r>
            <a:r>
              <a:rPr lang="en-US" altLang="zh-CN" dirty="0" smtClean="0"/>
              <a:t>tolerance </a:t>
            </a:r>
            <a:r>
              <a:rPr lang="en-US" altLang="zh-CN" dirty="0">
                <a:solidFill>
                  <a:srgbClr val="0070C0"/>
                </a:solidFill>
              </a:rPr>
              <a:t>ǫ </a:t>
            </a:r>
            <a:r>
              <a:rPr lang="en-US" altLang="zh-CN" dirty="0" smtClean="0">
                <a:solidFill>
                  <a:srgbClr val="0070C0"/>
                </a:solidFill>
              </a:rPr>
              <a:t>&gt; 0</a:t>
            </a:r>
          </a:p>
          <a:p>
            <a:pPr marL="0" indent="0">
              <a:buNone/>
            </a:pPr>
            <a:r>
              <a:rPr lang="en-US" altLang="zh-CN" dirty="0" smtClean="0"/>
              <a:t> </a:t>
            </a:r>
            <a:r>
              <a:rPr lang="en-US" altLang="zh-CN" b="1" dirty="0" smtClean="0"/>
              <a:t>Output</a:t>
            </a:r>
            <a:r>
              <a:rPr lang="en-US" altLang="zh-CN" dirty="0" smtClean="0"/>
              <a:t>: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*</a:t>
            </a:r>
          </a:p>
          <a:p>
            <a:pPr marL="0" indent="0">
              <a:buNone/>
            </a:pPr>
            <a:r>
              <a:rPr lang="en-US" altLang="zh-CN" dirty="0"/>
              <a:t> </a:t>
            </a:r>
            <a:r>
              <a:rPr lang="en-US" altLang="zh-CN" b="1" dirty="0" smtClean="0"/>
              <a:t>repeat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 Centering step. Compute </a:t>
            </a:r>
            <a:r>
              <a:rPr lang="en-US" altLang="zh-CN" i="1" dirty="0" smtClean="0">
                <a:solidFill>
                  <a:srgbClr val="0070C0"/>
                </a:solidFill>
              </a:rPr>
              <a:t>x</a:t>
            </a:r>
            <a:r>
              <a:rPr lang="en-US" altLang="zh-CN" dirty="0" smtClean="0">
                <a:solidFill>
                  <a:srgbClr val="0070C0"/>
                </a:solidFill>
              </a:rPr>
              <a:t>*(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)</a:t>
            </a:r>
            <a:r>
              <a:rPr lang="en-US" altLang="zh-CN" dirty="0" smtClean="0"/>
              <a:t> by minimizing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</a:t>
            </a:r>
            <a:r>
              <a:rPr lang="en-US" altLang="zh-CN" i="1" dirty="0" smtClean="0">
                <a:solidFill>
                  <a:srgbClr val="0070C0"/>
                </a:solidFill>
              </a:rPr>
              <a:t>f</a:t>
            </a:r>
            <a:r>
              <a:rPr lang="en-US" altLang="zh-CN" dirty="0" smtClean="0">
                <a:solidFill>
                  <a:srgbClr val="0070C0"/>
                </a:solidFill>
              </a:rPr>
              <a:t>  + </a:t>
            </a:r>
            <a:r>
              <a:rPr lang="el-GR" altLang="zh-CN" dirty="0">
                <a:solidFill>
                  <a:srgbClr val="0070C0"/>
                </a:solidFill>
              </a:rPr>
              <a:t>φ</a:t>
            </a:r>
            <a:endParaRPr lang="en-US" altLang="zh-CN" dirty="0" smtClean="0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 Update</a:t>
            </a:r>
            <a:r>
              <a:rPr lang="en-US" altLang="zh-CN" dirty="0"/>
              <a:t>. </a:t>
            </a:r>
            <a:r>
              <a:rPr lang="en-US" altLang="zh-CN" dirty="0">
                <a:solidFill>
                  <a:srgbClr val="0070C0"/>
                </a:solidFill>
              </a:rPr>
              <a:t>x</a:t>
            </a:r>
            <a:r>
              <a:rPr lang="en-US" altLang="zh-CN" dirty="0"/>
              <a:t> := </a:t>
            </a:r>
            <a:r>
              <a:rPr lang="en-US" altLang="zh-CN" dirty="0" smtClean="0">
                <a:solidFill>
                  <a:srgbClr val="0070C0"/>
                </a:solidFill>
              </a:rPr>
              <a:t>x*(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).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 Increase </a:t>
            </a:r>
            <a:r>
              <a:rPr lang="en-US" altLang="zh-CN" i="1" dirty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. 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/>
              <a:t> := </a:t>
            </a:r>
            <a:r>
              <a:rPr lang="en-US" altLang="zh-CN" i="1" dirty="0" smtClean="0">
                <a:solidFill>
                  <a:srgbClr val="0070C0"/>
                </a:solidFill>
              </a:rPr>
              <a:t>µt</a:t>
            </a:r>
            <a:r>
              <a:rPr lang="en-US" altLang="zh-CN" dirty="0" smtClean="0">
                <a:sym typeface="Symbol"/>
              </a:rPr>
              <a:t>.</a:t>
            </a:r>
            <a:endParaRPr lang="en-US" altLang="zh-CN" dirty="0" smtClean="0"/>
          </a:p>
          <a:p>
            <a:pPr marL="57150" indent="0">
              <a:buNone/>
            </a:pPr>
            <a:r>
              <a:rPr lang="en-US" altLang="zh-CN" b="1" dirty="0" smtClean="0"/>
              <a:t>until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0070C0"/>
                </a:solidFill>
              </a:rPr>
              <a:t>1/</a:t>
            </a:r>
            <a:r>
              <a:rPr lang="en-US" altLang="zh-CN" i="1" dirty="0" smtClean="0">
                <a:solidFill>
                  <a:srgbClr val="0070C0"/>
                </a:solidFill>
              </a:rPr>
              <a:t>t</a:t>
            </a:r>
            <a:r>
              <a:rPr lang="en-US" altLang="zh-CN" dirty="0" smtClean="0">
                <a:solidFill>
                  <a:srgbClr val="0070C0"/>
                </a:solidFill>
              </a:rPr>
              <a:t> &lt; ǫ</a:t>
            </a:r>
            <a:r>
              <a:rPr lang="en-US" altLang="zh-CN" dirty="0" smtClean="0"/>
              <a:t>;</a:t>
            </a:r>
          </a:p>
          <a:p>
            <a:r>
              <a:rPr lang="en-US" dirty="0"/>
              <a:t>👉 </a:t>
            </a:r>
            <a:r>
              <a:rPr lang="en-US" altLang="zh-CN" dirty="0" smtClean="0"/>
              <a:t>Note: Centering is usually </a:t>
            </a:r>
            <a:r>
              <a:rPr lang="en-US" altLang="zh-CN" smtClean="0"/>
              <a:t>done </a:t>
            </a:r>
            <a:r>
              <a:rPr lang="en-US" altLang="zh-CN" smtClean="0"/>
              <a:t>by </a:t>
            </a:r>
            <a:r>
              <a:rPr lang="en-US" altLang="zh-CN" smtClean="0"/>
              <a:t>Newton’s </a:t>
            </a:r>
            <a:r>
              <a:rPr lang="en-US" altLang="zh-CN" dirty="0" smtClean="0"/>
              <a:t>method in general.</a:t>
            </a:r>
            <a:endParaRPr lang="en-US" altLang="zh-CN" b="1" dirty="0" smtClean="0"/>
          </a:p>
        </p:txBody>
      </p:sp>
    </p:spTree>
    <p:extLst>
      <p:ext uri="{BB962C8B-B14F-4D97-AF65-F5344CB8AC3E}">
        <p14:creationId xmlns:p14="http://schemas.microsoft.com/office/powerpoint/2010/main" val="1393468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&lt;0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.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residual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graph</m:t>
                            </m:r>
                          </m:e>
                        </m:mr>
                        <m:mr>
                          <m:e/>
                          <m:e>
                            <m:sSup>
                              <m:sSupPr>
                                <m:ctrlPr>
                                  <a:rPr lang="zh-CN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cycle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!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28599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Network flow says: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In the centering step, instead of using the </a:t>
            </a:r>
            <a:r>
              <a:rPr lang="en-US" altLang="zh-CN" dirty="0"/>
              <a:t>Newton descent </a:t>
            </a:r>
            <a:r>
              <a:rPr lang="en-US" altLang="zh-CN" dirty="0" smtClean="0"/>
              <a:t>direction, we can replace it with a negative cycle on the residual graph.</a:t>
            </a:r>
          </a:p>
        </p:txBody>
      </p:sp>
    </p:spTree>
    <p:extLst>
      <p:ext uri="{BB962C8B-B14F-4D97-AF65-F5344CB8AC3E}">
        <p14:creationId xmlns:p14="http://schemas.microsoft.com/office/powerpoint/2010/main" val="3543255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happy-or-confused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8" y="1285875"/>
            <a:ext cx="299085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ounded Rectangular Callout 3"/>
          <p:cNvSpPr>
            <a:spLocks noChangeArrowheads="1"/>
          </p:cNvSpPr>
          <p:nvPr/>
        </p:nvSpPr>
        <p:spPr bwMode="auto">
          <a:xfrm>
            <a:off x="3983038" y="534988"/>
            <a:ext cx="2677194" cy="1339851"/>
          </a:xfrm>
          <a:prstGeom prst="wedgeRoundRectCallout">
            <a:avLst>
              <a:gd name="adj1" fmla="val -85574"/>
              <a:gd name="adj2" fmla="val 31991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1411" tIns="45706" rIns="91411" bIns="45706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r>
              <a:rPr lang="en-US" altLang="zh-CN" dirty="0" smtClean="0"/>
              <a:t>Not yet finish. Any good suggestion?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3692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Network Flow + Convex Optimization</a:t>
            </a:r>
            <a:endParaRPr lang="zh-CN" altLang="en-US" dirty="0"/>
          </a:p>
        </p:txBody>
      </p:sp>
      <p:pic>
        <p:nvPicPr>
          <p:cNvPr id="5" name="Picture 2" descr="frowning.ps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444" y="2981891"/>
            <a:ext cx="168910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ular Callout 3"/>
          <p:cNvSpPr>
            <a:spLocks noChangeArrowheads="1"/>
          </p:cNvSpPr>
          <p:nvPr/>
        </p:nvSpPr>
        <p:spPr bwMode="auto">
          <a:xfrm>
            <a:off x="2253884" y="1844825"/>
            <a:ext cx="2892425" cy="967204"/>
          </a:xfrm>
          <a:prstGeom prst="wedgeRoundRectCallout">
            <a:avLst>
              <a:gd name="adj1" fmla="val -47514"/>
              <a:gd name="adj2" fmla="val 77713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77" tIns="32139" rIns="64277" bIns="32139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r>
              <a:rPr lang="en-US" altLang="zh-CN" sz="2000" dirty="0" smtClean="0">
                <a:latin typeface="Comic Sans MS" panose="030F0702030302020204" pitchFamily="66" charset="0"/>
              </a:rPr>
              <a:t>Ok. How about we do something together?</a:t>
            </a:r>
            <a:endParaRPr lang="en-US" altLang="zh-CN" sz="2000" dirty="0">
              <a:latin typeface="Comic Sans MS" panose="030F0702030302020204" pitchFamily="66" charset="0"/>
            </a:endParaRPr>
          </a:p>
        </p:txBody>
      </p:sp>
      <p:pic>
        <p:nvPicPr>
          <p:cNvPr id="7" name="Picture 4" descr="sitting-laptop-happy.psd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95604">
            <a:off x="6384557" y="3340666"/>
            <a:ext cx="2144712" cy="341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ounded Rectangular Callout 5"/>
          <p:cNvSpPr>
            <a:spLocks noChangeArrowheads="1"/>
          </p:cNvSpPr>
          <p:nvPr/>
        </p:nvSpPr>
        <p:spPr bwMode="auto">
          <a:xfrm>
            <a:off x="4690696" y="3213665"/>
            <a:ext cx="1706563" cy="803275"/>
          </a:xfrm>
          <a:prstGeom prst="wedgeRoundRectCallout">
            <a:avLst>
              <a:gd name="adj1" fmla="val 95162"/>
              <a:gd name="adj2" fmla="val -10079"/>
              <a:gd name="adj3" fmla="val 16667"/>
            </a:avLst>
          </a:prstGeom>
          <a:noFill/>
          <a:ln w="254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64277" tIns="32139" rIns="64277" bIns="32139"/>
          <a:lstStyle>
            <a:lvl1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2pPr>
            <a:lvl3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3pPr>
            <a:lvl4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4pPr>
            <a:lvl5pPr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ヒラギノ角ゴ ProN W3" pitchFamily="-109" charset="-128"/>
              </a:defRPr>
            </a:lvl9pPr>
          </a:lstStyle>
          <a:p>
            <a:r>
              <a:rPr lang="en-US" altLang="zh-CN" sz="2000" dirty="0" smtClean="0">
                <a:latin typeface="Comic Sans MS" panose="030F0702030302020204" pitchFamily="66" charset="0"/>
              </a:rPr>
              <a:t>Sure</a:t>
            </a:r>
            <a:r>
              <a:rPr lang="en-US" altLang="zh-CN" sz="2000" dirty="0">
                <a:latin typeface="Comic Sans MS" panose="030F0702030302020204" pitchFamily="66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59749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Parametric potential Problem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620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Parametric potential problems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CN" dirty="0" smtClean="0"/>
                  <a:t>Consider:</a:t>
                </a:r>
                <a:endParaRPr lang="zh-CN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max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𝑔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s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  <m:r>
                              <a:rPr lang="en-US" altLang="zh-CN">
                                <a:latin typeface="Cambria Math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/>
                              </a:rPr>
                              <m:t>t</m:t>
                            </m:r>
                            <m:r>
                              <a:rPr lang="en-US" altLang="zh-CN" b="0" i="0" smtClean="0">
                                <a:latin typeface="Cambria Math"/>
                              </a:rPr>
                              <m:t>.</m:t>
                            </m:r>
                          </m:e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≤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𝛽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),</m:t>
                            </m:r>
                          </m:e>
                        </m:mr>
                        <m:mr>
                          <m:e/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𝐴𝑢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=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CN" i="1">
                                <a:latin typeface="Cambria Math"/>
                              </a:rPr>
                              <m:t>,</m:t>
                            </m:r>
                          </m:e>
                        </m:mr>
                      </m:m>
                    </m:oMath>
                  </m:oMathPara>
                </a14:m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𝑔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are concave</a:t>
                </a:r>
                <a:r>
                  <a:rPr lang="en-US" altLang="zh-CN" dirty="0" smtClean="0"/>
                  <a:t>.</a:t>
                </a:r>
              </a:p>
              <a:p>
                <a:pPr marL="0" indent="0">
                  <a:buNone/>
                </a:pPr>
                <a:endParaRPr lang="zh-CN" altLang="zh-CN" dirty="0"/>
              </a:p>
              <a:p>
                <a:pPr marL="0" indent="0">
                  <a:buNone/>
                </a:pPr>
                <a:r>
                  <a:rPr lang="en-US" altLang="zh-CN" b="1" dirty="0"/>
                  <a:t>Note:</a:t>
                </a:r>
                <a:r>
                  <a:rPr lang="en-US" altLang="zh-CN" dirty="0"/>
                  <a:t> </a:t>
                </a:r>
                <a:r>
                  <a:rPr lang="en-US" altLang="zh-CN" dirty="0" smtClean="0"/>
                  <a:t>the parametric </a:t>
                </a:r>
                <a:r>
                  <a:rPr lang="en-US" altLang="zh-CN" dirty="0"/>
                  <a:t>flow problems can be defined </a:t>
                </a:r>
                <a:r>
                  <a:rPr lang="en-US" altLang="zh-CN" dirty="0" smtClean="0"/>
                  <a:t>in a similar way.</a:t>
                </a:r>
                <a:endParaRPr lang="zh-CN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56" t="-1752" r="-2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423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Network flow says: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CN" dirty="0"/>
                  <a:t>For fixed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𝛽</m:t>
                    </m:r>
                  </m:oMath>
                </a14:m>
                <a:r>
                  <a:rPr lang="en-US" altLang="zh-CN" dirty="0"/>
                  <a:t>, the problem is feasible </a:t>
                </a:r>
                <a:r>
                  <a:rPr lang="en-US" altLang="zh-CN" dirty="0" smtClean="0"/>
                  <a:t>precisely when</a:t>
                </a:r>
                <a:r>
                  <a:rPr lang="en-US" altLang="zh-CN" dirty="0" smtClean="0"/>
                  <a:t> </a:t>
                </a:r>
                <a:r>
                  <a:rPr lang="en-US" altLang="zh-CN" dirty="0"/>
                  <a:t>there exists no negative </a:t>
                </a:r>
                <a:r>
                  <a:rPr lang="en-US" altLang="zh-CN" dirty="0" smtClean="0"/>
                  <a:t>cycle.</a:t>
                </a:r>
                <a:endParaRPr lang="zh-CN" altLang="zh-CN" dirty="0"/>
              </a:p>
              <a:p>
                <a:pPr lvl="0"/>
                <a:r>
                  <a:rPr lang="en-US" altLang="zh-CN" dirty="0"/>
                  <a:t>Negative cycle detection can be done efficiently using the Bellman-Ford-like methods</a:t>
                </a:r>
                <a:endParaRPr lang="zh-CN" altLang="zh-CN" dirty="0"/>
              </a:p>
              <a:p>
                <a:r>
                  <a:rPr lang="en-US" altLang="zh-CN" dirty="0"/>
                  <a:t>If a negative cycle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𝐶</m:t>
                    </m:r>
                  </m:oMath>
                </a14:m>
                <a:r>
                  <a:rPr lang="en-US" altLang="zh-CN" dirty="0"/>
                  <a:t> is found,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/>
                          </a:rPr>
                          <m:t>(</m:t>
                        </m:r>
                        <m:r>
                          <a:rPr lang="en-US" altLang="zh-CN" i="1">
                            <a:latin typeface="Cambria Math"/>
                          </a:rPr>
                          <m:t>𝑖</m:t>
                        </m:r>
                        <m:r>
                          <a:rPr lang="en-US" altLang="zh-CN" i="1">
                            <a:latin typeface="Cambria Math"/>
                          </a:rPr>
                          <m:t>,</m:t>
                        </m:r>
                        <m:r>
                          <a:rPr lang="en-US" altLang="zh-CN" i="1">
                            <a:latin typeface="Cambria Math"/>
                          </a:rPr>
                          <m:t>𝑗</m:t>
                        </m:r>
                        <m:r>
                          <a:rPr lang="en-US" altLang="zh-CN" i="1">
                            <a:latin typeface="Cambria Math"/>
                          </a:rPr>
                          <m:t>)∈</m:t>
                        </m:r>
                        <m:r>
                          <a:rPr lang="en-US" altLang="zh-CN" i="1">
                            <a:latin typeface="Cambria Math"/>
                          </a:rPr>
                          <m:t>𝐶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zh-CN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/>
                              </a:rPr>
                              <m:t>𝑖𝑗</m:t>
                            </m:r>
                          </m:sub>
                        </m:sSub>
                      </m:e>
                    </m:nary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)&lt;0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92" t="-1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196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Convex Optimization says: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lang="en-US" altLang="zh-CN" dirty="0"/>
                  <a:t>If both sub-gradients of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/>
                      </a:rPr>
                      <m:t>𝑔</m:t>
                    </m:r>
                    <m:r>
                      <a:rPr lang="en-US" altLang="zh-CN" i="1" smtClean="0">
                        <a:latin typeface="Cambria Math"/>
                      </a:rPr>
                      <m:t>(</m:t>
                    </m:r>
                    <m:r>
                      <a:rPr lang="en-US" altLang="zh-CN" i="1" smtClean="0">
                        <a:latin typeface="Cambria Math"/>
                      </a:rPr>
                      <m:t>𝛽</m:t>
                    </m:r>
                    <m:r>
                      <a:rPr lang="en-US" altLang="zh-CN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/>
                      </a:rPr>
                      <m:t>𝑑</m:t>
                    </m:r>
                    <m:r>
                      <a:rPr lang="en-US" altLang="zh-CN" i="1">
                        <a:latin typeface="Cambria Math"/>
                      </a:rPr>
                      <m:t>(</m:t>
                    </m:r>
                    <m:r>
                      <a:rPr lang="en-US" altLang="zh-CN" i="1">
                        <a:latin typeface="Cambria Math"/>
                      </a:rPr>
                      <m:t>𝛽</m:t>
                    </m:r>
                    <m:r>
                      <a:rPr lang="en-US" altLang="zh-CN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CN" dirty="0"/>
                  <a:t> are known, then the </a:t>
                </a:r>
                <a:r>
                  <a:rPr lang="en-US" altLang="zh-CN" i="1" dirty="0"/>
                  <a:t>bisection method</a:t>
                </a:r>
                <a:r>
                  <a:rPr lang="en-US" altLang="zh-CN" dirty="0"/>
                  <a:t> can be used for solving the problem efficiently.</a:t>
                </a:r>
                <a:endParaRPr lang="zh-CN" altLang="zh-CN" dirty="0"/>
              </a:p>
              <a:p>
                <a:r>
                  <a:rPr lang="en-US" altLang="zh-CN" dirty="0"/>
                  <a:t>Also, for multi-parameter problems, the </a:t>
                </a:r>
                <a:r>
                  <a:rPr lang="en-US" altLang="zh-CN" i="1" dirty="0"/>
                  <a:t>ellipsoid method</a:t>
                </a:r>
                <a:r>
                  <a:rPr lang="en-US" altLang="zh-CN" dirty="0"/>
                  <a:t> can be used.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323" t="-1628" r="-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70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essional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professional</Template>
  <TotalTime>2809</TotalTime>
  <Words>1246</Words>
  <Application>Microsoft Office PowerPoint</Application>
  <PresentationFormat>全屏显示(4:3)</PresentationFormat>
  <Paragraphs>316</Paragraphs>
  <Slides>49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9" baseType="lpstr">
      <vt:lpstr>Gill Sans</vt:lpstr>
      <vt:lpstr>宋体</vt:lpstr>
      <vt:lpstr>ヒラギノ角ゴ ProN W3</vt:lpstr>
      <vt:lpstr>Arial</vt:lpstr>
      <vt:lpstr>Calibri</vt:lpstr>
      <vt:lpstr>Cambria Math</vt:lpstr>
      <vt:lpstr>Comic Sans MS</vt:lpstr>
      <vt:lpstr>Symbol</vt:lpstr>
      <vt:lpstr>Wingdings</vt:lpstr>
      <vt:lpstr>professional</vt:lpstr>
      <vt:lpstr>When “Network Flow” Meets “Convex Optimization”</vt:lpstr>
      <vt:lpstr>当 “网络流” 遇上 “凸优化”</vt:lpstr>
      <vt:lpstr>“Network Flow” says:</vt:lpstr>
      <vt:lpstr>“Convex Optimization” says:</vt:lpstr>
      <vt:lpstr>Network Flow + Convex Optimization</vt:lpstr>
      <vt:lpstr>Parametric potential Problem</vt:lpstr>
      <vt:lpstr>Parametric potential problems</vt:lpstr>
      <vt:lpstr>Network flow says:</vt:lpstr>
      <vt:lpstr>Convex Optimization says:</vt:lpstr>
      <vt:lpstr>Quasi-convex Minimization</vt:lpstr>
      <vt:lpstr>Examples of Quasi-Convex Functions</vt:lpstr>
      <vt:lpstr>Convex Optimization says:</vt:lpstr>
      <vt:lpstr>Convex Optimization says:</vt:lpstr>
      <vt:lpstr>Convex Optimization says:</vt:lpstr>
      <vt:lpstr>Quasi-convex Network Problem</vt:lpstr>
      <vt:lpstr>Monotonic Minimization</vt:lpstr>
      <vt:lpstr>E.g. Yield-driven Optimization</vt:lpstr>
      <vt:lpstr>E.g. Yield-driven Optimization</vt:lpstr>
      <vt:lpstr>E.g. Yield-driven Optimization</vt:lpstr>
      <vt:lpstr>Network flow says:</vt:lpstr>
      <vt:lpstr>MIN-COST flow problem</vt:lpstr>
      <vt:lpstr>Min-Cost Flow Problem (linear)</vt:lpstr>
      <vt:lpstr>PowerPoint 演示文稿</vt:lpstr>
      <vt:lpstr>Conventional Algorithms</vt:lpstr>
      <vt:lpstr>General Descent Method</vt:lpstr>
      <vt:lpstr>Some Common Descent Directions</vt:lpstr>
      <vt:lpstr>Network flow says:</vt:lpstr>
      <vt:lpstr>Network flow says:</vt:lpstr>
      <vt:lpstr>Network flow says:</vt:lpstr>
      <vt:lpstr>Min-Cost Flow Convex Problem</vt:lpstr>
      <vt:lpstr>Common Line Search Types</vt:lpstr>
      <vt:lpstr>Network flow says:</vt:lpstr>
      <vt:lpstr>Quasi-convex Minimization</vt:lpstr>
      <vt:lpstr> Convex Optimization says:</vt:lpstr>
      <vt:lpstr>Network flow says:</vt:lpstr>
      <vt:lpstr>E.g. Linear-Fractional Cost</vt:lpstr>
      <vt:lpstr> Convex Optimization says:</vt:lpstr>
      <vt:lpstr>Network flow says:</vt:lpstr>
      <vt:lpstr>E.g. Statistical Optimization</vt:lpstr>
      <vt:lpstr>Statistical Optimization</vt:lpstr>
      <vt:lpstr>PowerPoint 演示文稿</vt:lpstr>
      <vt:lpstr>Problem w/ additional Constraints</vt:lpstr>
      <vt:lpstr>E.g. Yield-driven Delay Padding</vt:lpstr>
      <vt:lpstr>E.g. Yield-driven Delay Padding</vt:lpstr>
      <vt:lpstr>Considering Barrier Method</vt:lpstr>
      <vt:lpstr>Barrier Method</vt:lpstr>
      <vt:lpstr>PowerPoint 演示文稿</vt:lpstr>
      <vt:lpstr>Network flow says: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When “Network flow” meets “Convex programming”</dc:title>
  <dc:creator>luk</dc:creator>
  <cp:lastModifiedBy>user</cp:lastModifiedBy>
  <cp:revision>208</cp:revision>
  <dcterms:created xsi:type="dcterms:W3CDTF">2013-10-31T05:27:03Z</dcterms:created>
  <dcterms:modified xsi:type="dcterms:W3CDTF">2021-11-10T05:55:34Z</dcterms:modified>
</cp:coreProperties>
</file>