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8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6" d="100"/>
          <a:sy n="106" d="100"/>
        </p:scale>
        <p:origin x="63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028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500188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4" name="Text 1"/>
          <p:cNvSpPr/>
          <p:nvPr/>
        </p:nvSpPr>
        <p:spPr>
          <a:xfrm>
            <a:off x="571500" y="1976438"/>
            <a:ext cx="80010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低差异序列在N维球面上的采样方法</a:t>
            </a:r>
            <a:endParaRPr lang="en-US" sz="3700" dirty="0"/>
          </a:p>
        </p:txBody>
      </p:sp>
      <p:sp>
        <p:nvSpPr>
          <p:cNvPr id="5" name="Shape 2"/>
          <p:cNvSpPr/>
          <p:nvPr/>
        </p:nvSpPr>
        <p:spPr>
          <a:xfrm>
            <a:off x="571500" y="2976563"/>
            <a:ext cx="604838" cy="114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Text 3"/>
          <p:cNvSpPr/>
          <p:nvPr/>
        </p:nvSpPr>
        <p:spPr>
          <a:xfrm>
            <a:off x="571500" y="3424238"/>
            <a:ext cx="8001000" cy="2190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通义智能PPT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方法论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FFFFFF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4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22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rcRect l="12500" r="12500"/>
          <a:stretch/>
        </p:blipFill>
        <p:spPr>
          <a:xfrm>
            <a:off x="0" y="0"/>
            <a:ext cx="3857625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29125" y="285750"/>
            <a:ext cx="32385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4429125" y="742950"/>
            <a:ext cx="3238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基于van der Corput的N维球面采样</a:t>
            </a:r>
            <a:endParaRPr lang="en-US" sz="1200" dirty="0"/>
          </a:p>
        </p:txBody>
      </p:sp>
      <p:sp>
        <p:nvSpPr>
          <p:cNvPr id="7" name="Text 3"/>
          <p:cNvSpPr/>
          <p:nvPr/>
        </p:nvSpPr>
        <p:spPr>
          <a:xfrm>
            <a:off x="4429125" y="1333500"/>
            <a:ext cx="1881187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4429125" y="1662112"/>
            <a:ext cx="1881187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van der Corput序列</a:t>
            </a:r>
            <a:endParaRPr lang="en-US" sz="1200" dirty="0"/>
          </a:p>
        </p:txBody>
      </p:sp>
      <p:sp>
        <p:nvSpPr>
          <p:cNvPr id="9" name="Text 5"/>
          <p:cNvSpPr/>
          <p:nvPr/>
        </p:nvSpPr>
        <p:spPr>
          <a:xfrm>
            <a:off x="4429125" y="1909762"/>
            <a:ext cx="1881187" cy="1047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利用van der Corput序列生成均匀分布的点集，通过逆序转换数字的基表示，实现区间[0,1]上的均匀分布，为高维球面采样奠定基础。</a:t>
            </a:r>
            <a:endParaRPr lang="en-US" sz="1000" dirty="0"/>
          </a:p>
        </p:txBody>
      </p:sp>
      <p:sp>
        <p:nvSpPr>
          <p:cNvPr id="10" name="Text 6"/>
          <p:cNvSpPr/>
          <p:nvPr/>
        </p:nvSpPr>
        <p:spPr>
          <a:xfrm>
            <a:off x="6691313" y="1333500"/>
            <a:ext cx="1881187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6691313" y="1662112"/>
            <a:ext cx="1881187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多维扩展</a:t>
            </a:r>
            <a:endParaRPr lang="en-US" sz="1200" dirty="0"/>
          </a:p>
        </p:txBody>
      </p:sp>
      <p:sp>
        <p:nvSpPr>
          <p:cNvPr id="12" name="Text 8"/>
          <p:cNvSpPr/>
          <p:nvPr/>
        </p:nvSpPr>
        <p:spPr>
          <a:xfrm>
            <a:off x="6691313" y="1909762"/>
            <a:ext cx="1881187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将van der Corput序列扩展至多维，形成Halton序列，通过不同质数基的组合，确保点集在高维空间中的均匀覆盖。</a:t>
            </a:r>
            <a:endParaRPr lang="en-US" sz="1000" dirty="0"/>
          </a:p>
        </p:txBody>
      </p:sp>
      <p:sp>
        <p:nvSpPr>
          <p:cNvPr id="13" name="Text 9"/>
          <p:cNvSpPr/>
          <p:nvPr/>
        </p:nvSpPr>
        <p:spPr>
          <a:xfrm>
            <a:off x="4429125" y="3148013"/>
            <a:ext cx="1881187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200" dirty="0"/>
          </a:p>
        </p:txBody>
      </p:sp>
      <p:sp>
        <p:nvSpPr>
          <p:cNvPr id="14" name="Text 10"/>
          <p:cNvSpPr/>
          <p:nvPr/>
        </p:nvSpPr>
        <p:spPr>
          <a:xfrm>
            <a:off x="4429125" y="3476625"/>
            <a:ext cx="1881187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球面映射</a:t>
            </a:r>
            <a:endParaRPr lang="en-US" sz="1200" dirty="0"/>
          </a:p>
        </p:txBody>
      </p:sp>
      <p:sp>
        <p:nvSpPr>
          <p:cNvPr id="15" name="Text 11"/>
          <p:cNvSpPr/>
          <p:nvPr/>
        </p:nvSpPr>
        <p:spPr>
          <a:xfrm>
            <a:off x="4429125" y="3724275"/>
            <a:ext cx="1881187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采用数学变换，将Halton序列产生的点从超立方体映射到N维球面，确保点集在球面上的均匀分布，满足低差异性要求。</a:t>
            </a:r>
            <a:endParaRPr lang="en-US" sz="1000" dirty="0"/>
          </a:p>
        </p:txBody>
      </p:sp>
      <p:sp>
        <p:nvSpPr>
          <p:cNvPr id="16" name="Text 12"/>
          <p:cNvSpPr/>
          <p:nvPr/>
        </p:nvSpPr>
        <p:spPr>
          <a:xfrm>
            <a:off x="6691313" y="3148013"/>
            <a:ext cx="1881187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200" dirty="0"/>
          </a:p>
        </p:txBody>
      </p:sp>
      <p:sp>
        <p:nvSpPr>
          <p:cNvPr id="17" name="Text 13"/>
          <p:cNvSpPr/>
          <p:nvPr/>
        </p:nvSpPr>
        <p:spPr>
          <a:xfrm>
            <a:off x="6691313" y="3476625"/>
            <a:ext cx="1881187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算法优化</a:t>
            </a:r>
            <a:endParaRPr lang="en-US" sz="1200" dirty="0"/>
          </a:p>
        </p:txBody>
      </p:sp>
      <p:sp>
        <p:nvSpPr>
          <p:cNvPr id="18" name="Text 14"/>
          <p:cNvSpPr/>
          <p:nvPr/>
        </p:nvSpPr>
        <p:spPr>
          <a:xfrm>
            <a:off x="6691313" y="3724275"/>
            <a:ext cx="1881187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针对N维球面特性，优化算法以提高计算效率和点集质量，确保在高维空间中也能获得良好的采样效果。</a:t>
            </a:r>
            <a:endParaRPr lang="en-US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Hopf坐标与S3及SO(3)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71500" y="2095500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Hopf坐标系统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571500" y="2343150"/>
            <a:ext cx="2413000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Hopf坐标是一种用于描述四维球面S3上的点的数学工具，通过三个角度参数θ、ψ和φ来定位一个点，结合正弦和余弦函数，实现从三维到四维空间的映射。</a:t>
            </a:r>
            <a:endParaRPr lang="en-US" sz="1000" dirty="0"/>
          </a:p>
        </p:txBody>
      </p:sp>
      <p:sp>
        <p:nvSpPr>
          <p:cNvPr id="8" name="Text 5"/>
          <p:cNvSpPr/>
          <p:nvPr/>
        </p:nvSpPr>
        <p:spPr>
          <a:xfrm>
            <a:off x="3365500" y="2095500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S3与SO(3)的关联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3365500" y="2343150"/>
            <a:ext cx="2413000" cy="1047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S3作为四维空间中的三球面，与旋转群SO(3)紧密相连，通过Hopf纤维化理论，可以将S3上的点映射到SO(3)中的旋转矩阵，为高维空间中的旋转问题提供解决方案。</a:t>
            </a:r>
            <a:endParaRPr lang="en-US" sz="1000" dirty="0"/>
          </a:p>
        </p:txBody>
      </p:sp>
      <p:sp>
        <p:nvSpPr>
          <p:cNvPr id="10" name="Text 7"/>
          <p:cNvSpPr/>
          <p:nvPr/>
        </p:nvSpPr>
        <p:spPr>
          <a:xfrm>
            <a:off x="6159500" y="2095500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应用实例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6159500" y="2343150"/>
            <a:ext cx="2413000" cy="1047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在机器人运动规划和无线通信编码等领域，利用Hopf坐标和S3、SO(3)的特性，可以生成均匀分布的点集，优化路径规划和信号传输效率，提升系统的稳定性和抗干扰能力。</a:t>
            </a:r>
            <a:endParaRPr lang="en-US" sz="1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数值实验与结果分析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FFFFFF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4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22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实验设计与评估指标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33400" y="2095500"/>
            <a:ext cx="165735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实验目的</a:t>
            </a:r>
            <a:endParaRPr lang="en-US" sz="1200" dirty="0"/>
          </a:p>
        </p:txBody>
      </p:sp>
      <p:sp>
        <p:nvSpPr>
          <p:cNvPr id="7" name="Shape 4"/>
          <p:cNvSpPr/>
          <p:nvPr/>
        </p:nvSpPr>
        <p:spPr>
          <a:xfrm>
            <a:off x="533400" y="2495550"/>
            <a:ext cx="8001000" cy="19050"/>
          </a:xfrm>
          <a:prstGeom prst="rect">
            <a:avLst/>
          </a:prstGeom>
          <a:solidFill>
            <a:srgbClr val="323DA4"/>
          </a:solidFill>
          <a:ln/>
        </p:spPr>
      </p:sp>
      <p:sp>
        <p:nvSpPr>
          <p:cNvPr id="8" name="Shape 5"/>
          <p:cNvSpPr/>
          <p:nvPr/>
        </p:nvSpPr>
        <p:spPr>
          <a:xfrm>
            <a:off x="130730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323DA4"/>
          </a:solidFill>
          <a:ln/>
        </p:spPr>
      </p:sp>
      <p:sp>
        <p:nvSpPr>
          <p:cNvPr id="9" name="Text 6"/>
          <p:cNvSpPr/>
          <p:nvPr/>
        </p:nvSpPr>
        <p:spPr>
          <a:xfrm>
            <a:off x="533400" y="2719388"/>
            <a:ext cx="165735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验证所提方法在高维球面上生成低差异序列点集的有效性与均匀性。</a:t>
            </a:r>
            <a:endParaRPr lang="en-US" sz="1000" dirty="0"/>
          </a:p>
        </p:txBody>
      </p:sp>
      <p:sp>
        <p:nvSpPr>
          <p:cNvPr id="10" name="Text 7"/>
          <p:cNvSpPr/>
          <p:nvPr/>
        </p:nvSpPr>
        <p:spPr>
          <a:xfrm>
            <a:off x="2571750" y="2095500"/>
            <a:ext cx="165735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测试方法</a:t>
            </a:r>
            <a:endParaRPr lang="en-US" sz="1200" dirty="0"/>
          </a:p>
        </p:txBody>
      </p:sp>
      <p:sp>
        <p:nvSpPr>
          <p:cNvPr id="11" name="Shape 8"/>
          <p:cNvSpPr/>
          <p:nvPr/>
        </p:nvSpPr>
        <p:spPr>
          <a:xfrm>
            <a:off x="334565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323DA4"/>
          </a:solidFill>
          <a:ln/>
        </p:spPr>
      </p:sp>
      <p:sp>
        <p:nvSpPr>
          <p:cNvPr id="12" name="Text 9"/>
          <p:cNvSpPr/>
          <p:nvPr/>
        </p:nvSpPr>
        <p:spPr>
          <a:xfrm>
            <a:off x="2571750" y="2719388"/>
            <a:ext cx="165735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采用随机点生成与低差异序列（LDS）生成进行对比，构建凸包并计算分散度量。</a:t>
            </a:r>
            <a:endParaRPr lang="en-US" sz="1000" dirty="0"/>
          </a:p>
        </p:txBody>
      </p:sp>
      <p:sp>
        <p:nvSpPr>
          <p:cNvPr id="13" name="Text 10"/>
          <p:cNvSpPr/>
          <p:nvPr/>
        </p:nvSpPr>
        <p:spPr>
          <a:xfrm>
            <a:off x="4610100" y="2095500"/>
            <a:ext cx="165735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评估指标</a:t>
            </a:r>
            <a:endParaRPr lang="en-US" sz="1200" dirty="0"/>
          </a:p>
        </p:txBody>
      </p:sp>
      <p:sp>
        <p:nvSpPr>
          <p:cNvPr id="14" name="Shape 11"/>
          <p:cNvSpPr/>
          <p:nvPr/>
        </p:nvSpPr>
        <p:spPr>
          <a:xfrm>
            <a:off x="538400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323DA4"/>
          </a:solidFill>
          <a:ln/>
        </p:spPr>
      </p:sp>
      <p:sp>
        <p:nvSpPr>
          <p:cNvPr id="15" name="Text 12"/>
          <p:cNvSpPr/>
          <p:nvPr/>
        </p:nvSpPr>
        <p:spPr>
          <a:xfrm>
            <a:off x="4610100" y="2719388"/>
            <a:ext cx="165735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通过最大与最小距离差值衡量点集分布的均匀程度，利用凸包函数辅助计算。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6648450" y="2095500"/>
            <a:ext cx="165735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实验参数</a:t>
            </a:r>
            <a:endParaRPr lang="en-US" sz="1200" dirty="0"/>
          </a:p>
        </p:txBody>
      </p:sp>
      <p:sp>
        <p:nvSpPr>
          <p:cNvPr id="17" name="Shape 14"/>
          <p:cNvSpPr/>
          <p:nvPr/>
        </p:nvSpPr>
        <p:spPr>
          <a:xfrm rot="5400000">
            <a:off x="8524875" y="2452688"/>
            <a:ext cx="119063" cy="104775"/>
          </a:xfrm>
          <a:prstGeom prst="triangle">
            <a:avLst/>
          </a:prstGeom>
          <a:solidFill>
            <a:srgbClr val="323DA4"/>
          </a:solidFill>
          <a:ln/>
        </p:spPr>
      </p:sp>
      <p:sp>
        <p:nvSpPr>
          <p:cNvPr id="18" name="Shape 15"/>
          <p:cNvSpPr/>
          <p:nvPr/>
        </p:nvSpPr>
        <p:spPr>
          <a:xfrm>
            <a:off x="742235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323DA4"/>
          </a:solidFill>
          <a:ln/>
        </p:spPr>
      </p:sp>
      <p:sp>
        <p:nvSpPr>
          <p:cNvPr id="19" name="Text 16"/>
          <p:cNvSpPr/>
          <p:nvPr/>
        </p:nvSpPr>
        <p:spPr>
          <a:xfrm>
            <a:off x="6648450" y="2719388"/>
            <a:ext cx="1657350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预设生成点数为600，维度分别为5D（随机）与4D（LDS），对比不同方法下的点分布质量。</a:t>
            </a:r>
            <a:endParaRPr lang="en-US" sz="1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性能对比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71500" y="2095500"/>
            <a:ext cx="2413000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571500" y="2424113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均匀性度量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571500" y="2671763"/>
            <a:ext cx="24130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通过计算最大与最小角度差，量化点集在几何空间中的分布均匀性，验证低差异序列（LDS）测试的有效性。</a:t>
            </a:r>
            <a:endParaRPr lang="en-US" sz="1000" dirty="0"/>
          </a:p>
        </p:txBody>
      </p:sp>
      <p:sp>
        <p:nvSpPr>
          <p:cNvPr id="9" name="Text 6"/>
          <p:cNvSpPr/>
          <p:nvPr/>
        </p:nvSpPr>
        <p:spPr>
          <a:xfrm>
            <a:off x="3365500" y="2095500"/>
            <a:ext cx="2413000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3365500" y="2424113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随机序列对比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3365500" y="2671763"/>
            <a:ext cx="24130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将LDS生成的600点与随机序列产生的点进行比较，结果显示LDS在点分布均匀性方面显著优于随机序列。</a:t>
            </a:r>
            <a:endParaRPr lang="en-US" sz="1000" dirty="0"/>
          </a:p>
        </p:txBody>
      </p:sp>
      <p:sp>
        <p:nvSpPr>
          <p:cNvPr id="12" name="Text 9"/>
          <p:cNvSpPr/>
          <p:nvPr/>
        </p:nvSpPr>
        <p:spPr>
          <a:xfrm>
            <a:off x="6159500" y="2095500"/>
            <a:ext cx="2413000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200" dirty="0"/>
          </a:p>
        </p:txBody>
      </p:sp>
      <p:sp>
        <p:nvSpPr>
          <p:cNvPr id="13" name="Text 10"/>
          <p:cNvSpPr/>
          <p:nvPr/>
        </p:nvSpPr>
        <p:spPr>
          <a:xfrm>
            <a:off x="6159500" y="2424113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现有方法比较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6159500" y="2671763"/>
            <a:ext cx="24130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与Hopf坐标和柱坐标映射等现有方法相比，所提方法在三维和四维球面上展现出更优的点分布均匀性和确定性。</a:t>
            </a:r>
            <a:endParaRPr lang="en-US" sz="1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潜在应用领域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FFFFFF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4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05</a:t>
            </a:r>
            <a:endParaRPr lang="en-US" sz="22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EB972D7-FCB4-979B-21B5-84D9CD8C4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6413"/>
            <a:ext cx="9144000" cy="412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244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机器人运动规划</a:t>
            </a: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rcRect t="8333" b="8333"/>
          <a:stretch/>
        </p:blipFill>
        <p:spPr>
          <a:xfrm>
            <a:off x="571500" y="1524000"/>
            <a:ext cx="1714500" cy="14287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66750" y="3143250"/>
            <a:ext cx="1524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高维空间优化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666750" y="3390900"/>
            <a:ext cx="1524000" cy="1047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在S³和SO(3)等高维空间中，均匀分布的点集有助于优化机器人路径规划与姿态控制，提升计算效率与轨迹精度。</a:t>
            </a:r>
            <a:endParaRPr lang="en-US" sz="10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rcRect t="8333" b="8333"/>
          <a:stretch/>
        </p:blipFill>
        <p:spPr>
          <a:xfrm>
            <a:off x="2667000" y="1524000"/>
            <a:ext cx="1714500" cy="14287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762250" y="3143250"/>
            <a:ext cx="1524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路径规划优势</a:t>
            </a: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2762250" y="3390900"/>
            <a:ext cx="1524000" cy="1047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利用Halton序列生成的点集，机器人能在复杂环境中找到更优路径，减少碰撞风险，提高任务执行成功率。</a:t>
            </a:r>
            <a:endParaRPr lang="en-US" sz="10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rcRect t="8333" b="8333"/>
          <a:stretch/>
        </p:blipFill>
        <p:spPr>
          <a:xfrm>
            <a:off x="4762500" y="1524000"/>
            <a:ext cx="1714500" cy="142875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4857750" y="3143250"/>
            <a:ext cx="1524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实时性与适应性</a:t>
            </a:r>
            <a:endParaRPr lang="en-US" sz="1200" dirty="0"/>
          </a:p>
        </p:txBody>
      </p:sp>
      <p:sp>
        <p:nvSpPr>
          <p:cNvPr id="14" name="Text 8"/>
          <p:cNvSpPr/>
          <p:nvPr/>
        </p:nvSpPr>
        <p:spPr>
          <a:xfrm>
            <a:off x="4857750" y="3390900"/>
            <a:ext cx="1524000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增量式采样策略使机器人能实时调整运动轨迹，适应环境变化，增强任务执行的灵活性与鲁棒性。</a:t>
            </a:r>
            <a:endParaRPr lang="en-US" sz="10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rcRect t="8333" b="8333"/>
          <a:stretch/>
        </p:blipFill>
        <p:spPr>
          <a:xfrm>
            <a:off x="6858000" y="1524000"/>
            <a:ext cx="1714500" cy="142875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6953250" y="3143250"/>
            <a:ext cx="1524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多机器人协同</a:t>
            </a:r>
            <a:endParaRPr lang="en-US" sz="1200" dirty="0"/>
          </a:p>
        </p:txBody>
      </p:sp>
      <p:sp>
        <p:nvSpPr>
          <p:cNvPr id="17" name="Text 10"/>
          <p:cNvSpPr/>
          <p:nvPr/>
        </p:nvSpPr>
        <p:spPr>
          <a:xfrm>
            <a:off x="6953250" y="3390900"/>
            <a:ext cx="1524000" cy="1047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在多机器人系统中，均匀分布的点集支持高效的协同规划，促进信息共享与资源分配，提升整体系统性能。</a:t>
            </a:r>
            <a:endParaRPr lang="en-US" sz="1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无线通信编码</a:t>
            </a: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39875" y="2095500"/>
            <a:ext cx="476250" cy="4762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71500" y="2686050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MIMO系统优化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571500" y="2933700"/>
            <a:ext cx="24130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利用Halton序列生成的点作为码字，增强信号传输的稳定性和抗干扰能力，提升数据传输速率与质量。</a:t>
            </a:r>
            <a:endParaRPr lang="en-US" sz="10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333875" y="2095500"/>
            <a:ext cx="476250" cy="4762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3365500" y="2686050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信号稳定性增强</a:t>
            </a: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3365500" y="2933700"/>
            <a:ext cx="24130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通过均匀分布的点集，Halton序列在无线通信编码中提高信号处理的精度，确保传输过程中的信号稳定性。</a:t>
            </a:r>
            <a:endParaRPr lang="en-US" sz="10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127875" y="2095500"/>
            <a:ext cx="476250" cy="47625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159500" y="2686050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抗干扰能力提升</a:t>
            </a:r>
            <a:endParaRPr lang="en-US" sz="1200" dirty="0"/>
          </a:p>
        </p:txBody>
      </p:sp>
      <p:sp>
        <p:nvSpPr>
          <p:cNvPr id="14" name="Text 8"/>
          <p:cNvSpPr/>
          <p:nvPr/>
        </p:nvSpPr>
        <p:spPr>
          <a:xfrm>
            <a:off x="6159500" y="2933700"/>
            <a:ext cx="24130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在复杂环境中，Halton序列的使用显著增强了信号的抗干扰能力，保证了通信的可靠性和效率。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295275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3433763"/>
            <a:ext cx="1857375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content</a:t>
            </a:r>
            <a:endParaRPr lang="en-US" sz="3700" dirty="0"/>
          </a:p>
        </p:txBody>
      </p:sp>
      <p:sp>
        <p:nvSpPr>
          <p:cNvPr id="5" name="Text 2"/>
          <p:cNvSpPr/>
          <p:nvPr/>
        </p:nvSpPr>
        <p:spPr>
          <a:xfrm>
            <a:off x="571500" y="4176713"/>
            <a:ext cx="180975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4286250" y="688181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4752975" y="745331"/>
            <a:ext cx="3057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引言与动机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4752975" y="992981"/>
            <a:ext cx="3057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9" name="Text 6"/>
          <p:cNvSpPr/>
          <p:nvPr/>
        </p:nvSpPr>
        <p:spPr>
          <a:xfrm>
            <a:off x="4286250" y="1316831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4752975" y="1373981"/>
            <a:ext cx="3057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理论基础与相关工作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4752975" y="1621631"/>
            <a:ext cx="3057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12" name="Text 9"/>
          <p:cNvSpPr/>
          <p:nvPr/>
        </p:nvSpPr>
        <p:spPr>
          <a:xfrm>
            <a:off x="4286250" y="1945481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800" dirty="0"/>
          </a:p>
        </p:txBody>
      </p:sp>
      <p:sp>
        <p:nvSpPr>
          <p:cNvPr id="13" name="Text 10"/>
          <p:cNvSpPr/>
          <p:nvPr/>
        </p:nvSpPr>
        <p:spPr>
          <a:xfrm>
            <a:off x="4752975" y="2002631"/>
            <a:ext cx="3057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方法论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4752975" y="2250281"/>
            <a:ext cx="3057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286250" y="2574131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800" dirty="0"/>
          </a:p>
        </p:txBody>
      </p:sp>
      <p:sp>
        <p:nvSpPr>
          <p:cNvPr id="16" name="Text 13"/>
          <p:cNvSpPr/>
          <p:nvPr/>
        </p:nvSpPr>
        <p:spPr>
          <a:xfrm>
            <a:off x="4752975" y="2631281"/>
            <a:ext cx="3057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数值实验与结果分析</a:t>
            </a:r>
            <a:endParaRPr lang="en-US" sz="1200" dirty="0"/>
          </a:p>
        </p:txBody>
      </p:sp>
      <p:sp>
        <p:nvSpPr>
          <p:cNvPr id="17" name="Text 14"/>
          <p:cNvSpPr/>
          <p:nvPr/>
        </p:nvSpPr>
        <p:spPr>
          <a:xfrm>
            <a:off x="4752975" y="2878931"/>
            <a:ext cx="3057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18" name="Text 15"/>
          <p:cNvSpPr/>
          <p:nvPr/>
        </p:nvSpPr>
        <p:spPr>
          <a:xfrm>
            <a:off x="4286250" y="3202781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05</a:t>
            </a:r>
            <a:endParaRPr lang="en-US" sz="1800" dirty="0"/>
          </a:p>
        </p:txBody>
      </p:sp>
      <p:sp>
        <p:nvSpPr>
          <p:cNvPr id="19" name="Text 16"/>
          <p:cNvSpPr/>
          <p:nvPr/>
        </p:nvSpPr>
        <p:spPr>
          <a:xfrm>
            <a:off x="4752975" y="3259931"/>
            <a:ext cx="3057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潜在应用领域</a:t>
            </a:r>
            <a:endParaRPr lang="en-US" sz="1200" dirty="0"/>
          </a:p>
        </p:txBody>
      </p:sp>
      <p:sp>
        <p:nvSpPr>
          <p:cNvPr id="20" name="Text 17"/>
          <p:cNvSpPr/>
          <p:nvPr/>
        </p:nvSpPr>
        <p:spPr>
          <a:xfrm>
            <a:off x="4752975" y="3507581"/>
            <a:ext cx="3057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21" name="Text 18"/>
          <p:cNvSpPr/>
          <p:nvPr/>
        </p:nvSpPr>
        <p:spPr>
          <a:xfrm>
            <a:off x="4286250" y="3831431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06</a:t>
            </a:r>
            <a:endParaRPr lang="en-US" sz="1800" dirty="0"/>
          </a:p>
        </p:txBody>
      </p:sp>
      <p:sp>
        <p:nvSpPr>
          <p:cNvPr id="22" name="Text 19"/>
          <p:cNvSpPr/>
          <p:nvPr/>
        </p:nvSpPr>
        <p:spPr>
          <a:xfrm>
            <a:off x="4752975" y="3888581"/>
            <a:ext cx="3057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结论与未来研究方向</a:t>
            </a:r>
            <a:endParaRPr lang="en-US" sz="1200" dirty="0"/>
          </a:p>
        </p:txBody>
      </p:sp>
      <p:sp>
        <p:nvSpPr>
          <p:cNvPr id="23" name="Text 20"/>
          <p:cNvSpPr/>
          <p:nvPr/>
        </p:nvSpPr>
        <p:spPr>
          <a:xfrm>
            <a:off x="4752975" y="4136231"/>
            <a:ext cx="3057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结论与未来研究方向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FFFFFF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4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06</a:t>
            </a:r>
            <a:endParaRPr lang="en-US" sz="22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研究贡献总结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33400" y="2095500"/>
            <a:ext cx="165735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高效采样策略</a:t>
            </a:r>
            <a:endParaRPr lang="en-US" sz="1200" dirty="0"/>
          </a:p>
        </p:txBody>
      </p:sp>
      <p:sp>
        <p:nvSpPr>
          <p:cNvPr id="7" name="Shape 4"/>
          <p:cNvSpPr/>
          <p:nvPr/>
        </p:nvSpPr>
        <p:spPr>
          <a:xfrm>
            <a:off x="533400" y="2495550"/>
            <a:ext cx="8001000" cy="19050"/>
          </a:xfrm>
          <a:prstGeom prst="rect">
            <a:avLst/>
          </a:prstGeom>
          <a:solidFill>
            <a:srgbClr val="323DA4"/>
          </a:solidFill>
          <a:ln/>
        </p:spPr>
      </p:sp>
      <p:sp>
        <p:nvSpPr>
          <p:cNvPr id="8" name="Shape 5"/>
          <p:cNvSpPr/>
          <p:nvPr/>
        </p:nvSpPr>
        <p:spPr>
          <a:xfrm>
            <a:off x="130730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323DA4"/>
          </a:solidFill>
          <a:ln/>
        </p:spPr>
      </p:sp>
      <p:sp>
        <p:nvSpPr>
          <p:cNvPr id="9" name="Text 6"/>
          <p:cNvSpPr/>
          <p:nvPr/>
        </p:nvSpPr>
        <p:spPr>
          <a:xfrm>
            <a:off x="533400" y="2719388"/>
            <a:ext cx="1657350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提出基于van der Corput序列的N维球面低差异采样方法，实现均匀、确定性及增量性点分布。</a:t>
            </a:r>
            <a:endParaRPr lang="en-US" sz="1000" dirty="0"/>
          </a:p>
        </p:txBody>
      </p:sp>
      <p:sp>
        <p:nvSpPr>
          <p:cNvPr id="10" name="Text 7"/>
          <p:cNvSpPr/>
          <p:nvPr/>
        </p:nvSpPr>
        <p:spPr>
          <a:xfrm>
            <a:off x="2571750" y="2095500"/>
            <a:ext cx="165735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性能验证</a:t>
            </a:r>
            <a:endParaRPr lang="en-US" sz="1200" dirty="0"/>
          </a:p>
        </p:txBody>
      </p:sp>
      <p:sp>
        <p:nvSpPr>
          <p:cNvPr id="11" name="Shape 8"/>
          <p:cNvSpPr/>
          <p:nvPr/>
        </p:nvSpPr>
        <p:spPr>
          <a:xfrm>
            <a:off x="334565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323DA4"/>
          </a:solidFill>
          <a:ln/>
        </p:spPr>
      </p:sp>
      <p:sp>
        <p:nvSpPr>
          <p:cNvPr id="12" name="Text 9"/>
          <p:cNvSpPr/>
          <p:nvPr/>
        </p:nvSpPr>
        <p:spPr>
          <a:xfrm>
            <a:off x="2571750" y="2719388"/>
            <a:ext cx="1657350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通过数值实验，证实方法在点集均匀度上优于随机序列及其他传统方法，尤其在点数有限时表现更佳。</a:t>
            </a:r>
            <a:endParaRPr lang="en-US" sz="1000" dirty="0"/>
          </a:p>
        </p:txBody>
      </p:sp>
      <p:sp>
        <p:nvSpPr>
          <p:cNvPr id="13" name="Text 10"/>
          <p:cNvSpPr/>
          <p:nvPr/>
        </p:nvSpPr>
        <p:spPr>
          <a:xfrm>
            <a:off x="4610100" y="2095500"/>
            <a:ext cx="165735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应用潜力</a:t>
            </a:r>
            <a:endParaRPr lang="en-US" sz="1200" dirty="0"/>
          </a:p>
        </p:txBody>
      </p:sp>
      <p:sp>
        <p:nvSpPr>
          <p:cNvPr id="14" name="Shape 11"/>
          <p:cNvSpPr/>
          <p:nvPr/>
        </p:nvSpPr>
        <p:spPr>
          <a:xfrm>
            <a:off x="538400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323DA4"/>
          </a:solidFill>
          <a:ln/>
        </p:spPr>
      </p:sp>
      <p:sp>
        <p:nvSpPr>
          <p:cNvPr id="15" name="Text 12"/>
          <p:cNvSpPr/>
          <p:nvPr/>
        </p:nvSpPr>
        <p:spPr>
          <a:xfrm>
            <a:off x="4610100" y="2719388"/>
            <a:ext cx="165735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适用于机器人运动规划、无线通信编码等多领域，优化计算效率与信号处理精度。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6648450" y="2095500"/>
            <a:ext cx="165735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实施简便</a:t>
            </a:r>
            <a:endParaRPr lang="en-US" sz="1200" dirty="0"/>
          </a:p>
        </p:txBody>
      </p:sp>
      <p:sp>
        <p:nvSpPr>
          <p:cNvPr id="17" name="Shape 14"/>
          <p:cNvSpPr/>
          <p:nvPr/>
        </p:nvSpPr>
        <p:spPr>
          <a:xfrm rot="5400000">
            <a:off x="8524875" y="2452688"/>
            <a:ext cx="119063" cy="104775"/>
          </a:xfrm>
          <a:prstGeom prst="triangle">
            <a:avLst/>
          </a:prstGeom>
          <a:solidFill>
            <a:srgbClr val="323DA4"/>
          </a:solidFill>
          <a:ln/>
        </p:spPr>
      </p:sp>
      <p:sp>
        <p:nvSpPr>
          <p:cNvPr id="18" name="Shape 15"/>
          <p:cNvSpPr/>
          <p:nvPr/>
        </p:nvSpPr>
        <p:spPr>
          <a:xfrm>
            <a:off x="742235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323DA4"/>
          </a:solidFill>
          <a:ln/>
        </p:spPr>
      </p:sp>
      <p:sp>
        <p:nvSpPr>
          <p:cNvPr id="19" name="Text 16"/>
          <p:cNvSpPr/>
          <p:nvPr/>
        </p:nvSpPr>
        <p:spPr>
          <a:xfrm>
            <a:off x="6648450" y="2719388"/>
            <a:ext cx="165735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算法易于实现，为科研人员及从业者提供实用工具，促进高维空间问题解决。</a:t>
            </a:r>
            <a:endParaRPr lang="en-US" sz="1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后续工作展望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71500" y="2095500"/>
            <a:ext cx="1714500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571500" y="2424113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算法优化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571500" y="2671763"/>
            <a:ext cx="17145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进一步提升算法效率，探索更快速的点集生成方法，减少计算资源消耗。</a:t>
            </a:r>
            <a:endParaRPr lang="en-US" sz="1000" dirty="0"/>
          </a:p>
        </p:txBody>
      </p:sp>
      <p:sp>
        <p:nvSpPr>
          <p:cNvPr id="9" name="Text 6"/>
          <p:cNvSpPr/>
          <p:nvPr/>
        </p:nvSpPr>
        <p:spPr>
          <a:xfrm>
            <a:off x="2667000" y="2095500"/>
            <a:ext cx="1714500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2667000" y="2424113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维度扩展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2667000" y="2671763"/>
            <a:ext cx="17145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研究更高维度下的球面采样策略，解决高维空间中的均匀分布难题。</a:t>
            </a:r>
            <a:endParaRPr lang="en-US" sz="1000" dirty="0"/>
          </a:p>
        </p:txBody>
      </p:sp>
      <p:sp>
        <p:nvSpPr>
          <p:cNvPr id="12" name="Text 9"/>
          <p:cNvSpPr/>
          <p:nvPr/>
        </p:nvSpPr>
        <p:spPr>
          <a:xfrm>
            <a:off x="4762500" y="2095500"/>
            <a:ext cx="1714500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200" dirty="0"/>
          </a:p>
        </p:txBody>
      </p:sp>
      <p:sp>
        <p:nvSpPr>
          <p:cNvPr id="13" name="Text 10"/>
          <p:cNvSpPr/>
          <p:nvPr/>
        </p:nvSpPr>
        <p:spPr>
          <a:xfrm>
            <a:off x="4762500" y="2424113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应用拓展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4762500" y="2671763"/>
            <a:ext cx="17145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将方法应用于更多领域，如图像处理、生物信息学等，挖掘其潜在价值。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6858000" y="2095500"/>
            <a:ext cx="1714500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200" dirty="0"/>
          </a:p>
        </p:txBody>
      </p:sp>
      <p:sp>
        <p:nvSpPr>
          <p:cNvPr id="16" name="Text 13"/>
          <p:cNvSpPr/>
          <p:nvPr/>
        </p:nvSpPr>
        <p:spPr>
          <a:xfrm>
            <a:off x="6858000" y="2424113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理论深化</a:t>
            </a:r>
            <a:endParaRPr lang="en-US" sz="1200" dirty="0"/>
          </a:p>
        </p:txBody>
      </p:sp>
      <p:sp>
        <p:nvSpPr>
          <p:cNvPr id="17" name="Text 14"/>
          <p:cNvSpPr/>
          <p:nvPr/>
        </p:nvSpPr>
        <p:spPr>
          <a:xfrm>
            <a:off x="6858000" y="2671763"/>
            <a:ext cx="17145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深入探究低差异序列的数学性质，完善理论框架，指导实际应用。</a:t>
            </a:r>
            <a:endParaRPr lang="en-US" sz="1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014538"/>
            <a:ext cx="80010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THANKS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571500" y="3014663"/>
            <a:ext cx="604838" cy="114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3462337"/>
            <a:ext cx="8001000" cy="2190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PPT内容由通义AI生成，访问tongyi.ai智能生成更多PPT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引言与动机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FFFFFF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4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22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低差异序列的重要性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33400" y="2095500"/>
            <a:ext cx="23368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均匀分布优势</a:t>
            </a:r>
            <a:endParaRPr lang="en-US" sz="1200" dirty="0"/>
          </a:p>
        </p:txBody>
      </p:sp>
      <p:sp>
        <p:nvSpPr>
          <p:cNvPr id="7" name="Shape 4"/>
          <p:cNvSpPr/>
          <p:nvPr/>
        </p:nvSpPr>
        <p:spPr>
          <a:xfrm>
            <a:off x="533400" y="2495550"/>
            <a:ext cx="8001000" cy="19050"/>
          </a:xfrm>
          <a:prstGeom prst="rect">
            <a:avLst/>
          </a:prstGeom>
          <a:solidFill>
            <a:srgbClr val="323DA4"/>
          </a:solidFill>
          <a:ln/>
        </p:spPr>
      </p:sp>
      <p:sp>
        <p:nvSpPr>
          <p:cNvPr id="8" name="Shape 5"/>
          <p:cNvSpPr/>
          <p:nvPr/>
        </p:nvSpPr>
        <p:spPr>
          <a:xfrm>
            <a:off x="1647031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323DA4"/>
          </a:solidFill>
          <a:ln/>
        </p:spPr>
      </p:sp>
      <p:sp>
        <p:nvSpPr>
          <p:cNvPr id="9" name="Text 6"/>
          <p:cNvSpPr/>
          <p:nvPr/>
        </p:nvSpPr>
        <p:spPr>
          <a:xfrm>
            <a:off x="533400" y="2719388"/>
            <a:ext cx="23368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低差异序列提供比随机抽样更均匀的点分布，减少计算误差，提高各类应用的精度与效率。</a:t>
            </a:r>
            <a:endParaRPr lang="en-US" sz="1000" dirty="0"/>
          </a:p>
        </p:txBody>
      </p:sp>
      <p:sp>
        <p:nvSpPr>
          <p:cNvPr id="10" name="Text 7"/>
          <p:cNvSpPr/>
          <p:nvPr/>
        </p:nvSpPr>
        <p:spPr>
          <a:xfrm>
            <a:off x="3251200" y="2095500"/>
            <a:ext cx="23368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高效性体现</a:t>
            </a:r>
            <a:endParaRPr lang="en-US" sz="1200" dirty="0"/>
          </a:p>
        </p:txBody>
      </p:sp>
      <p:sp>
        <p:nvSpPr>
          <p:cNvPr id="11" name="Shape 8"/>
          <p:cNvSpPr/>
          <p:nvPr/>
        </p:nvSpPr>
        <p:spPr>
          <a:xfrm>
            <a:off x="4364831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323DA4"/>
          </a:solidFill>
          <a:ln/>
        </p:spPr>
      </p:sp>
      <p:sp>
        <p:nvSpPr>
          <p:cNvPr id="12" name="Text 9"/>
          <p:cNvSpPr/>
          <p:nvPr/>
        </p:nvSpPr>
        <p:spPr>
          <a:xfrm>
            <a:off x="3251200" y="2719388"/>
            <a:ext cx="2336800" cy="4191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在高维空间中，低差异序列能以较少样本达到高精度，显著提升计算效能。</a:t>
            </a:r>
            <a:endParaRPr lang="en-US" sz="1000" dirty="0"/>
          </a:p>
        </p:txBody>
      </p:sp>
      <p:sp>
        <p:nvSpPr>
          <p:cNvPr id="13" name="Text 10"/>
          <p:cNvSpPr/>
          <p:nvPr/>
        </p:nvSpPr>
        <p:spPr>
          <a:xfrm>
            <a:off x="5969000" y="2095500"/>
            <a:ext cx="23368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广泛应用领域</a:t>
            </a:r>
            <a:endParaRPr lang="en-US" sz="1200" dirty="0"/>
          </a:p>
        </p:txBody>
      </p:sp>
      <p:sp>
        <p:nvSpPr>
          <p:cNvPr id="14" name="Shape 11"/>
          <p:cNvSpPr/>
          <p:nvPr/>
        </p:nvSpPr>
        <p:spPr>
          <a:xfrm rot="5400000">
            <a:off x="8524875" y="2452688"/>
            <a:ext cx="119063" cy="104775"/>
          </a:xfrm>
          <a:prstGeom prst="triangle">
            <a:avLst/>
          </a:prstGeom>
          <a:solidFill>
            <a:srgbClr val="323DA4"/>
          </a:solidFill>
          <a:ln/>
        </p:spPr>
      </p:sp>
      <p:sp>
        <p:nvSpPr>
          <p:cNvPr id="15" name="Shape 12"/>
          <p:cNvSpPr/>
          <p:nvPr/>
        </p:nvSpPr>
        <p:spPr>
          <a:xfrm>
            <a:off x="7082631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323DA4"/>
          </a:solidFill>
          <a:ln/>
        </p:spPr>
      </p:sp>
      <p:sp>
        <p:nvSpPr>
          <p:cNvPr id="16" name="Text 13"/>
          <p:cNvSpPr/>
          <p:nvPr/>
        </p:nvSpPr>
        <p:spPr>
          <a:xfrm>
            <a:off x="5969000" y="2719388"/>
            <a:ext cx="23368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从机器人运动规划到无线通信编码，低差异序列在解决复杂问题时展现其不可或缺的价值。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DE0CC88-442D-D493-002E-93F03BF0A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8150"/>
            <a:ext cx="91440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11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高维空间挑战</a:t>
            </a: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rcRect t="8333" b="8333"/>
          <a:stretch/>
        </p:blipFill>
        <p:spPr>
          <a:xfrm>
            <a:off x="571500" y="1714500"/>
            <a:ext cx="1714500" cy="14287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71500" y="3333750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维度诅咒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571500" y="3581400"/>
            <a:ext cx="1714500" cy="1047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随着维度增加，均匀分布变得愈发困难，数据点间距离趋于一致，导致信息密度降低，影响算法效率与准确性。</a:t>
            </a:r>
            <a:endParaRPr lang="en-US" sz="10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rcRect t="8333" b="8333"/>
          <a:stretch/>
        </p:blipFill>
        <p:spPr>
          <a:xfrm>
            <a:off x="2667000" y="1714500"/>
            <a:ext cx="1714500" cy="14287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667000" y="3333750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理论缺口</a:t>
            </a: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2667000" y="3581400"/>
            <a:ext cx="1714500" cy="1047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尽管三维球面抽样理论成熟，但高维球面的系统性、通用性抽样策略仍待开发，需兼顾均匀性、确定性和增量性。</a:t>
            </a:r>
            <a:endParaRPr lang="en-US" sz="10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rcRect t="8333" b="8333"/>
          <a:stretch/>
        </p:blipFill>
        <p:spPr>
          <a:xfrm>
            <a:off x="4762500" y="1714500"/>
            <a:ext cx="1714500" cy="142875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4762500" y="3333750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优化需求</a:t>
            </a:r>
            <a:endParaRPr lang="en-US" sz="1200" dirty="0"/>
          </a:p>
        </p:txBody>
      </p:sp>
      <p:sp>
        <p:nvSpPr>
          <p:cNvPr id="14" name="Text 8"/>
          <p:cNvSpPr/>
          <p:nvPr/>
        </p:nvSpPr>
        <p:spPr>
          <a:xfrm>
            <a:off x="4762500" y="3581400"/>
            <a:ext cx="1714500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在未知所需点数的情况下，每次添加新点时优化均匀度，满足动态调整与高效计算的需求。</a:t>
            </a:r>
            <a:endParaRPr lang="en-US" sz="10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rcRect t="8333" b="8333"/>
          <a:stretch/>
        </p:blipFill>
        <p:spPr>
          <a:xfrm>
            <a:off x="6858000" y="1714500"/>
            <a:ext cx="1714500" cy="142875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6858000" y="3333750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技术难题</a:t>
            </a:r>
            <a:endParaRPr lang="en-US" sz="1200" dirty="0"/>
          </a:p>
        </p:txBody>
      </p:sp>
      <p:sp>
        <p:nvSpPr>
          <p:cNvPr id="17" name="Text 10"/>
          <p:cNvSpPr/>
          <p:nvPr/>
        </p:nvSpPr>
        <p:spPr>
          <a:xfrm>
            <a:off x="6858000" y="3581400"/>
            <a:ext cx="1714500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高维空间中，维持点集均匀分布的同时，确保序列的确定性和增量特性，对算法设计提出更高要求。</a:t>
            </a:r>
            <a:endParaRPr 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理论基础与相关工作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FFFFFF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4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22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van der Corput序列简介</a:t>
            </a: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90625" y="2095500"/>
            <a:ext cx="476250" cy="4762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71500" y="2686050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基本概念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571500" y="2933700"/>
            <a:ext cx="1714500" cy="1047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van der Corput序列是一种低差异序列，用于生成[0,1]区间内均匀分布的数字，通过特定基数（通常是质数）构造，实现点的均匀分布。</a:t>
            </a:r>
            <a:endParaRPr lang="en-US" sz="10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286125" y="2095500"/>
            <a:ext cx="476250" cy="4762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667000" y="2686050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算法原理</a:t>
            </a: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2667000" y="2933700"/>
            <a:ext cx="1714500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通过逆序转换整数k在基数b下的表示，形成小数形式，确保序列中的每个元素在指定基数下均匀分布。</a:t>
            </a:r>
            <a:endParaRPr lang="en-US" sz="10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381625" y="2095500"/>
            <a:ext cx="476250" cy="47625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4762500" y="2686050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Python实现</a:t>
            </a:r>
            <a:endParaRPr lang="en-US" sz="1200" dirty="0"/>
          </a:p>
        </p:txBody>
      </p:sp>
      <p:sp>
        <p:nvSpPr>
          <p:cNvPr id="14" name="Text 8"/>
          <p:cNvSpPr/>
          <p:nvPr/>
        </p:nvSpPr>
        <p:spPr>
          <a:xfrm>
            <a:off x="4762500" y="2933700"/>
            <a:ext cx="1714500" cy="1047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利用循环和数学运算，将输入值k转换为分数形式，实现对van der Corput序列的计算，输出位于[0,1]区间的浮点数。</a:t>
            </a:r>
            <a:endParaRPr lang="en-US" sz="10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477125" y="2095500"/>
            <a:ext cx="476250" cy="47625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6858000" y="2686050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关键特性</a:t>
            </a:r>
            <a:endParaRPr lang="en-US" sz="1200" dirty="0"/>
          </a:p>
        </p:txBody>
      </p:sp>
      <p:sp>
        <p:nvSpPr>
          <p:cNvPr id="17" name="Text 10"/>
          <p:cNvSpPr/>
          <p:nvPr/>
        </p:nvSpPr>
        <p:spPr>
          <a:xfrm>
            <a:off x="6858000" y="2933700"/>
            <a:ext cx="1714500" cy="1047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van der Corput序列具有均匀分布特性，适用于计算机图形学和数值分析等领域，是构建更高维度低差异序列的基础。</a:t>
            </a: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rcRect l="12500" r="12500"/>
          <a:stretch/>
        </p:blipFill>
        <p:spPr>
          <a:xfrm>
            <a:off x="5286375" y="0"/>
            <a:ext cx="3857625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285750"/>
            <a:ext cx="40386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71500" y="742950"/>
            <a:ext cx="40386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Halton序列概述</a:t>
            </a:r>
            <a:endParaRPr lang="en-US" sz="1200" dirty="0"/>
          </a:p>
        </p:txBody>
      </p:sp>
      <p:sp>
        <p:nvSpPr>
          <p:cNvPr id="7" name="Text 3"/>
          <p:cNvSpPr/>
          <p:nvPr/>
        </p:nvSpPr>
        <p:spPr>
          <a:xfrm>
            <a:off x="571500" y="1333500"/>
            <a:ext cx="414337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Halton序列定义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571500" y="1581150"/>
            <a:ext cx="4143375" cy="4191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Halton序列是一种多维低差异序列，通过组合不同质数基的van der Corput序列构建，确保点在多维空间中的均匀分布。</a:t>
            </a:r>
            <a:endParaRPr lang="en-US" sz="1000" dirty="0"/>
          </a:p>
        </p:txBody>
      </p:sp>
      <p:sp>
        <p:nvSpPr>
          <p:cNvPr id="9" name="Text 5"/>
          <p:cNvSpPr/>
          <p:nvPr/>
        </p:nvSpPr>
        <p:spPr>
          <a:xfrm>
            <a:off x="571500" y="2190750"/>
            <a:ext cx="414337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构造原理</a:t>
            </a:r>
            <a:endParaRPr lang="en-US" sz="1200" dirty="0"/>
          </a:p>
        </p:txBody>
      </p:sp>
      <p:sp>
        <p:nvSpPr>
          <p:cNvPr id="10" name="Text 6"/>
          <p:cNvSpPr/>
          <p:nvPr/>
        </p:nvSpPr>
        <p:spPr>
          <a:xfrm>
            <a:off x="571500" y="2438400"/>
            <a:ext cx="4143375" cy="4191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每个维度使用不同的质数作为van der Corput序列的基，生成的序列在各自维度上均匀分布，组合后形成多维空间中的Halton序列。</a:t>
            </a:r>
            <a:endParaRPr lang="en-US" sz="1000" dirty="0"/>
          </a:p>
        </p:txBody>
      </p:sp>
      <p:sp>
        <p:nvSpPr>
          <p:cNvPr id="11" name="Text 7"/>
          <p:cNvSpPr/>
          <p:nvPr/>
        </p:nvSpPr>
        <p:spPr>
          <a:xfrm>
            <a:off x="571500" y="3048000"/>
            <a:ext cx="414337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应用优势</a:t>
            </a:r>
            <a:endParaRPr lang="en-US" sz="1200" dirty="0"/>
          </a:p>
        </p:txBody>
      </p:sp>
      <p:sp>
        <p:nvSpPr>
          <p:cNvPr id="12" name="Text 8"/>
          <p:cNvSpPr/>
          <p:nvPr/>
        </p:nvSpPr>
        <p:spPr>
          <a:xfrm>
            <a:off x="571500" y="3295650"/>
            <a:ext cx="4143375" cy="4191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Halton序列在高维空间中提供更均匀的点分布，适用于数值积分、优化问题和模拟等场景，提高计算效率和准确性。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577</Words>
  <Application>Microsoft Office PowerPoint</Application>
  <PresentationFormat>全屏显示(16:9)</PresentationFormat>
  <Paragraphs>160</Paragraphs>
  <Slides>23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6" baseType="lpstr">
      <vt:lpstr>Microsoft YaHei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Danny Luk</cp:lastModifiedBy>
  <cp:revision>2</cp:revision>
  <dcterms:created xsi:type="dcterms:W3CDTF">2024-10-07T02:32:54Z</dcterms:created>
  <dcterms:modified xsi:type="dcterms:W3CDTF">2024-10-07T03:05:49Z</dcterms:modified>
</cp:coreProperties>
</file>