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e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image" Target="../media/image-11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jpe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71500" y="1552575"/>
            <a:ext cx="8001000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5700"/>
              </a:lnSpc>
              <a:buNone/>
            </a:pPr>
            <a:r>
              <a:rPr lang="en-US" sz="41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 Hopf fibration</a:t>
            </a:r>
            <a:endParaRPr lang="en-US" sz="4100" dirty="0"/>
          </a:p>
        </p:txBody>
      </p:sp>
      <p:sp>
        <p:nvSpPr>
          <p:cNvPr id="5" name="Text 2"/>
          <p:cNvSpPr/>
          <p:nvPr/>
        </p:nvSpPr>
        <p:spPr>
          <a:xfrm>
            <a:off x="571500" y="4362450"/>
            <a:ext cx="8001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3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通义智能PPT</a:t>
            </a:r>
            <a:endParaRPr lang="en-US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5331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霍普夫纤维在物理学中的应用实例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400"/>
              </a:lnSpc>
              <a:buNone/>
            </a:pPr>
            <a:endParaRPr lang="en-US" sz="1000" dirty="0"/>
          </a:p>
        </p:txBody>
      </p:sp>
      <p:sp>
        <p:nvSpPr>
          <p:cNvPr id="6" name="Shape 3"/>
          <p:cNvSpPr/>
          <p:nvPr/>
        </p:nvSpPr>
        <p:spPr>
          <a:xfrm>
            <a:off x="571500" y="2052637"/>
            <a:ext cx="2276475" cy="1504950"/>
          </a:xfrm>
          <a:prstGeom prst="round2DiagRect">
            <a:avLst/>
          </a:prstGeom>
          <a:solidFill>
            <a:srgbClr val="BE2124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566863" y="2166938"/>
            <a:ext cx="285750" cy="285750"/>
          </a:xfrm>
          <a:prstGeom prst="rect">
            <a:avLst/>
          </a:prstGeom>
        </p:spPr>
      </p:pic>
      <p:sp>
        <p:nvSpPr>
          <p:cNvPr id="8" name="Shape 4"/>
          <p:cNvSpPr/>
          <p:nvPr/>
        </p:nvSpPr>
        <p:spPr>
          <a:xfrm>
            <a:off x="762000" y="2562225"/>
            <a:ext cx="1895475" cy="47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9" name="Text 5"/>
          <p:cNvSpPr/>
          <p:nvPr/>
        </p:nvSpPr>
        <p:spPr>
          <a:xfrm>
            <a:off x="762000" y="2676525"/>
            <a:ext cx="1895475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霍普夫纤维在量子力学中扮演重要角色，特别是在描述粒子的自旋和统计性质时，通过纤维丛理论，物理学家能更深入理解粒子的行为。</a:t>
            </a:r>
            <a:endParaRPr lang="en-US" sz="900" dirty="0"/>
          </a:p>
        </p:txBody>
      </p:sp>
      <p:sp>
        <p:nvSpPr>
          <p:cNvPr id="10" name="Shape 6"/>
          <p:cNvSpPr/>
          <p:nvPr/>
        </p:nvSpPr>
        <p:spPr>
          <a:xfrm rot="10800000">
            <a:off x="1566863" y="3771900"/>
            <a:ext cx="228600" cy="195263"/>
          </a:xfrm>
          <a:prstGeom prst="triangle">
            <a:avLst/>
          </a:prstGeom>
          <a:solidFill>
            <a:srgbClr val="C81A16"/>
          </a:solidFill>
          <a:ln/>
        </p:spPr>
      </p:sp>
      <p:sp>
        <p:nvSpPr>
          <p:cNvPr id="11" name="Text 7"/>
          <p:cNvSpPr/>
          <p:nvPr/>
        </p:nvSpPr>
        <p:spPr>
          <a:xfrm>
            <a:off x="571500" y="4095750"/>
            <a:ext cx="2276475" cy="4143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3200"/>
              </a:lnSpc>
              <a:buNone/>
            </a:pPr>
            <a:r>
              <a:rPr lang="en-US" sz="1800" b="1" dirty="0">
                <a:solidFill>
                  <a:srgbClr val="BB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量子力学</a:t>
            </a:r>
            <a:endParaRPr lang="en-US" sz="1800" dirty="0"/>
          </a:p>
        </p:txBody>
      </p:sp>
      <p:sp>
        <p:nvSpPr>
          <p:cNvPr id="12" name="Shape 8"/>
          <p:cNvSpPr/>
          <p:nvPr/>
        </p:nvSpPr>
        <p:spPr>
          <a:xfrm>
            <a:off x="3433763" y="2052637"/>
            <a:ext cx="2276475" cy="1504950"/>
          </a:xfrm>
          <a:prstGeom prst="round2DiagRect">
            <a:avLst/>
          </a:prstGeom>
          <a:solidFill>
            <a:srgbClr val="DFB57F">
              <a:alpha val="20000"/>
            </a:srgbClr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429125" y="2166938"/>
            <a:ext cx="285750" cy="285750"/>
          </a:xfrm>
          <a:prstGeom prst="rect">
            <a:avLst/>
          </a:prstGeom>
        </p:spPr>
      </p:pic>
      <p:sp>
        <p:nvSpPr>
          <p:cNvPr id="14" name="Shape 9"/>
          <p:cNvSpPr/>
          <p:nvPr/>
        </p:nvSpPr>
        <p:spPr>
          <a:xfrm>
            <a:off x="3624262" y="2562225"/>
            <a:ext cx="1895475" cy="4763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5" name="Text 10"/>
          <p:cNvSpPr/>
          <p:nvPr/>
        </p:nvSpPr>
        <p:spPr>
          <a:xfrm>
            <a:off x="3624262" y="2676525"/>
            <a:ext cx="1895475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在规范场论中，霍普夫纤维被用于构建拓扑荷，如瞬子和磁单极子，这些概念对于理解强相互作用的基本力至关重要。</a:t>
            </a:r>
            <a:endParaRPr lang="en-US" sz="900" dirty="0"/>
          </a:p>
        </p:txBody>
      </p:sp>
      <p:sp>
        <p:nvSpPr>
          <p:cNvPr id="16" name="Shape 11"/>
          <p:cNvSpPr/>
          <p:nvPr/>
        </p:nvSpPr>
        <p:spPr>
          <a:xfrm rot="10800000">
            <a:off x="4429125" y="3771900"/>
            <a:ext cx="228600" cy="195263"/>
          </a:xfrm>
          <a:prstGeom prst="triangle">
            <a:avLst/>
          </a:prstGeom>
          <a:solidFill>
            <a:srgbClr val="DFB57F">
              <a:alpha val="50000"/>
            </a:srgbClr>
          </a:solidFill>
          <a:ln/>
        </p:spPr>
      </p:sp>
      <p:sp>
        <p:nvSpPr>
          <p:cNvPr id="17" name="Text 12"/>
          <p:cNvSpPr/>
          <p:nvPr/>
        </p:nvSpPr>
        <p:spPr>
          <a:xfrm>
            <a:off x="3433763" y="4095750"/>
            <a:ext cx="2276475" cy="4143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32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规范场论</a:t>
            </a:r>
            <a:endParaRPr lang="en-US" sz="1800" dirty="0"/>
          </a:p>
        </p:txBody>
      </p:sp>
      <p:sp>
        <p:nvSpPr>
          <p:cNvPr id="18" name="Shape 13"/>
          <p:cNvSpPr/>
          <p:nvPr/>
        </p:nvSpPr>
        <p:spPr>
          <a:xfrm>
            <a:off x="6296025" y="2052637"/>
            <a:ext cx="2276475" cy="1314450"/>
          </a:xfrm>
          <a:prstGeom prst="round2DiagRect">
            <a:avLst/>
          </a:prstGeom>
          <a:solidFill>
            <a:srgbClr val="DFB57F">
              <a:alpha val="20000"/>
            </a:srgbClr>
          </a:solidFill>
          <a:ln/>
        </p:spPr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291388" y="2166938"/>
            <a:ext cx="285750" cy="285750"/>
          </a:xfrm>
          <a:prstGeom prst="rect">
            <a:avLst/>
          </a:prstGeom>
        </p:spPr>
      </p:pic>
      <p:sp>
        <p:nvSpPr>
          <p:cNvPr id="20" name="Shape 14"/>
          <p:cNvSpPr/>
          <p:nvPr/>
        </p:nvSpPr>
        <p:spPr>
          <a:xfrm>
            <a:off x="6486525" y="2562225"/>
            <a:ext cx="1895475" cy="4763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21" name="Text 15"/>
          <p:cNvSpPr/>
          <p:nvPr/>
        </p:nvSpPr>
        <p:spPr>
          <a:xfrm>
            <a:off x="6486525" y="2676525"/>
            <a:ext cx="1895475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霍普夫纤维在弦理论中也有应用，它帮助物理学家构建额外维度的几何结构，从而探索宇宙的深层次规律。</a:t>
            </a:r>
            <a:endParaRPr lang="en-US" sz="900" dirty="0"/>
          </a:p>
        </p:txBody>
      </p:sp>
      <p:sp>
        <p:nvSpPr>
          <p:cNvPr id="22" name="Shape 16"/>
          <p:cNvSpPr/>
          <p:nvPr/>
        </p:nvSpPr>
        <p:spPr>
          <a:xfrm rot="10800000">
            <a:off x="7291388" y="3581400"/>
            <a:ext cx="228600" cy="195263"/>
          </a:xfrm>
          <a:prstGeom prst="triangle">
            <a:avLst/>
          </a:prstGeom>
          <a:solidFill>
            <a:srgbClr val="DFB57F">
              <a:alpha val="50000"/>
            </a:srgbClr>
          </a:solidFill>
          <a:ln/>
        </p:spPr>
      </p:sp>
      <p:sp>
        <p:nvSpPr>
          <p:cNvPr id="23" name="Text 17"/>
          <p:cNvSpPr/>
          <p:nvPr/>
        </p:nvSpPr>
        <p:spPr>
          <a:xfrm>
            <a:off x="6296025" y="3905250"/>
            <a:ext cx="2276475" cy="4143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32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弦理论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26" r="26" t="0" b="0"/>
          <a:stretch/>
        </p:blipFill>
        <p:spPr>
          <a:xfrm>
            <a:off x="0" y="0"/>
            <a:ext cx="9144000" cy="219075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拓扑学与其他数学分支的联系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400"/>
              </a:lnSpc>
              <a:buNone/>
            </a:pPr>
            <a:endParaRPr lang="en-US" sz="1000" dirty="0"/>
          </a:p>
        </p:txBody>
      </p:sp>
      <p:sp>
        <p:nvSpPr>
          <p:cNvPr id="7" name="Shape 3"/>
          <p:cNvSpPr/>
          <p:nvPr/>
        </p:nvSpPr>
        <p:spPr>
          <a:xfrm>
            <a:off x="85725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143000" y="1962150"/>
            <a:ext cx="571500" cy="5715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霍普夫纤维简介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571500" y="3371850"/>
            <a:ext cx="17145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霍普夫纤维是拓扑学中的经典概念，描述了三维球面S^3到二维球面S^2的纤维丛结构，每条纤维是一个圆周。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295275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3238500" y="1962150"/>
            <a:ext cx="571500" cy="5715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6670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应用领域广泛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2667000" y="3371850"/>
            <a:ext cx="17145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霍普夫纤维在数学物理、量子力学及几何学等领域有重要应用，如在规范场论中，霍普夫纤维被用来构建瞬子解。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504825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5334000" y="1962150"/>
            <a:ext cx="571500" cy="5715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7625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拓扑学桥梁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762500" y="3371850"/>
            <a:ext cx="17145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霍普夫纤维作为拓扑学与代数几何、微分几何等数学分支之间的桥梁，促进了这些领域的交叉研究与发展。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714375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7429500" y="1962150"/>
            <a:ext cx="571500" cy="5715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8580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影响深远</a:t>
            </a:r>
            <a:endParaRPr lang="en-US" sz="1100" dirty="0"/>
          </a:p>
        </p:txBody>
      </p:sp>
      <p:sp>
        <p:nvSpPr>
          <p:cNvPr id="22" name="Text 14"/>
          <p:cNvSpPr/>
          <p:nvPr/>
        </p:nvSpPr>
        <p:spPr>
          <a:xfrm>
            <a:off x="6858000" y="3371850"/>
            <a:ext cx="17145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霍普夫纤维的研究不仅深化了我们对高维空间的理解，也推动了同伦理论、纤维丛理论等拓扑学分支的发展。</a:t>
            </a:r>
            <a:endParaRPr lang="en-US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334000" y="1095375"/>
            <a:ext cx="3810000" cy="446722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5100"/>
              </a:lnSpc>
              <a:buNone/>
            </a:pPr>
            <a:r>
              <a:rPr lang="en-US" sz="24300" b="1" dirty="0">
                <a:solidFill>
                  <a:srgbClr val="E2C9AB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24300" dirty="0"/>
          </a:p>
        </p:txBody>
      </p:sp>
      <p:sp>
        <p:nvSpPr>
          <p:cNvPr id="5" name="Text 2"/>
          <p:cNvSpPr/>
          <p:nvPr/>
        </p:nvSpPr>
        <p:spPr>
          <a:xfrm>
            <a:off x="571500" y="3676650"/>
            <a:ext cx="466725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未来研究方向与挑战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71500" y="4305300"/>
            <a:ext cx="46672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210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5429250" y="1290638"/>
            <a:ext cx="857250" cy="85725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5643563" y="1504950"/>
            <a:ext cx="428625" cy="428625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6572250" y="1290638"/>
            <a:ext cx="857250" cy="85725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786563" y="1504950"/>
            <a:ext cx="428625" cy="428625"/>
          </a:xfrm>
          <a:prstGeom prst="rect">
            <a:avLst/>
          </a:prstGeom>
        </p:spPr>
      </p:pic>
      <p:sp>
        <p:nvSpPr>
          <p:cNvPr id="8" name="Shape 3"/>
          <p:cNvSpPr/>
          <p:nvPr/>
        </p:nvSpPr>
        <p:spPr>
          <a:xfrm>
            <a:off x="7715250" y="1290638"/>
            <a:ext cx="857250" cy="85725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929563" y="1504950"/>
            <a:ext cx="428625" cy="42862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霍普夫纤维的进一步探索与扩展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400"/>
              </a:lnSpc>
              <a:buNone/>
            </a:pPr>
            <a:endParaRPr lang="en-US" sz="1000" dirty="0"/>
          </a:p>
        </p:txBody>
      </p:sp>
      <p:sp>
        <p:nvSpPr>
          <p:cNvPr id="12" name="Shape 6"/>
          <p:cNvSpPr/>
          <p:nvPr/>
        </p:nvSpPr>
        <p:spPr>
          <a:xfrm>
            <a:off x="571500" y="3071813"/>
            <a:ext cx="571500" cy="23813"/>
          </a:xfrm>
          <a:prstGeom prst="rect">
            <a:avLst/>
          </a:prstGeom>
          <a:solidFill>
            <a:srgbClr val="BB0000"/>
          </a:solidFill>
          <a:ln/>
        </p:spPr>
      </p:sp>
      <p:sp>
        <p:nvSpPr>
          <p:cNvPr id="13" name="Text 7"/>
          <p:cNvSpPr/>
          <p:nvPr/>
        </p:nvSpPr>
        <p:spPr>
          <a:xfrm>
            <a:off x="571500" y="3286125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理论深化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571500" y="3590925"/>
            <a:ext cx="1905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深入研究霍普夫纤维的拓扑性质，探索其在高维空间中的表现形式，为理解复杂系统提供新视角。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3619500" y="3071813"/>
            <a:ext cx="571500" cy="23813"/>
          </a:xfrm>
          <a:prstGeom prst="rect">
            <a:avLst/>
          </a:prstGeom>
          <a:solidFill>
            <a:srgbClr val="BB0000"/>
          </a:solidFill>
          <a:ln/>
        </p:spPr>
      </p:sp>
      <p:sp>
        <p:nvSpPr>
          <p:cNvPr id="16" name="Text 10"/>
          <p:cNvSpPr/>
          <p:nvPr/>
        </p:nvSpPr>
        <p:spPr>
          <a:xfrm>
            <a:off x="3619500" y="3286125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应用拓展</a:t>
            </a:r>
            <a:endParaRPr lang="en-US" sz="1100" dirty="0"/>
          </a:p>
        </p:txBody>
      </p:sp>
      <p:sp>
        <p:nvSpPr>
          <p:cNvPr id="17" name="Text 11"/>
          <p:cNvSpPr/>
          <p:nvPr/>
        </p:nvSpPr>
        <p:spPr>
          <a:xfrm>
            <a:off x="3619500" y="3590925"/>
            <a:ext cx="1905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将霍普夫纤维理论应用于量子信息、流体动力学等领域，挖掘其潜在的应用价值，推动跨学科研究进展。</a:t>
            </a:r>
            <a:endParaRPr lang="en-US" sz="900" dirty="0"/>
          </a:p>
        </p:txBody>
      </p:sp>
      <p:sp>
        <p:nvSpPr>
          <p:cNvPr id="18" name="Shape 12"/>
          <p:cNvSpPr/>
          <p:nvPr/>
        </p:nvSpPr>
        <p:spPr>
          <a:xfrm>
            <a:off x="6667500" y="3071813"/>
            <a:ext cx="571500" cy="23813"/>
          </a:xfrm>
          <a:prstGeom prst="rect">
            <a:avLst/>
          </a:prstGeom>
          <a:solidFill>
            <a:srgbClr val="BB0000"/>
          </a:solidFill>
          <a:ln/>
        </p:spPr>
      </p:sp>
      <p:sp>
        <p:nvSpPr>
          <p:cNvPr id="19" name="Text 13"/>
          <p:cNvSpPr/>
          <p:nvPr/>
        </p:nvSpPr>
        <p:spPr>
          <a:xfrm>
            <a:off x="6667500" y="3286125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技术挑战</a:t>
            </a:r>
            <a:endParaRPr lang="en-US" sz="1100" dirty="0"/>
          </a:p>
        </p:txBody>
      </p:sp>
      <p:sp>
        <p:nvSpPr>
          <p:cNvPr id="20" name="Text 14"/>
          <p:cNvSpPr/>
          <p:nvPr/>
        </p:nvSpPr>
        <p:spPr>
          <a:xfrm>
            <a:off x="6667500" y="3590925"/>
            <a:ext cx="19050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开发高效计算工具，解决霍普夫纤维在实际应用中的计算难题，如纤维束的可视化和动态模拟，以促进理论与实践的结合。</a:t>
            </a:r>
            <a:endParaRPr lang="en-US" sz="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64381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拓扑学领域内的前沿问题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400"/>
              </a:lnSpc>
              <a:buNone/>
            </a:pPr>
            <a:endParaRPr lang="en-US" sz="1000" dirty="0"/>
          </a:p>
        </p:txBody>
      </p:sp>
      <p:sp>
        <p:nvSpPr>
          <p:cNvPr id="6" name="Shape 3"/>
          <p:cNvSpPr/>
          <p:nvPr/>
        </p:nvSpPr>
        <p:spPr>
          <a:xfrm>
            <a:off x="571500" y="2052637"/>
            <a:ext cx="2276475" cy="1504950"/>
          </a:xfrm>
          <a:prstGeom prst="round2DiagRect">
            <a:avLst/>
          </a:prstGeom>
          <a:solidFill>
            <a:srgbClr val="BE2124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566863" y="2166938"/>
            <a:ext cx="285750" cy="285750"/>
          </a:xfrm>
          <a:prstGeom prst="rect">
            <a:avLst/>
          </a:prstGeom>
        </p:spPr>
      </p:pic>
      <p:sp>
        <p:nvSpPr>
          <p:cNvPr id="8" name="Shape 4"/>
          <p:cNvSpPr/>
          <p:nvPr/>
        </p:nvSpPr>
        <p:spPr>
          <a:xfrm>
            <a:off x="762000" y="2562225"/>
            <a:ext cx="1895475" cy="47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9" name="Text 5"/>
          <p:cNvSpPr/>
          <p:nvPr/>
        </p:nvSpPr>
        <p:spPr>
          <a:xfrm>
            <a:off x="762000" y="2676525"/>
            <a:ext cx="1895475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霍普夫纤维是连接三维球面与复数平面的数学构造，展示了拓扑学中的非平凡纤维丛结构，为理解高维空间提供了独特视角.</a:t>
            </a:r>
            <a:endParaRPr lang="en-US" sz="900" dirty="0"/>
          </a:p>
        </p:txBody>
      </p:sp>
      <p:sp>
        <p:nvSpPr>
          <p:cNvPr id="10" name="Shape 6"/>
          <p:cNvSpPr/>
          <p:nvPr/>
        </p:nvSpPr>
        <p:spPr>
          <a:xfrm rot="10800000">
            <a:off x="1566863" y="3771900"/>
            <a:ext cx="228600" cy="195263"/>
          </a:xfrm>
          <a:prstGeom prst="triangle">
            <a:avLst/>
          </a:prstGeom>
          <a:solidFill>
            <a:srgbClr val="C81A16"/>
          </a:solidFill>
          <a:ln/>
        </p:spPr>
      </p:sp>
      <p:sp>
        <p:nvSpPr>
          <p:cNvPr id="11" name="Text 7"/>
          <p:cNvSpPr/>
          <p:nvPr/>
        </p:nvSpPr>
        <p:spPr>
          <a:xfrm>
            <a:off x="571500" y="4095750"/>
            <a:ext cx="2276475" cy="4143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3200"/>
              </a:lnSpc>
              <a:buNone/>
            </a:pPr>
            <a:r>
              <a:rPr lang="en-US" sz="1800" b="1" dirty="0">
                <a:solidFill>
                  <a:srgbClr val="BB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霍普夫纤维简介</a:t>
            </a:r>
            <a:endParaRPr lang="en-US" sz="1800" dirty="0"/>
          </a:p>
        </p:txBody>
      </p:sp>
      <p:sp>
        <p:nvSpPr>
          <p:cNvPr id="12" name="Shape 8"/>
          <p:cNvSpPr/>
          <p:nvPr/>
        </p:nvSpPr>
        <p:spPr>
          <a:xfrm>
            <a:off x="3433763" y="2052637"/>
            <a:ext cx="2276475" cy="1504950"/>
          </a:xfrm>
          <a:prstGeom prst="round2DiagRect">
            <a:avLst/>
          </a:prstGeom>
          <a:solidFill>
            <a:srgbClr val="DFB57F">
              <a:alpha val="20000"/>
            </a:srgbClr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429125" y="2166938"/>
            <a:ext cx="285750" cy="285750"/>
          </a:xfrm>
          <a:prstGeom prst="rect">
            <a:avLst/>
          </a:prstGeom>
        </p:spPr>
      </p:pic>
      <p:sp>
        <p:nvSpPr>
          <p:cNvPr id="14" name="Shape 9"/>
          <p:cNvSpPr/>
          <p:nvPr/>
        </p:nvSpPr>
        <p:spPr>
          <a:xfrm>
            <a:off x="3624262" y="2562225"/>
            <a:ext cx="1895475" cy="4763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5" name="Text 10"/>
          <p:cNvSpPr/>
          <p:nvPr/>
        </p:nvSpPr>
        <p:spPr>
          <a:xfrm>
            <a:off x="3624262" y="2676525"/>
            <a:ext cx="1895475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研究者正探索霍普夫纤维在量子信息、弦理论及几何拓扑中的应用，其复杂结构可能揭示宇宙深层次的物理规律.</a:t>
            </a:r>
            <a:endParaRPr lang="en-US" sz="900" dirty="0"/>
          </a:p>
        </p:txBody>
      </p:sp>
      <p:sp>
        <p:nvSpPr>
          <p:cNvPr id="16" name="Shape 11"/>
          <p:cNvSpPr/>
          <p:nvPr/>
        </p:nvSpPr>
        <p:spPr>
          <a:xfrm rot="10800000">
            <a:off x="4429125" y="3771900"/>
            <a:ext cx="228600" cy="195263"/>
          </a:xfrm>
          <a:prstGeom prst="triangle">
            <a:avLst/>
          </a:prstGeom>
          <a:solidFill>
            <a:srgbClr val="DFB57F">
              <a:alpha val="50000"/>
            </a:srgbClr>
          </a:solidFill>
          <a:ln/>
        </p:spPr>
      </p:sp>
      <p:sp>
        <p:nvSpPr>
          <p:cNvPr id="17" name="Text 12"/>
          <p:cNvSpPr/>
          <p:nvPr/>
        </p:nvSpPr>
        <p:spPr>
          <a:xfrm>
            <a:off x="3433763" y="4095750"/>
            <a:ext cx="2276475" cy="4143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32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未来研究趋势</a:t>
            </a:r>
            <a:endParaRPr lang="en-US" sz="1800" dirty="0"/>
          </a:p>
        </p:txBody>
      </p:sp>
      <p:sp>
        <p:nvSpPr>
          <p:cNvPr id="18" name="Shape 13"/>
          <p:cNvSpPr/>
          <p:nvPr/>
        </p:nvSpPr>
        <p:spPr>
          <a:xfrm>
            <a:off x="6296025" y="2052637"/>
            <a:ext cx="2276475" cy="1504950"/>
          </a:xfrm>
          <a:prstGeom prst="round2DiagRect">
            <a:avLst/>
          </a:prstGeom>
          <a:solidFill>
            <a:srgbClr val="DFB57F">
              <a:alpha val="20000"/>
            </a:srgbClr>
          </a:solidFill>
          <a:ln/>
        </p:spPr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291388" y="2166938"/>
            <a:ext cx="285750" cy="285750"/>
          </a:xfrm>
          <a:prstGeom prst="rect">
            <a:avLst/>
          </a:prstGeom>
        </p:spPr>
      </p:pic>
      <p:sp>
        <p:nvSpPr>
          <p:cNvPr id="20" name="Shape 14"/>
          <p:cNvSpPr/>
          <p:nvPr/>
        </p:nvSpPr>
        <p:spPr>
          <a:xfrm>
            <a:off x="6486525" y="2562225"/>
            <a:ext cx="1895475" cy="4763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21" name="Text 15"/>
          <p:cNvSpPr/>
          <p:nvPr/>
        </p:nvSpPr>
        <p:spPr>
          <a:xfrm>
            <a:off x="6486525" y="2676525"/>
            <a:ext cx="1895475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精确描述霍普夫纤维的动力学性质及与其他数学对象的相互作用，仍需发展新的数学工具和理论框架，以克服现有技术限制.</a:t>
            </a:r>
            <a:endParaRPr lang="en-US" sz="900" dirty="0"/>
          </a:p>
        </p:txBody>
      </p:sp>
      <p:sp>
        <p:nvSpPr>
          <p:cNvPr id="22" name="Shape 16"/>
          <p:cNvSpPr/>
          <p:nvPr/>
        </p:nvSpPr>
        <p:spPr>
          <a:xfrm rot="10800000">
            <a:off x="7291388" y="3771900"/>
            <a:ext cx="228600" cy="195263"/>
          </a:xfrm>
          <a:prstGeom prst="triangle">
            <a:avLst/>
          </a:prstGeom>
          <a:solidFill>
            <a:srgbClr val="DFB57F">
              <a:alpha val="50000"/>
            </a:srgbClr>
          </a:solidFill>
          <a:ln/>
        </p:spPr>
      </p:sp>
      <p:sp>
        <p:nvSpPr>
          <p:cNvPr id="23" name="Text 17"/>
          <p:cNvSpPr/>
          <p:nvPr/>
        </p:nvSpPr>
        <p:spPr>
          <a:xfrm>
            <a:off x="6296025" y="4095750"/>
            <a:ext cx="2276475" cy="4143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32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面临的挑战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176463"/>
            <a:ext cx="8001000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5700"/>
              </a:lnSpc>
              <a:buNone/>
            </a:pPr>
            <a:r>
              <a:rPr lang="en-US" sz="41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THANKS</a:t>
            </a:r>
            <a:endParaRPr lang="en-US" sz="4100" dirty="0"/>
          </a:p>
        </p:txBody>
      </p:sp>
      <p:sp>
        <p:nvSpPr>
          <p:cNvPr id="4" name="Text 1"/>
          <p:cNvSpPr/>
          <p:nvPr/>
        </p:nvSpPr>
        <p:spPr>
          <a:xfrm>
            <a:off x="571500" y="4362450"/>
            <a:ext cx="8001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7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PPT内容由通义AI生成，访问tongyi.ai智能生成更多PPT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370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4286250" y="1316831"/>
            <a:ext cx="3524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4752975" y="1373981"/>
            <a:ext cx="3057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引言：霍普夫纤维的背景与意义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4752975" y="1621631"/>
            <a:ext cx="3057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9" name="Text 6"/>
          <p:cNvSpPr/>
          <p:nvPr/>
        </p:nvSpPr>
        <p:spPr>
          <a:xfrm>
            <a:off x="4286250" y="1945481"/>
            <a:ext cx="3524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4752975" y="2002631"/>
            <a:ext cx="3057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霍普夫纤维的定义与基本性质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752975" y="2250281"/>
            <a:ext cx="3057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2" name="Text 9"/>
          <p:cNvSpPr/>
          <p:nvPr/>
        </p:nvSpPr>
        <p:spPr>
          <a:xfrm>
            <a:off x="4286250" y="2574131"/>
            <a:ext cx="3524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4752975" y="2631281"/>
            <a:ext cx="3057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霍普夫纤维的应用与影响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4752975" y="2878931"/>
            <a:ext cx="3057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286250" y="3202781"/>
            <a:ext cx="3524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4752975" y="3259931"/>
            <a:ext cx="3057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未来研究方向与挑战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4752975" y="3507581"/>
            <a:ext cx="3057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334000" y="1095375"/>
            <a:ext cx="3810000" cy="446722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5100"/>
              </a:lnSpc>
              <a:buNone/>
            </a:pPr>
            <a:r>
              <a:rPr lang="en-US" sz="24300" b="1" dirty="0">
                <a:solidFill>
                  <a:srgbClr val="E2C9AB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24300" dirty="0"/>
          </a:p>
        </p:txBody>
      </p:sp>
      <p:sp>
        <p:nvSpPr>
          <p:cNvPr id="5" name="Text 2"/>
          <p:cNvSpPr/>
          <p:nvPr/>
        </p:nvSpPr>
        <p:spPr>
          <a:xfrm>
            <a:off x="571500" y="3143250"/>
            <a:ext cx="4667250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引言：霍普夫纤维的背景与意义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71500" y="4305300"/>
            <a:ext cx="46672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210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5429250" y="1290638"/>
            <a:ext cx="857250" cy="85725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5643563" y="1504950"/>
            <a:ext cx="428625" cy="428625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6572250" y="1290638"/>
            <a:ext cx="857250" cy="85725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786563" y="1504950"/>
            <a:ext cx="428625" cy="428625"/>
          </a:xfrm>
          <a:prstGeom prst="rect">
            <a:avLst/>
          </a:prstGeom>
        </p:spPr>
      </p:pic>
      <p:sp>
        <p:nvSpPr>
          <p:cNvPr id="8" name="Shape 3"/>
          <p:cNvSpPr/>
          <p:nvPr/>
        </p:nvSpPr>
        <p:spPr>
          <a:xfrm>
            <a:off x="7715250" y="1290638"/>
            <a:ext cx="857250" cy="85725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929563" y="1504950"/>
            <a:ext cx="428625" cy="42862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霍普夫纤维的概念与历史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400"/>
              </a:lnSpc>
              <a:buNone/>
            </a:pPr>
            <a:endParaRPr lang="en-US" sz="1000" dirty="0"/>
          </a:p>
        </p:txBody>
      </p:sp>
      <p:sp>
        <p:nvSpPr>
          <p:cNvPr id="12" name="Shape 6"/>
          <p:cNvSpPr/>
          <p:nvPr/>
        </p:nvSpPr>
        <p:spPr>
          <a:xfrm>
            <a:off x="571500" y="3071813"/>
            <a:ext cx="571500" cy="23813"/>
          </a:xfrm>
          <a:prstGeom prst="rect">
            <a:avLst/>
          </a:prstGeom>
          <a:solidFill>
            <a:srgbClr val="BB0000"/>
          </a:solidFill>
          <a:ln/>
        </p:spPr>
      </p:sp>
      <p:sp>
        <p:nvSpPr>
          <p:cNvPr id="13" name="Text 7"/>
          <p:cNvSpPr/>
          <p:nvPr/>
        </p:nvSpPr>
        <p:spPr>
          <a:xfrm>
            <a:off x="571500" y="3286125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概念起源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571500" y="3590925"/>
            <a:ext cx="19050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霍普夫纤维是拓扑学中的重要概念，由德国数学家海因茨·霍普夫于1931年提出，描述了三维球面S^3到二维球面S^2的纤维丛结构。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3619500" y="3071813"/>
            <a:ext cx="571500" cy="23813"/>
          </a:xfrm>
          <a:prstGeom prst="rect">
            <a:avLst/>
          </a:prstGeom>
          <a:solidFill>
            <a:srgbClr val="BB0000"/>
          </a:solidFill>
          <a:ln/>
        </p:spPr>
      </p:sp>
      <p:sp>
        <p:nvSpPr>
          <p:cNvPr id="16" name="Text 10"/>
          <p:cNvSpPr/>
          <p:nvPr/>
        </p:nvSpPr>
        <p:spPr>
          <a:xfrm>
            <a:off x="3619500" y="3286125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数学意义</a:t>
            </a:r>
            <a:endParaRPr lang="en-US" sz="1100" dirty="0"/>
          </a:p>
        </p:txBody>
      </p:sp>
      <p:sp>
        <p:nvSpPr>
          <p:cNvPr id="17" name="Text 11"/>
          <p:cNvSpPr/>
          <p:nvPr/>
        </p:nvSpPr>
        <p:spPr>
          <a:xfrm>
            <a:off x="3619500" y="3590925"/>
            <a:ext cx="19050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这一构造不仅在代数拓扑中扮演关键角色，还与复几何、微分几何及物理中的规范理论紧密相关，展现了高维空间的复杂结构。</a:t>
            </a:r>
            <a:endParaRPr lang="en-US" sz="900" dirty="0"/>
          </a:p>
        </p:txBody>
      </p:sp>
      <p:sp>
        <p:nvSpPr>
          <p:cNvPr id="18" name="Shape 12"/>
          <p:cNvSpPr/>
          <p:nvPr/>
        </p:nvSpPr>
        <p:spPr>
          <a:xfrm>
            <a:off x="6667500" y="3071813"/>
            <a:ext cx="571500" cy="23813"/>
          </a:xfrm>
          <a:prstGeom prst="rect">
            <a:avLst/>
          </a:prstGeom>
          <a:solidFill>
            <a:srgbClr val="BB0000"/>
          </a:solidFill>
          <a:ln/>
        </p:spPr>
      </p:sp>
      <p:sp>
        <p:nvSpPr>
          <p:cNvPr id="19" name="Text 13"/>
          <p:cNvSpPr/>
          <p:nvPr/>
        </p:nvSpPr>
        <p:spPr>
          <a:xfrm>
            <a:off x="6667500" y="3286125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历史影响</a:t>
            </a:r>
            <a:endParaRPr lang="en-US" sz="1100" dirty="0"/>
          </a:p>
        </p:txBody>
      </p:sp>
      <p:sp>
        <p:nvSpPr>
          <p:cNvPr id="20" name="Text 14"/>
          <p:cNvSpPr/>
          <p:nvPr/>
        </p:nvSpPr>
        <p:spPr>
          <a:xfrm>
            <a:off x="6667500" y="3590925"/>
            <a:ext cx="1905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自提出以来，霍普夫纤维激发了大量后续研究，成为理解纤维丛理论、同伦群及流形分类等问题的重要工具。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4485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26" r="26" t="0" b="0"/>
          <a:stretch/>
        </p:blipFill>
        <p:spPr>
          <a:xfrm>
            <a:off x="0" y="0"/>
            <a:ext cx="9144000" cy="219075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拓扑学在现代数学中的地位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400"/>
              </a:lnSpc>
              <a:buNone/>
            </a:pPr>
            <a:endParaRPr lang="en-US" sz="1000" dirty="0"/>
          </a:p>
        </p:txBody>
      </p:sp>
      <p:sp>
        <p:nvSpPr>
          <p:cNvPr id="7" name="Shape 3"/>
          <p:cNvSpPr/>
          <p:nvPr/>
        </p:nvSpPr>
        <p:spPr>
          <a:xfrm>
            <a:off x="85725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143000" y="1962150"/>
            <a:ext cx="571500" cy="5715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霍普夫纤维起源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571500" y="3371850"/>
            <a:ext cx="1714500" cy="952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霍普夫纤维由德国数学家Heinz Hopf于1931年提出，是三维球面S^3到二维球面S^2的纤维丛结构，展示了拓扑学中纤维丛理论的精髓.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295275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3238500" y="1962150"/>
            <a:ext cx="571500" cy="5715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6670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拓扑学地位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2667000" y="3371850"/>
            <a:ext cx="17145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拓扑学作为现代数学的重要分支，研究空间在连续变换下的不变性质，对理解复杂系统结构至关重要，如物理学、生物学等领域.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504825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5334000" y="1962150"/>
            <a:ext cx="571500" cy="5715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7625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纤维丛理论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762500" y="3371850"/>
            <a:ext cx="17145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纤维丛理论是拓扑学的核心，霍普夫纤维是其经典案例，揭示了高维空间的内在结构，对理解流形分类问题有深远影响.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714375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7429500" y="1962150"/>
            <a:ext cx="571500" cy="5715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8580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霍普夫纤维应用</a:t>
            </a:r>
            <a:endParaRPr lang="en-US" sz="1100" dirty="0"/>
          </a:p>
        </p:txBody>
      </p:sp>
      <p:sp>
        <p:nvSpPr>
          <p:cNvPr id="22" name="Text 14"/>
          <p:cNvSpPr/>
          <p:nvPr/>
        </p:nvSpPr>
        <p:spPr>
          <a:xfrm>
            <a:off x="6858000" y="3371850"/>
            <a:ext cx="17145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霍普夫纤维不仅在纯数学领域有重要地位，还在量子物理、计算机图形学等应用科学中发挥关键作用，如描述粒子间的纠缠状态.</a:t>
            </a:r>
            <a:endParaRPr lang="en-US" sz="900" dirty="0"/>
          </a:p>
        </p:txBody>
      </p:sp>
      <p:sp>
        <p:nvSpPr>
          <p:cNvPr id="23" name="Shape 15"/>
          <p:cNvSpPr/>
          <p:nvPr/>
        </p:nvSpPr>
        <p:spPr>
          <a:xfrm>
            <a:off x="857250" y="470535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24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1143000" y="4991100"/>
            <a:ext cx="571500" cy="571500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571500" y="608647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数学美学</a:t>
            </a:r>
            <a:endParaRPr lang="en-US" sz="1100" dirty="0"/>
          </a:p>
        </p:txBody>
      </p:sp>
      <p:sp>
        <p:nvSpPr>
          <p:cNvPr id="26" name="Text 17"/>
          <p:cNvSpPr/>
          <p:nvPr/>
        </p:nvSpPr>
        <p:spPr>
          <a:xfrm>
            <a:off x="571500" y="6400800"/>
            <a:ext cx="17145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霍普夫纤维的几何构造展现了数学的美学，其复杂的纤维结构和美丽的可视化图像，激发了艺术家和科学家的无限想象.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334000" y="1095375"/>
            <a:ext cx="3810000" cy="446722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5100"/>
              </a:lnSpc>
              <a:buNone/>
            </a:pPr>
            <a:r>
              <a:rPr lang="en-US" sz="24300" b="1" dirty="0">
                <a:solidFill>
                  <a:srgbClr val="E2C9AB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24300" dirty="0"/>
          </a:p>
        </p:txBody>
      </p:sp>
      <p:sp>
        <p:nvSpPr>
          <p:cNvPr id="5" name="Text 2"/>
          <p:cNvSpPr/>
          <p:nvPr/>
        </p:nvSpPr>
        <p:spPr>
          <a:xfrm>
            <a:off x="571500" y="3143250"/>
            <a:ext cx="4667250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霍普夫纤维的定义与基本性质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71500" y="4305300"/>
            <a:ext cx="46672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210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466725"/>
            <a:ext cx="28575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S^1纤维化S^3空间的直观解释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1276350"/>
            <a:ext cx="2857500" cy="1857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400"/>
              </a:lnSpc>
              <a:buNone/>
            </a:pPr>
            <a:endParaRPr lang="en-US" sz="10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33333" b="33333"/>
          <a:stretch/>
        </p:blipFill>
        <p:spPr>
          <a:xfrm>
            <a:off x="571500" y="3905250"/>
            <a:ext cx="2857500" cy="952500"/>
          </a:xfrm>
          <a:prstGeom prst="roundRect">
            <a:avLst>
              <a:gd name="adj" fmla="val 5000"/>
            </a:avLst>
          </a:prstGeom>
        </p:spPr>
      </p:pic>
      <p:sp>
        <p:nvSpPr>
          <p:cNvPr id="7" name="Shape 3"/>
          <p:cNvSpPr/>
          <p:nvPr/>
        </p:nvSpPr>
        <p:spPr>
          <a:xfrm>
            <a:off x="4381500" y="933450"/>
            <a:ext cx="442913" cy="442913"/>
          </a:xfrm>
          <a:prstGeom prst="rect">
            <a:avLst/>
          </a:prstGeom>
          <a:solidFill>
            <a:srgbClr val="E17272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438650" y="990600"/>
            <a:ext cx="333375" cy="3333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81500" y="1566863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霍普夫构造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4381500" y="1871663"/>
            <a:ext cx="1905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霍普夫纤维化是将S^3视为S^2上的S^1纤维束的过程，每条纤维是一个圆周，缠绕在三维球面上.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6667500" y="933450"/>
            <a:ext cx="442913" cy="442913"/>
          </a:xfrm>
          <a:prstGeom prst="rect">
            <a:avLst/>
          </a:prstGeom>
          <a:solidFill>
            <a:srgbClr val="DC3633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724650" y="990600"/>
            <a:ext cx="333375" cy="3333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667500" y="1566863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S^1纤维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6667500" y="1871663"/>
            <a:ext cx="1905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每个纤维代表S^1，即一个单位圆，它们在S^3中均匀分布，形成复杂的纤维结构.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4381500" y="2824163"/>
            <a:ext cx="442913" cy="442913"/>
          </a:xfrm>
          <a:prstGeom prst="rect">
            <a:avLst/>
          </a:prstGeom>
          <a:solidFill>
            <a:srgbClr val="DFB57F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4438650" y="2881313"/>
            <a:ext cx="333375" cy="3333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381500" y="3457575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S^3空间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381500" y="3762375"/>
            <a:ext cx="1905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S^3可以想象为四维空间中的单位球面，霍普夫纤维化揭示了其内部的拓扑结构和几何特性.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6667500" y="2824163"/>
            <a:ext cx="442913" cy="442913"/>
          </a:xfrm>
          <a:prstGeom prst="rect">
            <a:avLst/>
          </a:prstGeom>
          <a:solidFill>
            <a:srgbClr val="BE2124"/>
          </a:solidFill>
          <a:ln/>
        </p:spPr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724650" y="2881313"/>
            <a:ext cx="333375" cy="333375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667500" y="3457575"/>
            <a:ext cx="1905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直观解释</a:t>
            </a:r>
            <a:endParaRPr lang="en-US" sz="1100" dirty="0"/>
          </a:p>
        </p:txBody>
      </p:sp>
      <p:sp>
        <p:nvSpPr>
          <p:cNvPr id="22" name="Text 14"/>
          <p:cNvSpPr/>
          <p:nvPr/>
        </p:nvSpPr>
        <p:spPr>
          <a:xfrm>
            <a:off x="6667500" y="3762375"/>
            <a:ext cx="190500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通过投影和可视化技术，可以将S^3上的霍普夫纤维映射到三维空间，帮助我们直观理解这一抽象概念.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26" r="26" t="0" b="0"/>
          <a:stretch/>
        </p:blipFill>
        <p:spPr>
          <a:xfrm>
            <a:off x="0" y="0"/>
            <a:ext cx="9144000" cy="219075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Hopf映射的数学表达与性质分析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400"/>
              </a:lnSpc>
              <a:buNone/>
            </a:pPr>
            <a:endParaRPr lang="en-US" sz="1000" dirty="0"/>
          </a:p>
        </p:txBody>
      </p:sp>
      <p:sp>
        <p:nvSpPr>
          <p:cNvPr id="7" name="Shape 3"/>
          <p:cNvSpPr/>
          <p:nvPr/>
        </p:nvSpPr>
        <p:spPr>
          <a:xfrm>
            <a:off x="85725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143000" y="1962150"/>
            <a:ext cx="571500" cy="5715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Hopf映射定义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571500" y="3371850"/>
            <a:ext cx="1714500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Hopf映射是从三维球面S^3到二维球面S^2的连续映射，可表示为h(z,w)=(|z|^2-|w|^2,2Re(z\bar{w}),2Im(z\bar{w}))，其中z,w∈C且|z|^2+|w|^2=1.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295275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3238500" y="1962150"/>
            <a:ext cx="571500" cy="5715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6670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纤维结构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2667000" y="3371850"/>
            <a:ext cx="17145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在Hopf纤维化中，S^3被分解成一系列圆周，每个圆周都是S^2上一点的逆像，这些圆被称为Hopf纤维，展示了S^3的非平凡拓扑结构.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504825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5334000" y="1962150"/>
            <a:ext cx="571500" cy="5715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7625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同伦性质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762500" y="3371850"/>
            <a:ext cx="17145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Hopf映射的同伦群π_3(S^2)是整数群Z，这意味着存在无穷多个不同的方式将三维球面收缩到二维球面上，体现了Hopf纤维化的复杂性.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714375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7429500" y="1962150"/>
            <a:ext cx="571500" cy="5715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858000" y="3057525"/>
            <a:ext cx="17145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几何应用</a:t>
            </a:r>
            <a:endParaRPr lang="en-US" sz="1100" dirty="0"/>
          </a:p>
        </p:txBody>
      </p:sp>
      <p:sp>
        <p:nvSpPr>
          <p:cNvPr id="22" name="Text 14"/>
          <p:cNvSpPr/>
          <p:nvPr/>
        </p:nvSpPr>
        <p:spPr>
          <a:xfrm>
            <a:off x="6858000" y="3371850"/>
            <a:ext cx="17145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Hopf纤维化在几何学中有广泛应用，如在研究四维空间中的旋转、量子力学中的Berry相位以及纤维丛理论中都有重要地位.</a:t>
            </a:r>
            <a:endParaRPr 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334000" y="1095375"/>
            <a:ext cx="3810000" cy="446722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5100"/>
              </a:lnSpc>
              <a:buNone/>
            </a:pPr>
            <a:r>
              <a:rPr lang="en-US" sz="24300" b="1" dirty="0">
                <a:solidFill>
                  <a:srgbClr val="E2C9AB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24300" dirty="0"/>
          </a:p>
        </p:txBody>
      </p:sp>
      <p:sp>
        <p:nvSpPr>
          <p:cNvPr id="5" name="Text 2"/>
          <p:cNvSpPr/>
          <p:nvPr/>
        </p:nvSpPr>
        <p:spPr>
          <a:xfrm>
            <a:off x="571500" y="3676650"/>
            <a:ext cx="466725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霍普夫纤维的应用与影响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71500" y="4305300"/>
            <a:ext cx="46672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210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2024-10-06T04:58:59Z</dcterms:created>
  <dcterms:modified xsi:type="dcterms:W3CDTF">2024-10-06T04:58:59Z</dcterms:modified>
</cp:coreProperties>
</file>