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64" r:id="rId5"/>
    <p:sldId id="262" r:id="rId6"/>
    <p:sldId id="263" r:id="rId7"/>
    <p:sldId id="258" r:id="rId8"/>
    <p:sldId id="266" r:id="rId9"/>
    <p:sldId id="259" r:id="rId10"/>
    <p:sldId id="260" r:id="rId11"/>
    <p:sldId id="265" r:id="rId12"/>
    <p:sldId id="261" r:id="rId13"/>
    <p:sldId id="267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CB2EA-E23F-42DF-B535-461FC047A66D}" v="6" dt="2020-06-15T17:46:36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A6F5-019E-452F-8C5F-E3E41797C8B0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A3DA-114D-41AC-99D4-7013AC84E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5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A6F5-019E-452F-8C5F-E3E41797C8B0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A3DA-114D-41AC-99D4-7013AC84E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26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A6F5-019E-452F-8C5F-E3E41797C8B0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A3DA-114D-41AC-99D4-7013AC84E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21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A6F5-019E-452F-8C5F-E3E41797C8B0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A3DA-114D-41AC-99D4-7013AC84E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30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A6F5-019E-452F-8C5F-E3E41797C8B0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A3DA-114D-41AC-99D4-7013AC84E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23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A6F5-019E-452F-8C5F-E3E41797C8B0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A3DA-114D-41AC-99D4-7013AC84E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28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A6F5-019E-452F-8C5F-E3E41797C8B0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A3DA-114D-41AC-99D4-7013AC84E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44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A6F5-019E-452F-8C5F-E3E41797C8B0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A3DA-114D-41AC-99D4-7013AC84E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99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A6F5-019E-452F-8C5F-E3E41797C8B0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A3DA-114D-41AC-99D4-7013AC84E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94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A6F5-019E-452F-8C5F-E3E41797C8B0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A3DA-114D-41AC-99D4-7013AC84E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02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A6F5-019E-452F-8C5F-E3E41797C8B0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A3DA-114D-41AC-99D4-7013AC84E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37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5A6F5-019E-452F-8C5F-E3E41797C8B0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2A3DA-114D-41AC-99D4-7013AC84E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58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20943" y="9578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Автоматизированное построение тестов для комбинационных схем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541023" y="2542063"/>
            <a:ext cx="640080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/>
              <a:t>Дипломная работа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1970" y="3288036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Выполнил: </a:t>
            </a:r>
            <a:r>
              <a:rPr lang="ru-RU" b="1" dirty="0"/>
              <a:t>Лукьянович Александр Сергеевич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60348" y="3838208"/>
            <a:ext cx="5662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Руководитель: кандидат технических наук, доцент </a:t>
            </a:r>
          </a:p>
          <a:p>
            <a:pPr algn="ctr"/>
            <a:r>
              <a:rPr lang="ru-RU" b="1" dirty="0"/>
              <a:t>Люлькин Аркадий Ефимович</a:t>
            </a:r>
          </a:p>
        </p:txBody>
      </p:sp>
    </p:spTree>
    <p:extLst>
      <p:ext uri="{BB962C8B-B14F-4D97-AF65-F5344CB8AC3E}">
        <p14:creationId xmlns:p14="http://schemas.microsoft.com/office/powerpoint/2010/main" val="3307950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1840" y="548680"/>
            <a:ext cx="289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 Forms Applications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3312368" cy="4943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052735"/>
            <a:ext cx="3096344" cy="494313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039397" y="6165302"/>
            <a:ext cx="2744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Свойства объекта </a:t>
            </a:r>
            <a:r>
              <a:rPr lang="en-US" sz="1400" dirty="0"/>
              <a:t>Windows Forms</a:t>
            </a:r>
            <a:endParaRPr lang="ru-RU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220446" y="6165300"/>
            <a:ext cx="2807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Панель элементов </a:t>
            </a:r>
            <a:r>
              <a:rPr lang="en-US" sz="1400" dirty="0"/>
              <a:t>Windows Forms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547102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620688"/>
            <a:ext cx="393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Некоторые особенности </a:t>
            </a:r>
            <a:r>
              <a:rPr lang="en-US" dirty="0"/>
              <a:t>Visual C++ CIL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47214" y="1412774"/>
            <a:ext cx="2137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1. Преобразование типов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6794" y="2996952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2. </a:t>
            </a:r>
            <a:r>
              <a:rPr lang="ru-RU" sz="1400" dirty="0"/>
              <a:t>Чтение из файла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717" y="3304729"/>
            <a:ext cx="7994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openFileDialog1-&gt;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ShowDialog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();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if ( openFileDialog1-&gt;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!= "" )</a:t>
            </a:r>
            <a:r>
              <a:rPr lang="ru-RU" sz="12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textBox1-&gt;Text = System::IO::File::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ReadAllText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( openFileDialog1-&gt;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);</a:t>
            </a:r>
            <a:r>
              <a:rPr lang="ru-RU" sz="12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MSVS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textBox1-&gt;Lines-&gt;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LoadFromFile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(OpenDialog1-&gt;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 (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Builder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859" y="4399099"/>
            <a:ext cx="1353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3. </a:t>
            </a:r>
            <a:r>
              <a:rPr lang="ru-RU" sz="1400" dirty="0" err="1"/>
              <a:t>Маршаллинг</a:t>
            </a:r>
            <a:endParaRPr lang="ru-R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76794" y="1720551"/>
            <a:ext cx="214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</a:rPr>
              <a:t>Считывание параметров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6794" y="2132855"/>
            <a:ext cx="39966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l = Convert::ToInt32(textBox1-&gt;Lines[0]);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 = Convert::ToInt32(textBox1-&gt;Lines[1]);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h = Convert::ToInt32(textBox1-&gt;Lines[2]);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MSVS)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32094" y="2132855"/>
            <a:ext cx="46474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l=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atoi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(textBox1-&gt;Lines-&gt;operator [](0).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c_str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n=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atoi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(textBox1-&gt;Lines-&gt;operator [](1).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c_str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h=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atoi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(textBox1-&gt;Lines-&gt;operator [](2).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c_str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(Builder)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717" y="4749280"/>
            <a:ext cx="7064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marshal_context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^ context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gcnew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marshal_context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();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char* str4 = context-&gt;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marshal_as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char*&gt;(textBox1-&gt;Lines[i+4]);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195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581" y="620688"/>
            <a:ext cx="1905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4. Создание массивов.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124742"/>
            <a:ext cx="7928900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static array &lt;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&gt; ^ m11  =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gcnew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array &lt;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&gt; (500);// </a:t>
            </a:r>
            <a:r>
              <a:rPr lang="ru-RU" sz="1100" dirty="0">
                <a:latin typeface="Courier New" pitchFamily="49" charset="0"/>
                <a:cs typeface="Courier New" pitchFamily="49" charset="0"/>
              </a:rPr>
              <a:t>одномерный массив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static array &lt;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&gt; ^ m12  =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gcnew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array &lt;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&gt; (500);// </a:t>
            </a:r>
            <a:r>
              <a:rPr lang="ru-RU" sz="1100" dirty="0">
                <a:latin typeface="Courier New" pitchFamily="49" charset="0"/>
                <a:cs typeface="Courier New" pitchFamily="49" charset="0"/>
              </a:rPr>
              <a:t>одномерный массив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static cli::array &lt;int,2&gt; ^ xrm11  =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gcnew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cli::array &lt;int,2&gt; (500,31); // </a:t>
            </a:r>
            <a:r>
              <a:rPr lang="ru-RU" sz="1100" dirty="0">
                <a:latin typeface="Courier New" pitchFamily="49" charset="0"/>
                <a:cs typeface="Courier New" pitchFamily="49" charset="0"/>
              </a:rPr>
              <a:t>двумерный массив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static cli::array &lt;int,2&gt; ^ xrm12  =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gcnew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cli::array &lt;int,2&gt; (500,31);// </a:t>
            </a:r>
            <a:r>
              <a:rPr lang="ru-RU" sz="1100" dirty="0">
                <a:latin typeface="Courier New" pitchFamily="49" charset="0"/>
                <a:cs typeface="Courier New" pitchFamily="49" charset="0"/>
              </a:rPr>
              <a:t>двумерный массив</a:t>
            </a:r>
          </a:p>
          <a:p>
            <a:endParaRPr lang="ru-RU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static array &lt;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&gt; ^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ks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 =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gcnew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array &lt;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&gt; (32);// </a:t>
            </a:r>
            <a:r>
              <a:rPr lang="ru-RU" sz="1100" dirty="0">
                <a:latin typeface="Courier New" pitchFamily="49" charset="0"/>
                <a:cs typeface="Courier New" pitchFamily="49" charset="0"/>
              </a:rPr>
              <a:t>одномерный массив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static array &lt;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&gt; ^ k11 =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gcnew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array &lt;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&gt; (32);// </a:t>
            </a:r>
            <a:r>
              <a:rPr lang="ru-RU" sz="1100" dirty="0">
                <a:latin typeface="Courier New" pitchFamily="49" charset="0"/>
                <a:cs typeface="Courier New" pitchFamily="49" charset="0"/>
              </a:rPr>
              <a:t>одномерный массив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static array &lt;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&gt; ^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gcnew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array &lt;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&gt; (32);// </a:t>
            </a:r>
            <a:r>
              <a:rPr lang="ru-RU" sz="1100" dirty="0">
                <a:latin typeface="Courier New" pitchFamily="49" charset="0"/>
                <a:cs typeface="Courier New" pitchFamily="49" charset="0"/>
              </a:rPr>
              <a:t>одномерный массив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static array &lt;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&gt; ^ k5 =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gcnew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array &lt;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&gt; (32);// </a:t>
            </a:r>
            <a:r>
              <a:rPr lang="ru-RU" sz="1100" dirty="0">
                <a:latin typeface="Courier New" pitchFamily="49" charset="0"/>
                <a:cs typeface="Courier New" pitchFamily="49" charset="0"/>
              </a:rPr>
              <a:t>одномерный массив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MSVS)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3079447"/>
            <a:ext cx="5197257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100" dirty="0">
                <a:latin typeface="Courier New"/>
                <a:cs typeface="Courier New"/>
              </a:rPr>
              <a:t>unsigned m11[500],m12[500],xrm11[500][31],xrm12[500][31];</a:t>
            </a:r>
          </a:p>
          <a:p>
            <a:r>
              <a:rPr lang="en-US" sz="1100" dirty="0">
                <a:latin typeface="Courier New"/>
                <a:cs typeface="Courier New"/>
              </a:rPr>
              <a:t>Int </a:t>
            </a:r>
            <a:r>
              <a:rPr lang="en-US" sz="1100" dirty="0" err="1">
                <a:latin typeface="Courier New"/>
                <a:cs typeface="Courier New"/>
              </a:rPr>
              <a:t>ks</a:t>
            </a:r>
            <a:r>
              <a:rPr lang="en-US" sz="1100" dirty="0">
                <a:latin typeface="Courier New"/>
                <a:cs typeface="Courier New"/>
              </a:rPr>
              <a:t>[32],k11[32],</a:t>
            </a:r>
            <a:r>
              <a:rPr lang="en-US" sz="1100" dirty="0" err="1">
                <a:latin typeface="Courier New"/>
                <a:cs typeface="Courier New"/>
              </a:rPr>
              <a:t>tt</a:t>
            </a:r>
            <a:r>
              <a:rPr lang="en-US" sz="1100" dirty="0">
                <a:latin typeface="Courier New"/>
                <a:cs typeface="Courier New"/>
              </a:rPr>
              <a:t>[31],k5[31];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(Builder)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5581" y="3932292"/>
            <a:ext cx="1862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5.</a:t>
            </a:r>
            <a:r>
              <a:rPr lang="ru-RU" sz="1400" dirty="0"/>
              <a:t> Структура </a:t>
            </a:r>
            <a:r>
              <a:rPr lang="en-US" sz="1400" dirty="0" err="1"/>
              <a:t>DateTime</a:t>
            </a:r>
            <a:endParaRPr lang="ru-RU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4282734"/>
            <a:ext cx="8340745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tm1 =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::Now;</a:t>
            </a:r>
          </a:p>
          <a:p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tm2 =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::Now;</a:t>
            </a:r>
          </a:p>
          <a:p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TimeSpan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tm3 = tm2 - tm1;</a:t>
            </a:r>
          </a:p>
          <a:p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label_time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-&gt;Text = Convert::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(tm3.Minutes) + " </a:t>
            </a:r>
            <a:r>
              <a:rPr lang="ru-RU" sz="1100" dirty="0">
                <a:latin typeface="Courier New" pitchFamily="49" charset="0"/>
                <a:cs typeface="Courier New" pitchFamily="49" charset="0"/>
              </a:rPr>
              <a:t>мин. " +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Convert::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(tm3.Seconds) + 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ru-RU" sz="1100" dirty="0">
                <a:latin typeface="Courier New" pitchFamily="49" charset="0"/>
                <a:cs typeface="Courier New" pitchFamily="49" charset="0"/>
              </a:rPr>
              <a:t>сек. " +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Convert::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(tm3.Milliseconds) + " </a:t>
            </a:r>
            <a:r>
              <a:rPr lang="ru-RU" sz="1100" dirty="0" err="1">
                <a:latin typeface="Courier New" pitchFamily="49" charset="0"/>
                <a:cs typeface="Courier New" pitchFamily="49" charset="0"/>
              </a:rPr>
              <a:t>мсек</a:t>
            </a:r>
            <a:r>
              <a:rPr lang="ru-RU" sz="1100" dirty="0">
                <a:latin typeface="Courier New" pitchFamily="49" charset="0"/>
                <a:cs typeface="Courier New" pitchFamily="49" charset="0"/>
              </a:rPr>
              <a:t>. ";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(MSVS)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659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1840" y="953191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Главное окно приложения</a:t>
            </a:r>
          </a:p>
        </p:txBody>
      </p:sp>
      <p:pic>
        <p:nvPicPr>
          <p:cNvPr id="2050" name="Picture 2" descr="https://sun9-5.userapi.com/UKGQWqTYJ6PCFKECBK3o92oQUKqzEjKG0XS0Iw/pDF-tU7lix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798" y="1959310"/>
            <a:ext cx="594360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599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https://sun9-28.userapi.com/TZEnVik2XoFu_MV6z20oX5G2Ywe9DbhA7UFF8g/VfwdSQEba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65126"/>
            <a:ext cx="3705225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505" y="522735"/>
            <a:ext cx="2221002" cy="30142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48" y="3871120"/>
            <a:ext cx="3171825" cy="18192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199" y="4023520"/>
            <a:ext cx="32861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6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706124"/>
            <a:ext cx="7886700" cy="1325563"/>
          </a:xfrm>
        </p:spPr>
        <p:txBody>
          <a:bodyPr/>
          <a:lstStyle/>
          <a:p>
            <a:r>
              <a:rPr lang="ru-RU" dirty="0"/>
              <a:t>Цели работы: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031687"/>
            <a:ext cx="7886700" cy="4351338"/>
          </a:xfrm>
        </p:spPr>
        <p:txBody>
          <a:bodyPr>
            <a:normAutofit/>
          </a:bodyPr>
          <a:lstStyle/>
          <a:p>
            <a:r>
              <a:rPr lang="ru-RU" sz="2400" dirty="0"/>
              <a:t>Изучить математические модели и основные методы решения задач тестового диагностирования для комбинационных схем (КС)</a:t>
            </a:r>
          </a:p>
          <a:p>
            <a:r>
              <a:rPr lang="ru-RU" sz="2400" dirty="0"/>
              <a:t>Изучить структуры данных, алгоритмы и их программную реализацию в системе автоматизированного построения тестов для КС (САПТ КС)</a:t>
            </a:r>
          </a:p>
          <a:p>
            <a:r>
              <a:rPr lang="ru-RU" sz="2400" dirty="0"/>
              <a:t>Исследовать особенности </a:t>
            </a:r>
            <a:r>
              <a:rPr lang="en-US" sz="2400" dirty="0"/>
              <a:t>CLR-</a:t>
            </a:r>
            <a:r>
              <a:rPr lang="ru-RU" sz="2400" dirty="0"/>
              <a:t>приложений и разработать САПТ КС на платформе </a:t>
            </a:r>
            <a:r>
              <a:rPr lang="en-US" sz="2400" dirty="0"/>
              <a:t>.NET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8770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94577" y="424457"/>
            <a:ext cx="7886700" cy="132556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1233487"/>
            <a:ext cx="75914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4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Логический синтез вычислительных схем, Представление логической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45" y="365126"/>
            <a:ext cx="7930118" cy="563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71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90" y="1437962"/>
            <a:ext cx="3076947" cy="165929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476" y="1433112"/>
            <a:ext cx="3391487" cy="166414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33" y="3833468"/>
            <a:ext cx="4532039" cy="141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1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96" y="3541455"/>
            <a:ext cx="7858125" cy="19145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955" y="1207788"/>
            <a:ext cx="2477507" cy="186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75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39340" y="1432057"/>
            <a:ext cx="285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Методы построения тестов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19060" y="2152137"/>
            <a:ext cx="3096344" cy="2376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Вероятностный метод </a:t>
            </a:r>
          </a:p>
          <a:p>
            <a:r>
              <a:rPr lang="ru-RU" sz="1400" dirty="0">
                <a:solidFill>
                  <a:schemeClr val="tx1"/>
                </a:solidFill>
              </a:rPr>
              <a:t>Основан на определении проверяющих возможностей псевдослучайных входных наборов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631628" y="2152137"/>
            <a:ext cx="3096344" cy="2376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Регулярный метод</a:t>
            </a:r>
          </a:p>
          <a:p>
            <a:r>
              <a:rPr lang="ru-RU" sz="1400" dirty="0">
                <a:solidFill>
                  <a:schemeClr val="tx1"/>
                </a:solidFill>
              </a:rPr>
              <a:t>Основан на направленном вычислении проверяющих наборов для неисправностей из заданного списка</a:t>
            </a:r>
            <a:r>
              <a:rPr lang="en-US" sz="1400" b="1" dirty="0"/>
              <a:t>H</a:t>
            </a:r>
            <a:endParaRPr lang="ru-RU" sz="1400" b="1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738169" y="3455895"/>
            <a:ext cx="1722473" cy="85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095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561" y="1027907"/>
            <a:ext cx="6100877" cy="515546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8173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54453" y="922167"/>
            <a:ext cx="2929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FrameWork</a:t>
            </a:r>
            <a:r>
              <a:rPr lang="en-US" dirty="0"/>
              <a:t> </a:t>
            </a:r>
            <a:r>
              <a:rPr lang="ru-RU" dirty="0"/>
              <a:t>и среда </a:t>
            </a:r>
            <a:r>
              <a:rPr lang="en-US" dirty="0"/>
              <a:t>CLR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98269" y="1642247"/>
            <a:ext cx="5585888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Преимущества:</a:t>
            </a:r>
          </a:p>
          <a:p>
            <a:endParaRPr lang="ru-RU" sz="1400" dirty="0"/>
          </a:p>
          <a:p>
            <a:pPr marL="342900" indent="-342900">
              <a:buAutoNum type="arabicPeriod"/>
            </a:pPr>
            <a:r>
              <a:rPr lang="ru-RU" sz="1400" dirty="0"/>
              <a:t>Кроссплатформенность</a:t>
            </a:r>
          </a:p>
          <a:p>
            <a:pPr marL="342900" indent="-342900">
              <a:buAutoNum type="arabicPeriod"/>
            </a:pPr>
            <a:r>
              <a:rPr lang="ru-RU" sz="1400" dirty="0" err="1"/>
              <a:t>Мультиязычность</a:t>
            </a:r>
            <a:endParaRPr lang="ru-RU" sz="1400" dirty="0"/>
          </a:p>
          <a:p>
            <a:pPr marL="342900" indent="-342900">
              <a:buAutoNum type="arabicPeriod"/>
            </a:pPr>
            <a:r>
              <a:rPr lang="ru-RU" sz="1400" dirty="0"/>
              <a:t>Мощная библиотека классов</a:t>
            </a:r>
          </a:p>
          <a:p>
            <a:pPr marL="342900" indent="-342900">
              <a:buAutoNum type="arabicPeriod"/>
            </a:pPr>
            <a:r>
              <a:rPr lang="ru-RU" sz="1400" dirty="0"/>
              <a:t>Автоматическая сборка «мусора»</a:t>
            </a:r>
          </a:p>
          <a:p>
            <a:pPr marL="342900" indent="-342900">
              <a:buAutoNum type="arabicPeriod"/>
            </a:pPr>
            <a:r>
              <a:rPr lang="ru-RU" sz="1400" dirty="0"/>
              <a:t>Взаимодействие приложений, написанных на разных </a:t>
            </a:r>
            <a:r>
              <a:rPr lang="en-US" sz="1400" dirty="0"/>
              <a:t>.NET </a:t>
            </a:r>
            <a:r>
              <a:rPr lang="ru-RU" sz="1400" dirty="0"/>
              <a:t>языках</a:t>
            </a:r>
          </a:p>
          <a:p>
            <a:pPr marL="342900" indent="-342900">
              <a:buAutoNum type="arabicPeriod"/>
            </a:pPr>
            <a:r>
              <a:rPr lang="ru-RU" sz="1400" dirty="0"/>
              <a:t>Удобство в повторном использовании кода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8269" y="3874495"/>
            <a:ext cx="688579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Недостатки:</a:t>
            </a:r>
          </a:p>
          <a:p>
            <a:endParaRPr lang="ru-RU" dirty="0"/>
          </a:p>
          <a:p>
            <a:pPr marL="342900" indent="-342900">
              <a:buAutoNum type="arabicPeriod"/>
            </a:pPr>
            <a:r>
              <a:rPr lang="ru-RU" sz="1400" dirty="0"/>
              <a:t>Замедление работы приложений</a:t>
            </a:r>
          </a:p>
          <a:p>
            <a:pPr marL="342900" indent="-342900">
              <a:buAutoNum type="arabicPeriod"/>
            </a:pPr>
            <a:r>
              <a:rPr lang="ru-RU" sz="1400" dirty="0"/>
              <a:t>Необходимость наличия библиотеки </a:t>
            </a:r>
            <a:r>
              <a:rPr lang="en-US" sz="1400" dirty="0"/>
              <a:t>.NET </a:t>
            </a:r>
            <a:r>
              <a:rPr lang="en-US" sz="1400" dirty="0" err="1"/>
              <a:t>FrameWork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ru-RU" sz="1400" dirty="0"/>
              <a:t>Ограниченность в выборе языка программирования</a:t>
            </a:r>
          </a:p>
          <a:p>
            <a:pPr marL="342900" indent="-342900">
              <a:buAutoNum type="arabicPeriod"/>
            </a:pPr>
            <a:r>
              <a:rPr lang="ru-RU" sz="1400" dirty="0"/>
              <a:t>Полноценная реализация только для </a:t>
            </a:r>
            <a:r>
              <a:rPr lang="en-US" sz="1400" dirty="0"/>
              <a:t>Windows </a:t>
            </a:r>
            <a:r>
              <a:rPr lang="ru-RU" sz="1400" dirty="0"/>
              <a:t>( кроссплатформенность не полная )</a:t>
            </a:r>
          </a:p>
        </p:txBody>
      </p:sp>
    </p:spTree>
    <p:extLst>
      <p:ext uri="{BB962C8B-B14F-4D97-AF65-F5344CB8AC3E}">
        <p14:creationId xmlns:p14="http://schemas.microsoft.com/office/powerpoint/2010/main" val="21314551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494</TotalTime>
  <Words>575</Words>
  <Application>Microsoft Office PowerPoint</Application>
  <PresentationFormat>Экран (4:3)</PresentationFormat>
  <Paragraphs>74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Презентация PowerPoint</vt:lpstr>
      <vt:lpstr>Цели работы: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CLR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16</cp:revision>
  <dcterms:created xsi:type="dcterms:W3CDTF">2020-06-15T09:28:29Z</dcterms:created>
  <dcterms:modified xsi:type="dcterms:W3CDTF">2020-06-15T17:46:38Z</dcterms:modified>
</cp:coreProperties>
</file>