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2" r:id="rId6"/>
    <p:sldId id="260" r:id="rId7"/>
    <p:sldId id="263" r:id="rId8"/>
    <p:sldId id="264" r:id="rId9"/>
    <p:sldId id="265" r:id="rId10"/>
    <p:sldId id="266" r:id="rId11"/>
    <p:sldId id="267" r:id="rId12"/>
    <p:sldId id="268" r:id="rId13"/>
    <p:sldId id="269" r:id="rId14"/>
    <p:sldId id="270" r:id="rId15"/>
    <p:sldId id="271" r:id="rId16"/>
    <p:sldId id="258" r:id="rId1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83" d="100"/>
          <a:sy n="83" d="100"/>
        </p:scale>
        <p:origin x="72" y="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descr="A picture containing sign, stop, reading, outdoor&#10;&#10;Description automatically generated">
            <a:extLst>
              <a:ext uri="{FF2B5EF4-FFF2-40B4-BE49-F238E27FC236}">
                <a16:creationId xmlns="" xmlns:a16="http://schemas.microsoft.com/office/drawing/2014/main" id="{DF1028B7-C475-B942-BB87-B079E02CE2CD}"/>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954EDC8C-7EA9-6744-A4AF-FA428FB4F7F3}"/>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x-none" dirty="0"/>
          </a:p>
        </p:txBody>
      </p:sp>
      <p:sp>
        <p:nvSpPr>
          <p:cNvPr id="3" name="Subtitle 2">
            <a:extLst>
              <a:ext uri="{FF2B5EF4-FFF2-40B4-BE49-F238E27FC236}">
                <a16:creationId xmlns="" xmlns:a16="http://schemas.microsoft.com/office/drawing/2014/main" id="{23211E7F-CBB1-B54B-88FF-1DD5848C5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 xmlns:a16="http://schemas.microsoft.com/office/drawing/2014/main" id="{56F9E447-7CCF-2E4C-B7B9-CBFAA3375360}"/>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5" name="Footer Placeholder 4">
            <a:extLst>
              <a:ext uri="{FF2B5EF4-FFF2-40B4-BE49-F238E27FC236}">
                <a16:creationId xmlns="" xmlns:a16="http://schemas.microsoft.com/office/drawing/2014/main" id="{CD181218-32FA-D44B-9434-7BA705E19B3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544BDFBD-F2DF-4C42-9B96-F460581EFFB7}"/>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12" name="Picture 11" descr="A close up of a logo&#10;&#10;Description automatically generated">
            <a:extLst>
              <a:ext uri="{FF2B5EF4-FFF2-40B4-BE49-F238E27FC236}">
                <a16:creationId xmlns="" xmlns:a16="http://schemas.microsoft.com/office/drawing/2014/main" id="{2578900A-EE75-EC4B-93EF-FBF256D8A1E2}"/>
              </a:ext>
            </a:extLst>
          </p:cNvPr>
          <p:cNvPicPr>
            <a:picLocks noChangeAspect="1"/>
          </p:cNvPicPr>
          <p:nvPr userDrawn="1"/>
        </p:nvPicPr>
        <p:blipFill rotWithShape="1">
          <a:blip r:embed="rId3"/>
          <a:srcRect l="83967" t="24189" r="6067" b="24064"/>
          <a:stretch/>
        </p:blipFill>
        <p:spPr>
          <a:xfrm>
            <a:off x="10982195" y="0"/>
            <a:ext cx="1177446" cy="1366598"/>
          </a:xfrm>
          <a:prstGeom prst="rect">
            <a:avLst/>
          </a:prstGeom>
        </p:spPr>
      </p:pic>
    </p:spTree>
    <p:extLst>
      <p:ext uri="{BB962C8B-B14F-4D97-AF65-F5344CB8AC3E}">
        <p14:creationId xmlns:p14="http://schemas.microsoft.com/office/powerpoint/2010/main" val="281751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A picture containing sign, stop, reading, outdoor&#10;&#10;Description automatically generated">
            <a:extLst>
              <a:ext uri="{FF2B5EF4-FFF2-40B4-BE49-F238E27FC236}">
                <a16:creationId xmlns="" xmlns:a16="http://schemas.microsoft.com/office/drawing/2014/main" id="{4D3097C3-2C20-6840-9001-A5EF7822FFB8}"/>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6F0D10E3-C8D0-EC4A-BE87-BFB70C631F98}"/>
              </a:ext>
            </a:extLst>
          </p:cNvPr>
          <p:cNvSpPr>
            <a:spLocks noGrp="1"/>
          </p:cNvSpPr>
          <p:nvPr>
            <p:ph type="title"/>
          </p:nvPr>
        </p:nvSpPr>
        <p:spPr>
          <a:xfrm>
            <a:off x="838200" y="926275"/>
            <a:ext cx="10515600" cy="764413"/>
          </a:xfrm>
        </p:spPr>
        <p:txBody>
          <a:bodyPr/>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91919FAE-BC5C-B140-9361-B70FBB7FB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91454B07-7987-384A-B6BC-F86B989B2E10}"/>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5" name="Footer Placeholder 4">
            <a:extLst>
              <a:ext uri="{FF2B5EF4-FFF2-40B4-BE49-F238E27FC236}">
                <a16:creationId xmlns="" xmlns:a16="http://schemas.microsoft.com/office/drawing/2014/main" id="{39D0DD5C-5397-2A40-954E-291C5AF81AE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B64A847F-4920-064B-A87B-3E4CE6A4B6BC}"/>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363208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A picture containing sign, stop, reading, outdoor&#10;&#10;Description automatically generated">
            <a:extLst>
              <a:ext uri="{FF2B5EF4-FFF2-40B4-BE49-F238E27FC236}">
                <a16:creationId xmlns="" xmlns:a16="http://schemas.microsoft.com/office/drawing/2014/main" id="{A87775D8-2853-A645-A287-5B01F70B880C}"/>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Vertical Title 1">
            <a:extLst>
              <a:ext uri="{FF2B5EF4-FFF2-40B4-BE49-F238E27FC236}">
                <a16:creationId xmlns="" xmlns:a16="http://schemas.microsoft.com/office/drawing/2014/main" id="{90304A83-3320-1846-ADE1-55E81DF04D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55A2525D-6D44-2F49-BFAA-82866B804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1E4F98B7-5D63-7D42-896E-3A5C4479B674}"/>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5" name="Footer Placeholder 4">
            <a:extLst>
              <a:ext uri="{FF2B5EF4-FFF2-40B4-BE49-F238E27FC236}">
                <a16:creationId xmlns="" xmlns:a16="http://schemas.microsoft.com/office/drawing/2014/main" id="{72FA722D-E4F6-C54B-B383-1DA0CFF2BDA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832B92FF-D5B5-0847-803A-6E512488BED0}"/>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36330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 picture containing sign, stop, reading, outdoor&#10;&#10;Description automatically generated">
            <a:extLst>
              <a:ext uri="{FF2B5EF4-FFF2-40B4-BE49-F238E27FC236}">
                <a16:creationId xmlns="" xmlns:a16="http://schemas.microsoft.com/office/drawing/2014/main" id="{E9BB3A8C-6B66-0F4C-917B-DE77ED193F51}"/>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F46AFC78-2AF9-224D-9A80-BFC329A107FB}"/>
              </a:ext>
            </a:extLst>
          </p:cNvPr>
          <p:cNvSpPr>
            <a:spLocks noGrp="1"/>
          </p:cNvSpPr>
          <p:nvPr>
            <p:ph type="title"/>
          </p:nvPr>
        </p:nvSpPr>
        <p:spPr>
          <a:xfrm>
            <a:off x="391886" y="950026"/>
            <a:ext cx="10961914" cy="740662"/>
          </a:xfrm>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FC259A79-4C18-864D-AE36-E0E13173AD91}"/>
              </a:ext>
            </a:extLst>
          </p:cNvPr>
          <p:cNvSpPr>
            <a:spLocks noGrp="1"/>
          </p:cNvSpPr>
          <p:nvPr>
            <p:ph idx="1"/>
          </p:nvPr>
        </p:nvSpPr>
        <p:spPr>
          <a:xfrm>
            <a:off x="391886" y="1825625"/>
            <a:ext cx="10961914"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x-none" dirty="0"/>
          </a:p>
        </p:txBody>
      </p:sp>
      <p:sp>
        <p:nvSpPr>
          <p:cNvPr id="4" name="Date Placeholder 3">
            <a:extLst>
              <a:ext uri="{FF2B5EF4-FFF2-40B4-BE49-F238E27FC236}">
                <a16:creationId xmlns="" xmlns:a16="http://schemas.microsoft.com/office/drawing/2014/main" id="{C3C66909-CF21-1441-8A43-11A73AA3EF25}"/>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5" name="Footer Placeholder 4">
            <a:extLst>
              <a:ext uri="{FF2B5EF4-FFF2-40B4-BE49-F238E27FC236}">
                <a16:creationId xmlns="" xmlns:a16="http://schemas.microsoft.com/office/drawing/2014/main" id="{A57EF567-C04D-9C47-99E9-85EE3FBA12C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11BB96D-4813-A649-9EC8-15E2456D3C5E}"/>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357342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A picture containing sign, stop, reading, outdoor&#10;&#10;Description automatically generated">
            <a:extLst>
              <a:ext uri="{FF2B5EF4-FFF2-40B4-BE49-F238E27FC236}">
                <a16:creationId xmlns="" xmlns:a16="http://schemas.microsoft.com/office/drawing/2014/main" id="{5CB5D82F-07DC-8A4F-BAF0-92406E878C3F}"/>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CA8502F9-0CD3-5545-BECD-7099F19607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277FD5D6-D817-F542-A588-5CE3B63483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889D331-6F5F-FE4F-BACE-36335DF6F55D}"/>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5" name="Footer Placeholder 4">
            <a:extLst>
              <a:ext uri="{FF2B5EF4-FFF2-40B4-BE49-F238E27FC236}">
                <a16:creationId xmlns="" xmlns:a16="http://schemas.microsoft.com/office/drawing/2014/main" id="{8F0058D6-D68B-5343-958B-81099AD3B0B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2841510-5997-3445-A315-F54A64A24AAA}"/>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301213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picture containing sign, stop, reading, outdoor&#10;&#10;Description automatically generated">
            <a:extLst>
              <a:ext uri="{FF2B5EF4-FFF2-40B4-BE49-F238E27FC236}">
                <a16:creationId xmlns="" xmlns:a16="http://schemas.microsoft.com/office/drawing/2014/main" id="{3D958E1B-8148-084E-9A4E-6C5732A18F49}"/>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A7DEE668-B0C6-6449-BD9B-21291EC0F225}"/>
              </a:ext>
            </a:extLst>
          </p:cNvPr>
          <p:cNvSpPr>
            <a:spLocks noGrp="1"/>
          </p:cNvSpPr>
          <p:nvPr>
            <p:ph type="title"/>
          </p:nvPr>
        </p:nvSpPr>
        <p:spPr>
          <a:xfrm>
            <a:off x="391886" y="1008020"/>
            <a:ext cx="10961914" cy="682668"/>
          </a:xfrm>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7587F78E-3A83-1E41-BEF0-AB85531DAA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 xmlns:a16="http://schemas.microsoft.com/office/drawing/2014/main" id="{9366F0EF-0B24-1646-9858-6EB76705B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 xmlns:a16="http://schemas.microsoft.com/office/drawing/2014/main" id="{778859EE-58B6-6D45-B5ED-FD081ACDAA6C}"/>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6" name="Footer Placeholder 5">
            <a:extLst>
              <a:ext uri="{FF2B5EF4-FFF2-40B4-BE49-F238E27FC236}">
                <a16:creationId xmlns="" xmlns:a16="http://schemas.microsoft.com/office/drawing/2014/main" id="{A30ED664-762D-6146-A15C-64AF35A9C86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89277735-7EAD-8849-BC11-1A51F3A00A52}"/>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3480344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A picture containing sign, stop, reading, outdoor&#10;&#10;Description automatically generated">
            <a:extLst>
              <a:ext uri="{FF2B5EF4-FFF2-40B4-BE49-F238E27FC236}">
                <a16:creationId xmlns="" xmlns:a16="http://schemas.microsoft.com/office/drawing/2014/main" id="{C7BC9146-4E4F-9E40-A9E9-167FCBCFA884}"/>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01211D31-E6AD-9941-AD2A-E6EBA88452FB}"/>
              </a:ext>
            </a:extLst>
          </p:cNvPr>
          <p:cNvSpPr>
            <a:spLocks noGrp="1"/>
          </p:cNvSpPr>
          <p:nvPr>
            <p:ph type="title"/>
          </p:nvPr>
        </p:nvSpPr>
        <p:spPr>
          <a:xfrm>
            <a:off x="344384" y="1008020"/>
            <a:ext cx="11011004" cy="682668"/>
          </a:xfrm>
        </p:spPr>
        <p:txBody>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3271B633-D186-4A46-889F-9366656454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2011160-787B-4C45-8EA3-D5E9F5276F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 xmlns:a16="http://schemas.microsoft.com/office/drawing/2014/main" id="{B243C6E0-42E7-D34A-950E-9B5ABA7A1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EC37BD9-2970-F74B-8C68-BD726BAA8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 xmlns:a16="http://schemas.microsoft.com/office/drawing/2014/main" id="{8EE4512D-4858-5249-BCD2-4210F4C13AC5}"/>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8" name="Footer Placeholder 7">
            <a:extLst>
              <a:ext uri="{FF2B5EF4-FFF2-40B4-BE49-F238E27FC236}">
                <a16:creationId xmlns="" xmlns:a16="http://schemas.microsoft.com/office/drawing/2014/main" id="{37B3C4F9-A415-DA4D-A53C-793BB6270FB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C7C2F445-6980-834F-B0FE-BB55FFD49830}"/>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424537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A picture containing sign, stop, reading, outdoor&#10;&#10;Description automatically generated">
            <a:extLst>
              <a:ext uri="{FF2B5EF4-FFF2-40B4-BE49-F238E27FC236}">
                <a16:creationId xmlns="" xmlns:a16="http://schemas.microsoft.com/office/drawing/2014/main" id="{20B8AC15-AC2C-4E45-A1FB-5155B201A537}"/>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B53FC57E-415E-4241-BDE9-26B1D81D52A1}"/>
              </a:ext>
            </a:extLst>
          </p:cNvPr>
          <p:cNvSpPr>
            <a:spLocks noGrp="1"/>
          </p:cNvSpPr>
          <p:nvPr>
            <p:ph type="title"/>
          </p:nvPr>
        </p:nvSpPr>
        <p:spPr>
          <a:xfrm>
            <a:off x="838200" y="1008020"/>
            <a:ext cx="10515600" cy="682668"/>
          </a:xfrm>
        </p:spPr>
        <p:txBody>
          <a:bodyPr/>
          <a:lstStyle/>
          <a:p>
            <a:r>
              <a:rPr lang="en-US" dirty="0"/>
              <a:t>Click to edit Master title style</a:t>
            </a:r>
            <a:endParaRPr lang="x-none" dirty="0"/>
          </a:p>
        </p:txBody>
      </p:sp>
      <p:sp>
        <p:nvSpPr>
          <p:cNvPr id="3" name="Date Placeholder 2">
            <a:extLst>
              <a:ext uri="{FF2B5EF4-FFF2-40B4-BE49-F238E27FC236}">
                <a16:creationId xmlns="" xmlns:a16="http://schemas.microsoft.com/office/drawing/2014/main" id="{1C12FD02-9CD7-3841-9DD2-8D3DF986F5AE}"/>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4" name="Footer Placeholder 3">
            <a:extLst>
              <a:ext uri="{FF2B5EF4-FFF2-40B4-BE49-F238E27FC236}">
                <a16:creationId xmlns="" xmlns:a16="http://schemas.microsoft.com/office/drawing/2014/main" id="{AB0D34C8-64A2-8047-8C1E-CB7AE7062BB8}"/>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94170CB7-19B1-C844-8636-B305CD53B963}"/>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350300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 picture containing sign, stop, reading, outdoor&#10;&#10;Description automatically generated">
            <a:extLst>
              <a:ext uri="{FF2B5EF4-FFF2-40B4-BE49-F238E27FC236}">
                <a16:creationId xmlns="" xmlns:a16="http://schemas.microsoft.com/office/drawing/2014/main" id="{AAFDFA7D-0949-CA4A-8E36-23085A137749}"/>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Date Placeholder 1">
            <a:extLst>
              <a:ext uri="{FF2B5EF4-FFF2-40B4-BE49-F238E27FC236}">
                <a16:creationId xmlns="" xmlns:a16="http://schemas.microsoft.com/office/drawing/2014/main" id="{7FBD9A58-7CF6-7248-8411-8911F3A2F89B}"/>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3" name="Footer Placeholder 2">
            <a:extLst>
              <a:ext uri="{FF2B5EF4-FFF2-40B4-BE49-F238E27FC236}">
                <a16:creationId xmlns="" xmlns:a16="http://schemas.microsoft.com/office/drawing/2014/main" id="{D2DC9410-7A47-924B-BF13-DCFD771CFE82}"/>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3B8A1259-5929-044D-A89E-F42C5C0E71EF}"/>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385131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A picture containing sign, stop, reading, outdoor&#10;&#10;Description automatically generated">
            <a:extLst>
              <a:ext uri="{FF2B5EF4-FFF2-40B4-BE49-F238E27FC236}">
                <a16:creationId xmlns="" xmlns:a16="http://schemas.microsoft.com/office/drawing/2014/main" id="{3357B3C3-F2C4-3D4C-A718-C55A0E579BFC}"/>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A0FF3B40-F123-C94C-A012-28CC6EFDA7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65F29B67-AFD8-6240-B98B-930CEA215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 xmlns:a16="http://schemas.microsoft.com/office/drawing/2014/main" id="{3D2AF10C-D19D-8146-B150-5BFF5A511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4DAC58-D248-1D4D-8918-03D250814225}"/>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6" name="Footer Placeholder 5">
            <a:extLst>
              <a:ext uri="{FF2B5EF4-FFF2-40B4-BE49-F238E27FC236}">
                <a16:creationId xmlns="" xmlns:a16="http://schemas.microsoft.com/office/drawing/2014/main" id="{ED140BD3-309C-0F40-A28D-466648D7952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C93653F0-3A56-8342-ABD3-96B45C765B26}"/>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1550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A picture containing sign, stop, reading, outdoor&#10;&#10;Description automatically generated">
            <a:extLst>
              <a:ext uri="{FF2B5EF4-FFF2-40B4-BE49-F238E27FC236}">
                <a16:creationId xmlns="" xmlns:a16="http://schemas.microsoft.com/office/drawing/2014/main" id="{9133BD43-EC33-ED49-B4F0-126136EAB125}"/>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
        <p:nvSpPr>
          <p:cNvPr id="2" name="Title 1">
            <a:extLst>
              <a:ext uri="{FF2B5EF4-FFF2-40B4-BE49-F238E27FC236}">
                <a16:creationId xmlns="" xmlns:a16="http://schemas.microsoft.com/office/drawing/2014/main" id="{F6EC2B8C-0930-F843-B4D0-5C7038779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 xmlns:a16="http://schemas.microsoft.com/office/drawing/2014/main" id="{F9045866-30BB-EA40-B000-B55142177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044AC284-99DE-DB43-8762-60BF87336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EF199FE-9F50-CA41-85DF-E2F12E3290A5}"/>
              </a:ext>
            </a:extLst>
          </p:cNvPr>
          <p:cNvSpPr>
            <a:spLocks noGrp="1"/>
          </p:cNvSpPr>
          <p:nvPr>
            <p:ph type="dt" sz="half" idx="10"/>
          </p:nvPr>
        </p:nvSpPr>
        <p:spPr/>
        <p:txBody>
          <a:bodyPr/>
          <a:lstStyle/>
          <a:p>
            <a:fld id="{A3D8ACCB-D86A-8340-83DF-E9D64A929EB3}" type="datetimeFigureOut">
              <a:rPr lang="x-none" smtClean="0"/>
              <a:pPr/>
              <a:t>9/4/2024</a:t>
            </a:fld>
            <a:endParaRPr lang="x-none"/>
          </a:p>
        </p:txBody>
      </p:sp>
      <p:sp>
        <p:nvSpPr>
          <p:cNvPr id="6" name="Footer Placeholder 5">
            <a:extLst>
              <a:ext uri="{FF2B5EF4-FFF2-40B4-BE49-F238E27FC236}">
                <a16:creationId xmlns="" xmlns:a16="http://schemas.microsoft.com/office/drawing/2014/main" id="{A0636851-7549-324F-8F82-1C1E6CC03BC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9ED1C492-D0E6-C14C-BCBD-1A3D9D06E85B}"/>
              </a:ext>
            </a:extLst>
          </p:cNvPr>
          <p:cNvSpPr>
            <a:spLocks noGrp="1"/>
          </p:cNvSpPr>
          <p:nvPr>
            <p:ph type="sldNum" sz="quarter" idx="12"/>
          </p:nvPr>
        </p:nvSpPr>
        <p:spPr/>
        <p:txBody>
          <a:bodyPr/>
          <a:lstStyle/>
          <a:p>
            <a:fld id="{8D7EE6E7-1C6C-5642-908E-0E7F366911F0}" type="slidenum">
              <a:rPr lang="x-none" smtClean="0"/>
              <a:pPr/>
              <a:t>‹#›</a:t>
            </a:fld>
            <a:endParaRPr lang="x-none"/>
          </a:p>
        </p:txBody>
      </p:sp>
    </p:spTree>
    <p:extLst>
      <p:ext uri="{BB962C8B-B14F-4D97-AF65-F5344CB8AC3E}">
        <p14:creationId xmlns:p14="http://schemas.microsoft.com/office/powerpoint/2010/main" val="19939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 picture containing sign, stop, reading, outdoor&#10;&#10;Description automatically generated">
            <a:extLst>
              <a:ext uri="{FF2B5EF4-FFF2-40B4-BE49-F238E27FC236}">
                <a16:creationId xmlns="" xmlns:a16="http://schemas.microsoft.com/office/drawing/2014/main" id="{13984A72-8A47-B847-AE6B-87719D400665}"/>
              </a:ext>
            </a:extLst>
          </p:cNvPr>
          <p:cNvPicPr>
            <a:picLocks noChangeAspect="1"/>
          </p:cNvPicPr>
          <p:nvPr userDrawn="1"/>
        </p:nvPicPr>
        <p:blipFill rotWithShape="1">
          <a:blip r:embed="rId13"/>
          <a:srcRect t="59903" b="1690"/>
          <a:stretch/>
        </p:blipFill>
        <p:spPr>
          <a:xfrm>
            <a:off x="-1" y="6175332"/>
            <a:ext cx="12204903" cy="682668"/>
          </a:xfrm>
          <a:prstGeom prst="rect">
            <a:avLst/>
          </a:prstGeom>
        </p:spPr>
      </p:pic>
      <p:sp>
        <p:nvSpPr>
          <p:cNvPr id="2" name="Title Placeholder 1">
            <a:extLst>
              <a:ext uri="{FF2B5EF4-FFF2-40B4-BE49-F238E27FC236}">
                <a16:creationId xmlns="" xmlns:a16="http://schemas.microsoft.com/office/drawing/2014/main" id="{62EE0ECE-6ADC-684B-B553-178FFB07FD86}"/>
              </a:ext>
            </a:extLst>
          </p:cNvPr>
          <p:cNvSpPr>
            <a:spLocks noGrp="1"/>
          </p:cNvSpPr>
          <p:nvPr>
            <p:ph type="title"/>
          </p:nvPr>
        </p:nvSpPr>
        <p:spPr>
          <a:xfrm>
            <a:off x="213756" y="950026"/>
            <a:ext cx="11140044" cy="740662"/>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4C883D33-787A-F84E-AF9E-78809EA3CC53}"/>
              </a:ext>
            </a:extLst>
          </p:cNvPr>
          <p:cNvSpPr>
            <a:spLocks noGrp="1"/>
          </p:cNvSpPr>
          <p:nvPr>
            <p:ph type="body" idx="1"/>
          </p:nvPr>
        </p:nvSpPr>
        <p:spPr>
          <a:xfrm>
            <a:off x="213756" y="1825625"/>
            <a:ext cx="11140044"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x-none" dirty="0"/>
          </a:p>
        </p:txBody>
      </p:sp>
      <p:sp>
        <p:nvSpPr>
          <p:cNvPr id="4" name="Date Placeholder 3">
            <a:extLst>
              <a:ext uri="{FF2B5EF4-FFF2-40B4-BE49-F238E27FC236}">
                <a16:creationId xmlns="" xmlns:a16="http://schemas.microsoft.com/office/drawing/2014/main" id="{216B7BE0-4202-E14F-9F88-C5E102DAC43F}"/>
              </a:ext>
            </a:extLst>
          </p:cNvPr>
          <p:cNvSpPr>
            <a:spLocks noGrp="1"/>
          </p:cNvSpPr>
          <p:nvPr>
            <p:ph type="dt" sz="half" idx="2"/>
          </p:nvPr>
        </p:nvSpPr>
        <p:spPr>
          <a:xfrm>
            <a:off x="213756" y="6356350"/>
            <a:ext cx="3367644" cy="365125"/>
          </a:xfrm>
          <a:prstGeom prst="rect">
            <a:avLst/>
          </a:prstGeom>
        </p:spPr>
        <p:txBody>
          <a:bodyPr vert="horz" lIns="91440" tIns="45720" rIns="91440" bIns="45720" rtlCol="0" anchor="ctr"/>
          <a:lstStyle>
            <a:lvl1pPr algn="l">
              <a:defRPr sz="1200">
                <a:solidFill>
                  <a:schemeClr val="bg1"/>
                </a:solidFill>
              </a:defRPr>
            </a:lvl1pPr>
          </a:lstStyle>
          <a:p>
            <a:fld id="{A3D8ACCB-D86A-8340-83DF-E9D64A929EB3}" type="datetimeFigureOut">
              <a:rPr lang="x-none" smtClean="0"/>
              <a:pPr/>
              <a:t>9/4/2024</a:t>
            </a:fld>
            <a:endParaRPr lang="x-none" dirty="0"/>
          </a:p>
        </p:txBody>
      </p:sp>
      <p:sp>
        <p:nvSpPr>
          <p:cNvPr id="5" name="Footer Placeholder 4">
            <a:extLst>
              <a:ext uri="{FF2B5EF4-FFF2-40B4-BE49-F238E27FC236}">
                <a16:creationId xmlns="" xmlns:a16="http://schemas.microsoft.com/office/drawing/2014/main" id="{EB394D20-A839-AE45-928D-CEB599D07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x-none" dirty="0"/>
          </a:p>
        </p:txBody>
      </p:sp>
      <p:sp>
        <p:nvSpPr>
          <p:cNvPr id="6" name="Slide Number Placeholder 5">
            <a:extLst>
              <a:ext uri="{FF2B5EF4-FFF2-40B4-BE49-F238E27FC236}">
                <a16:creationId xmlns="" xmlns:a16="http://schemas.microsoft.com/office/drawing/2014/main" id="{02AF3331-795A-2E41-80FC-465428316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8D7EE6E7-1C6C-5642-908E-0E7F366911F0}" type="slidenum">
              <a:rPr lang="x-none" smtClean="0"/>
              <a:pPr/>
              <a:t>‹#›</a:t>
            </a:fld>
            <a:endParaRPr lang="x-none" dirty="0"/>
          </a:p>
        </p:txBody>
      </p:sp>
      <p:pic>
        <p:nvPicPr>
          <p:cNvPr id="8" name="Picture 7" descr="A close up of a logo&#10;&#10;Description automatically generated">
            <a:extLst>
              <a:ext uri="{FF2B5EF4-FFF2-40B4-BE49-F238E27FC236}">
                <a16:creationId xmlns="" xmlns:a16="http://schemas.microsoft.com/office/drawing/2014/main" id="{B1B30192-0367-D943-8F72-A362FE5B959C}"/>
              </a:ext>
            </a:extLst>
          </p:cNvPr>
          <p:cNvPicPr>
            <a:picLocks noChangeAspect="1"/>
          </p:cNvPicPr>
          <p:nvPr userDrawn="1"/>
        </p:nvPicPr>
        <p:blipFill rotWithShape="1">
          <a:blip r:embed="rId14"/>
          <a:srcRect l="5304" t="16072" r="50768" b="17480"/>
          <a:stretch/>
        </p:blipFill>
        <p:spPr>
          <a:xfrm>
            <a:off x="0" y="0"/>
            <a:ext cx="2648197" cy="895415"/>
          </a:xfrm>
          <a:prstGeom prst="rect">
            <a:avLst/>
          </a:prstGeom>
        </p:spPr>
      </p:pic>
      <p:pic>
        <p:nvPicPr>
          <p:cNvPr id="9" name="Picture 8" descr="A close up of a logo&#10;&#10;Description automatically generated">
            <a:extLst>
              <a:ext uri="{FF2B5EF4-FFF2-40B4-BE49-F238E27FC236}">
                <a16:creationId xmlns="" xmlns:a16="http://schemas.microsoft.com/office/drawing/2014/main" id="{29D41A54-6D58-AF48-B7EC-C7449211F71B}"/>
              </a:ext>
            </a:extLst>
          </p:cNvPr>
          <p:cNvPicPr>
            <a:picLocks noChangeAspect="1"/>
          </p:cNvPicPr>
          <p:nvPr userDrawn="1"/>
        </p:nvPicPr>
        <p:blipFill rotWithShape="1">
          <a:blip r:embed="rId14"/>
          <a:srcRect l="83967" t="24189" r="6067" b="24064"/>
          <a:stretch/>
        </p:blipFill>
        <p:spPr>
          <a:xfrm>
            <a:off x="10982195" y="0"/>
            <a:ext cx="1177446" cy="1366598"/>
          </a:xfrm>
          <a:prstGeom prst="rect">
            <a:avLst/>
          </a:prstGeom>
        </p:spPr>
      </p:pic>
    </p:spTree>
    <p:extLst>
      <p:ext uri="{BB962C8B-B14F-4D97-AF65-F5344CB8AC3E}">
        <p14:creationId xmlns:p14="http://schemas.microsoft.com/office/powerpoint/2010/main" val="708138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10D66B-F750-204D-B5DE-C8D05398074C}"/>
              </a:ext>
            </a:extLst>
          </p:cNvPr>
          <p:cNvSpPr>
            <a:spLocks noGrp="1"/>
          </p:cNvSpPr>
          <p:nvPr>
            <p:ph type="ctrTitle"/>
          </p:nvPr>
        </p:nvSpPr>
        <p:spPr>
          <a:xfrm>
            <a:off x="1486619" y="1232619"/>
            <a:ext cx="9144000" cy="2387600"/>
          </a:xfrm>
        </p:spPr>
        <p:txBody>
          <a:bodyPr>
            <a:noAutofit/>
          </a:bodyPr>
          <a:lstStyle/>
          <a:p>
            <a:r>
              <a:rPr lang="sr-Cyrl-RS" sz="4400" dirty="0" smtClean="0"/>
              <a:t>Анализа случајева употребе релационих и колонски оријентисаних нерелационих база података</a:t>
            </a:r>
            <a:endParaRPr lang="x-none" sz="4400" dirty="0"/>
          </a:p>
        </p:txBody>
      </p:sp>
      <p:sp>
        <p:nvSpPr>
          <p:cNvPr id="3" name="Subtitle 2">
            <a:extLst>
              <a:ext uri="{FF2B5EF4-FFF2-40B4-BE49-F238E27FC236}">
                <a16:creationId xmlns="" xmlns:a16="http://schemas.microsoft.com/office/drawing/2014/main" id="{35297DC4-6EF6-7B4A-9DA9-00409F3E5E44}"/>
              </a:ext>
            </a:extLst>
          </p:cNvPr>
          <p:cNvSpPr>
            <a:spLocks noGrp="1"/>
          </p:cNvSpPr>
          <p:nvPr>
            <p:ph type="subTitle" idx="1"/>
          </p:nvPr>
        </p:nvSpPr>
        <p:spPr/>
        <p:txBody>
          <a:bodyPr/>
          <a:lstStyle/>
          <a:p>
            <a:r>
              <a:rPr lang="sr-Cyrl-RS" dirty="0" smtClean="0"/>
              <a:t>Лука Ђоровић</a:t>
            </a:r>
            <a:endParaRPr lang="sr-Cyrl-RS" dirty="0"/>
          </a:p>
          <a:p>
            <a:r>
              <a:rPr lang="sr-Cyrl-RS" dirty="0"/>
              <a:t>д</a:t>
            </a:r>
            <a:r>
              <a:rPr lang="sr-Cyrl-RS" dirty="0" smtClean="0"/>
              <a:t>р </a:t>
            </a:r>
            <a:r>
              <a:rPr lang="sr-Cyrl-RS" dirty="0" smtClean="0"/>
              <a:t>Саша Малков</a:t>
            </a:r>
            <a:endParaRPr lang="x-none" dirty="0"/>
          </a:p>
        </p:txBody>
      </p:sp>
    </p:spTree>
    <p:extLst>
      <p:ext uri="{BB962C8B-B14F-4D97-AF65-F5344CB8AC3E}">
        <p14:creationId xmlns:p14="http://schemas.microsoft.com/office/powerpoint/2010/main" val="3090065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Cyrl-RS" sz="3200" dirty="0" smtClean="0"/>
              <a:t>Главне разлике релационог и колонски оријентисаног нерелационог модела</a:t>
            </a:r>
            <a:endParaRPr lang="en-US" sz="3200" dirty="0"/>
          </a:p>
        </p:txBody>
      </p:sp>
      <p:sp>
        <p:nvSpPr>
          <p:cNvPr id="3" name="Content Placeholder 2"/>
          <p:cNvSpPr>
            <a:spLocks noGrp="1"/>
          </p:cNvSpPr>
          <p:nvPr>
            <p:ph idx="1"/>
          </p:nvPr>
        </p:nvSpPr>
        <p:spPr/>
        <p:txBody>
          <a:bodyPr>
            <a:normAutofit fontScale="92500" lnSpcReduction="20000"/>
          </a:bodyPr>
          <a:lstStyle/>
          <a:p>
            <a:r>
              <a:rPr lang="sr-Cyrl-RS" dirty="0" smtClean="0"/>
              <a:t>Нормализација и денормализација</a:t>
            </a:r>
          </a:p>
          <a:p>
            <a:pPr lvl="1"/>
            <a:r>
              <a:rPr lang="sr-Cyrl-RS" dirty="0" smtClean="0"/>
              <a:t>У релационим моделима често се ради на избегавању редудантости коришћењем нормализованих модела.</a:t>
            </a:r>
          </a:p>
          <a:p>
            <a:pPr lvl="1"/>
            <a:r>
              <a:rPr lang="sr-Cyrl-RS" dirty="0" smtClean="0"/>
              <a:t>У колонски оријентисаном моделу често се ради на убрзавању перформанси читања података, по цену увећања меморијског заузећа те се обично ради о денормализованим моделима.</a:t>
            </a:r>
          </a:p>
          <a:p>
            <a:r>
              <a:rPr lang="sr-Cyrl-RS" dirty="0" smtClean="0"/>
              <a:t>А</a:t>
            </a:r>
            <a:r>
              <a:rPr lang="en-US" dirty="0" smtClean="0"/>
              <a:t>CID </a:t>
            </a:r>
            <a:r>
              <a:rPr lang="sr-Cyrl-RS" dirty="0" smtClean="0"/>
              <a:t>и</a:t>
            </a:r>
            <a:r>
              <a:rPr lang="en-US" dirty="0" smtClean="0"/>
              <a:t> BASE</a:t>
            </a:r>
            <a:endParaRPr lang="sr-Cyrl-RS" dirty="0" smtClean="0"/>
          </a:p>
          <a:p>
            <a:pPr lvl="1"/>
            <a:r>
              <a:rPr lang="sr-Cyrl-RS" dirty="0" smtClean="0"/>
              <a:t>У релационим моделима трансакције карактерише: атомичност, конзистентност, изолованост и трајност.</a:t>
            </a:r>
          </a:p>
          <a:p>
            <a:pPr lvl="1"/>
            <a:r>
              <a:rPr lang="sr-Cyrl-RS" dirty="0" smtClean="0"/>
              <a:t>У колонски нерелационим базама података трансакције се карактериши  суштинском расположивошћу, постојањем меког стања, и конвергентном конзистентношћу.</a:t>
            </a:r>
          </a:p>
          <a:p>
            <a:r>
              <a:rPr lang="sr-Cyrl-RS" dirty="0" smtClean="0"/>
              <a:t>Дистрибуирано окружење</a:t>
            </a:r>
          </a:p>
          <a:p>
            <a:pPr lvl="1"/>
            <a:r>
              <a:rPr lang="sr-Cyrl-RS" dirty="0" smtClean="0"/>
              <a:t>Дистрибуиране релационе базе података </a:t>
            </a:r>
          </a:p>
        </p:txBody>
      </p:sp>
    </p:spTree>
    <p:extLst>
      <p:ext uri="{BB962C8B-B14F-4D97-AF65-F5344CB8AC3E}">
        <p14:creationId xmlns:p14="http://schemas.microsoft.com/office/powerpoint/2010/main" val="1552639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Cyrl-RS" sz="3200" dirty="0" smtClean="0"/>
              <a:t>Случајеви употребе</a:t>
            </a:r>
            <a:endParaRPr lang="en-US" sz="3200" dirty="0"/>
          </a:p>
        </p:txBody>
      </p:sp>
      <p:sp>
        <p:nvSpPr>
          <p:cNvPr id="3" name="Content Placeholder 2"/>
          <p:cNvSpPr>
            <a:spLocks noGrp="1"/>
          </p:cNvSpPr>
          <p:nvPr>
            <p:ph idx="1"/>
          </p:nvPr>
        </p:nvSpPr>
        <p:spPr/>
        <p:txBody>
          <a:bodyPr/>
          <a:lstStyle/>
          <a:p>
            <a:r>
              <a:rPr lang="sr-Cyrl-RS" dirty="0" smtClean="0"/>
              <a:t>Како би се постигао довољан доказ концепта тестирани су следећи сценарији: </a:t>
            </a:r>
          </a:p>
          <a:p>
            <a:pPr lvl="1"/>
            <a:r>
              <a:rPr lang="sr-Cyrl-RS" dirty="0" smtClean="0"/>
              <a:t>Онлајн трансакционо процесирање</a:t>
            </a:r>
          </a:p>
          <a:p>
            <a:pPr lvl="1"/>
            <a:r>
              <a:rPr lang="sr-Cyrl-RS" dirty="0" smtClean="0"/>
              <a:t>Онлајн аналитичко процесирање</a:t>
            </a:r>
          </a:p>
          <a:p>
            <a:pPr lvl="1"/>
            <a:r>
              <a:rPr lang="sr-Cyrl-RS" dirty="0" smtClean="0"/>
              <a:t>Дистрибуирано окружење</a:t>
            </a:r>
          </a:p>
          <a:p>
            <a:pPr marL="457200" lvl="1" indent="0">
              <a:buNone/>
            </a:pPr>
            <a:endParaRPr lang="sr-Cyrl-RS" dirty="0" smtClean="0"/>
          </a:p>
          <a:p>
            <a:pPr marL="457200" lvl="1" indent="0">
              <a:buNone/>
            </a:pPr>
            <a:endParaRPr lang="en-US" dirty="0"/>
          </a:p>
        </p:txBody>
      </p:sp>
    </p:spTree>
    <p:extLst>
      <p:ext uri="{BB962C8B-B14F-4D97-AF65-F5344CB8AC3E}">
        <p14:creationId xmlns:p14="http://schemas.microsoft.com/office/powerpoint/2010/main" val="1274799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Онлајн трансакционо процесирање</a:t>
            </a:r>
            <a:endParaRPr lang="en-US" dirty="0"/>
          </a:p>
        </p:txBody>
      </p:sp>
      <p:sp>
        <p:nvSpPr>
          <p:cNvPr id="3" name="Content Placeholder 2"/>
          <p:cNvSpPr>
            <a:spLocks noGrp="1"/>
          </p:cNvSpPr>
          <p:nvPr>
            <p:ph idx="1"/>
          </p:nvPr>
        </p:nvSpPr>
        <p:spPr>
          <a:xfrm>
            <a:off x="391886" y="1825625"/>
            <a:ext cx="5871754" cy="4227703"/>
          </a:xfrm>
        </p:spPr>
        <p:txBody>
          <a:bodyPr/>
          <a:lstStyle/>
          <a:p>
            <a:r>
              <a:rPr lang="sr-Cyrl-RS" dirty="0" smtClean="0"/>
              <a:t>Састоји се из великог броја трансакција, које делују на мањем скупу података и које обично укључују њихову измену, а када се ради читање података, оно је обично по кључу.</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337" y="1690688"/>
            <a:ext cx="5800344" cy="4052295"/>
          </a:xfrm>
          <a:prstGeom prst="rect">
            <a:avLst/>
          </a:prstGeom>
        </p:spPr>
      </p:pic>
    </p:spTree>
    <p:extLst>
      <p:ext uri="{BB962C8B-B14F-4D97-AF65-F5344CB8AC3E}">
        <p14:creationId xmlns:p14="http://schemas.microsoft.com/office/powerpoint/2010/main" val="2180105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t>
            </a:r>
            <a:r>
              <a:rPr lang="sr-Cyrl-RS" dirty="0" smtClean="0"/>
              <a:t>нлајн аналитичко процесирање</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6953" y="1769212"/>
            <a:ext cx="5845047" cy="4244708"/>
          </a:xfrm>
        </p:spPr>
      </p:pic>
    </p:spTree>
    <p:extLst>
      <p:ext uri="{BB962C8B-B14F-4D97-AF65-F5344CB8AC3E}">
        <p14:creationId xmlns:p14="http://schemas.microsoft.com/office/powerpoint/2010/main" val="1226238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Дистрибуирано окружење</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23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smtClean="0"/>
              <a:t>Закључак</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66599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1C48EB-09C9-CA41-9B40-A6294E5F1C47}"/>
              </a:ext>
            </a:extLst>
          </p:cNvPr>
          <p:cNvSpPr>
            <a:spLocks noGrp="1"/>
          </p:cNvSpPr>
          <p:nvPr>
            <p:ph type="title"/>
          </p:nvPr>
        </p:nvSpPr>
        <p:spPr/>
        <p:txBody>
          <a:bodyPr>
            <a:normAutofit fontScale="90000"/>
          </a:bodyPr>
          <a:lstStyle/>
          <a:p>
            <a:r>
              <a:rPr lang="sr-Cyrl-RS" dirty="0" smtClean="0"/>
              <a:t>Релациони модел података</a:t>
            </a:r>
            <a:endParaRPr lang="x-none" dirty="0"/>
          </a:p>
        </p:txBody>
      </p:sp>
      <p:sp>
        <p:nvSpPr>
          <p:cNvPr id="3" name="Content Placeholder 2">
            <a:extLst>
              <a:ext uri="{FF2B5EF4-FFF2-40B4-BE49-F238E27FC236}">
                <a16:creationId xmlns="" xmlns:a16="http://schemas.microsoft.com/office/drawing/2014/main" id="{5AFCD9C6-9970-A248-B6B7-7914EAA1E53A}"/>
              </a:ext>
            </a:extLst>
          </p:cNvPr>
          <p:cNvSpPr>
            <a:spLocks noGrp="1"/>
          </p:cNvSpPr>
          <p:nvPr>
            <p:ph sz="half" idx="1"/>
          </p:nvPr>
        </p:nvSpPr>
        <p:spPr/>
        <p:txBody>
          <a:bodyPr/>
          <a:lstStyle/>
          <a:p>
            <a:r>
              <a:rPr lang="sr-Cyrl-RS" dirty="0"/>
              <a:t>текст</a:t>
            </a:r>
            <a:endParaRPr lang="x-none" dirty="0"/>
          </a:p>
        </p:txBody>
      </p:sp>
      <p:sp>
        <p:nvSpPr>
          <p:cNvPr id="4" name="Content Placeholder 3">
            <a:extLst>
              <a:ext uri="{FF2B5EF4-FFF2-40B4-BE49-F238E27FC236}">
                <a16:creationId xmlns="" xmlns:a16="http://schemas.microsoft.com/office/drawing/2014/main" id="{9B019FEC-C859-DE41-BB4C-0609A570BBDD}"/>
              </a:ext>
            </a:extLst>
          </p:cNvPr>
          <p:cNvSpPr>
            <a:spLocks noGrp="1"/>
          </p:cNvSpPr>
          <p:nvPr>
            <p:ph sz="half" idx="2"/>
          </p:nvPr>
        </p:nvSpPr>
        <p:spPr/>
        <p:txBody>
          <a:bodyPr/>
          <a:lstStyle/>
          <a:p>
            <a:r>
              <a:rPr lang="sr-Cyrl-RS" dirty="0"/>
              <a:t>слика</a:t>
            </a:r>
            <a:endParaRPr lang="x-none" dirty="0"/>
          </a:p>
        </p:txBody>
      </p:sp>
    </p:spTree>
    <p:extLst>
      <p:ext uri="{BB962C8B-B14F-4D97-AF65-F5344CB8AC3E}">
        <p14:creationId xmlns:p14="http://schemas.microsoft.com/office/powerpoint/2010/main" val="2704189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260F2-EC1D-3C4C-A3DE-0BF53F34F44A}"/>
              </a:ext>
            </a:extLst>
          </p:cNvPr>
          <p:cNvSpPr>
            <a:spLocks noGrp="1"/>
          </p:cNvSpPr>
          <p:nvPr>
            <p:ph type="title"/>
          </p:nvPr>
        </p:nvSpPr>
        <p:spPr/>
        <p:txBody>
          <a:bodyPr/>
          <a:lstStyle/>
          <a:p>
            <a:r>
              <a:rPr lang="sr-Cyrl-RS" sz="4000" dirty="0" smtClean="0"/>
              <a:t>Историјат</a:t>
            </a:r>
            <a:endParaRPr lang="x-none" sz="4000" dirty="0"/>
          </a:p>
        </p:txBody>
      </p:sp>
      <p:sp>
        <p:nvSpPr>
          <p:cNvPr id="3" name="Content Placeholder 2">
            <a:extLst>
              <a:ext uri="{FF2B5EF4-FFF2-40B4-BE49-F238E27FC236}">
                <a16:creationId xmlns="" xmlns:a16="http://schemas.microsoft.com/office/drawing/2014/main" id="{17B6CB75-E9C9-7E4F-A634-EBE43E711261}"/>
              </a:ext>
            </a:extLst>
          </p:cNvPr>
          <p:cNvSpPr>
            <a:spLocks noGrp="1"/>
          </p:cNvSpPr>
          <p:nvPr>
            <p:ph idx="1"/>
          </p:nvPr>
        </p:nvSpPr>
        <p:spPr/>
        <p:txBody>
          <a:bodyPr>
            <a:normAutofit fontScale="85000" lnSpcReduction="10000"/>
          </a:bodyPr>
          <a:lstStyle/>
          <a:p>
            <a:r>
              <a:rPr lang="sr-Cyrl-RS" sz="2000" dirty="0" smtClean="0"/>
              <a:t>Иницијално управљање подацима </a:t>
            </a:r>
            <a:r>
              <a:rPr lang="sr-Cyrl-RS" sz="2000" dirty="0" smtClean="0"/>
              <a:t>сводило се на читање и писање на датотеке оперативног система. </a:t>
            </a:r>
          </a:p>
          <a:p>
            <a:r>
              <a:rPr lang="sr-Cyrl-RS" sz="2000" dirty="0" smtClean="0"/>
              <a:t>Овакав вид руковања чинио је рад са подацима комплексним и врло тешко га је било стандардизовати на било који начин.</a:t>
            </a:r>
          </a:p>
          <a:p>
            <a:r>
              <a:rPr lang="sr-Cyrl-RS" sz="2000" dirty="0" smtClean="0"/>
              <a:t>Едгар Ф. Код 1970. године на основу сопствених истраживања и теорија о организацији података објављује рад </a:t>
            </a:r>
            <a:r>
              <a:rPr lang="en-US" sz="2000" dirty="0" smtClean="0"/>
              <a:t>“A relational Model of Data for Large Shared Data Banks” </a:t>
            </a:r>
            <a:r>
              <a:rPr lang="sr-Cyrl-RS" sz="2000" dirty="0" smtClean="0"/>
              <a:t>у којем описује релациони модел организације података.</a:t>
            </a:r>
          </a:p>
          <a:p>
            <a:r>
              <a:rPr lang="sr-Cyrl-RS" sz="2000" dirty="0" smtClean="0"/>
              <a:t>Имплементација тог модела уследила је мало касније и то у оквиру пројекта </a:t>
            </a:r>
            <a:r>
              <a:rPr lang="en-US" sz="2000" dirty="0" smtClean="0"/>
              <a:t>“System R” </a:t>
            </a:r>
            <a:r>
              <a:rPr lang="sr-Cyrl-RS" sz="2000" dirty="0" smtClean="0"/>
              <a:t>у којем је и описан језик којим можемо радити са структуираним подацима у релационом моделу, познатији као </a:t>
            </a:r>
            <a:r>
              <a:rPr lang="en-US" sz="2000" dirty="0" smtClean="0"/>
              <a:t>“SQL”.</a:t>
            </a:r>
          </a:p>
          <a:p>
            <a:r>
              <a:rPr lang="sr-Cyrl-RS" sz="2000" dirty="0" smtClean="0"/>
              <a:t>У наредном периоду доминантно су коришћене комерцијалне базе података засноване на релационом моделу. </a:t>
            </a:r>
            <a:endParaRPr lang="en-US" sz="2000" dirty="0"/>
          </a:p>
          <a:p>
            <a:r>
              <a:rPr lang="sr-Cyrl-RS" sz="2000" dirty="0" smtClean="0"/>
              <a:t>Убрзана дигитализација и повећана доступност интернета, донела је са собом потребу за обрадом веће количине података, који су често неструктуирани. То је показало поједине слабости релационих база података, које нису могли да одговоре на проблеме настале у модерно доба. Такви проблеми (</a:t>
            </a:r>
            <a:r>
              <a:rPr lang="en-US" sz="2000" dirty="0" smtClean="0"/>
              <a:t>“Big Data” </a:t>
            </a:r>
            <a:r>
              <a:rPr lang="sr-Cyrl-RS" sz="2000" dirty="0" smtClean="0"/>
              <a:t>проблеми) довели су до појаве нових модела база података, који су групно названи нерелациони (</a:t>
            </a:r>
            <a:r>
              <a:rPr lang="en-US" sz="2000" dirty="0" smtClean="0"/>
              <a:t>“</a:t>
            </a:r>
            <a:r>
              <a:rPr lang="en-US" sz="2000" dirty="0" err="1" smtClean="0"/>
              <a:t>NoSQL</a:t>
            </a:r>
            <a:r>
              <a:rPr lang="en-US" sz="2000" dirty="0" smtClean="0"/>
              <a:t>”</a:t>
            </a:r>
            <a:r>
              <a:rPr lang="sr-Cyrl-RS" sz="2000" dirty="0" smtClean="0"/>
              <a:t>)</a:t>
            </a:r>
            <a:r>
              <a:rPr lang="en-US" sz="2000" dirty="0" smtClean="0"/>
              <a:t> </a:t>
            </a:r>
            <a:r>
              <a:rPr lang="sr-Cyrl-RS" sz="2000" dirty="0" smtClean="0"/>
              <a:t>модели базе података.</a:t>
            </a:r>
          </a:p>
          <a:p>
            <a:r>
              <a:rPr lang="sr-Cyrl-RS" sz="2000" dirty="0" smtClean="0"/>
              <a:t>Важна група нерелационих база јесте колонски оријентисана база података, која вредности једне колоне складишти секвенцијално на диску са референцом на ред којем припада. Такав вид организације података отворило је простор за оптимизацију и нове приступе моделовања и организације података.</a:t>
            </a:r>
            <a:endParaRPr lang="sr-Cyrl-RS" sz="2000" dirty="0" smtClean="0"/>
          </a:p>
        </p:txBody>
      </p:sp>
    </p:spTree>
    <p:extLst>
      <p:ext uri="{BB962C8B-B14F-4D97-AF65-F5344CB8AC3E}">
        <p14:creationId xmlns:p14="http://schemas.microsoft.com/office/powerpoint/2010/main" val="1729704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sz="4000" dirty="0" smtClean="0"/>
              <a:t>Релациони</a:t>
            </a:r>
            <a:r>
              <a:rPr lang="sr-Cyrl-RS" dirty="0" smtClean="0"/>
              <a:t> модел података</a:t>
            </a:r>
            <a:endParaRPr lang="en-US" dirty="0"/>
          </a:p>
        </p:txBody>
      </p:sp>
      <p:sp>
        <p:nvSpPr>
          <p:cNvPr id="3" name="Content Placeholder 2"/>
          <p:cNvSpPr>
            <a:spLocks noGrp="1"/>
          </p:cNvSpPr>
          <p:nvPr>
            <p:ph idx="1"/>
          </p:nvPr>
        </p:nvSpPr>
        <p:spPr/>
        <p:txBody>
          <a:bodyPr/>
          <a:lstStyle/>
          <a:p>
            <a:r>
              <a:rPr lang="sr-Cyrl-RS" dirty="0" smtClean="0"/>
              <a:t>Релациони модел податке као и везе између њих представлја кроз скуп релација које представљају скупове торке. </a:t>
            </a:r>
            <a:endParaRPr lang="sr-Cyrl-RS" dirty="0"/>
          </a:p>
          <a:p>
            <a:r>
              <a:rPr lang="sr-Cyrl-RS" dirty="0" smtClean="0"/>
              <a:t>Један скуп торки (врста) је валидна релација ако испуњава следеће услове:</a:t>
            </a:r>
          </a:p>
          <a:p>
            <a:pPr lvl="1"/>
            <a:r>
              <a:rPr lang="sr-Cyrl-RS" dirty="0" smtClean="0"/>
              <a:t>Пресек колоне и врсте јединствено одређује вредносну ћелију.</a:t>
            </a:r>
          </a:p>
          <a:p>
            <a:pPr lvl="1"/>
            <a:r>
              <a:rPr lang="sr-Cyrl-RS" dirty="0" smtClean="0"/>
              <a:t>Све вредносне ћеије једне колоне припадају неком заједничком скупу</a:t>
            </a:r>
          </a:p>
          <a:p>
            <a:pPr lvl="1"/>
            <a:r>
              <a:rPr lang="sr-Cyrl-RS" dirty="0" smtClean="0"/>
              <a:t>Свака колона има јединствено име.</a:t>
            </a:r>
          </a:p>
          <a:p>
            <a:pPr lvl="1"/>
            <a:r>
              <a:rPr lang="sr-Cyrl-RS" dirty="0" smtClean="0"/>
              <a:t>Не постоје две идентичне врсте.</a:t>
            </a:r>
          </a:p>
        </p:txBody>
      </p:sp>
    </p:spTree>
    <p:extLst>
      <p:ext uri="{BB962C8B-B14F-4D97-AF65-F5344CB8AC3E}">
        <p14:creationId xmlns:p14="http://schemas.microsoft.com/office/powerpoint/2010/main" val="1876064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Cyrl-RS" sz="3600" dirty="0" smtClean="0"/>
              <a:t>Концепт примарног кључа, страног кључа и интегритет релационог модела</a:t>
            </a:r>
            <a:endParaRPr lang="en-US" sz="3600" dirty="0"/>
          </a:p>
        </p:txBody>
      </p:sp>
      <p:sp>
        <p:nvSpPr>
          <p:cNvPr id="3" name="Content Placeholder 2"/>
          <p:cNvSpPr>
            <a:spLocks noGrp="1"/>
          </p:cNvSpPr>
          <p:nvPr>
            <p:ph idx="1"/>
          </p:nvPr>
        </p:nvSpPr>
        <p:spPr/>
        <p:txBody>
          <a:bodyPr>
            <a:normAutofit fontScale="92500" lnSpcReduction="10000"/>
          </a:bodyPr>
          <a:lstStyle/>
          <a:p>
            <a:r>
              <a:rPr lang="sr-Cyrl-RS" sz="2000" dirty="0" smtClean="0"/>
              <a:t>Скуп колона за који важи да два реда немају идентичне вредности за сваку колону из тог скупа назива се наткључ релације. Сваки минималан наткључ је кључ кандидат. Свака релација може имати више кључева кандидата, а од оних за које ниједан ред нема недефинисану вредност ни у једној колони тог кључа бира се за </a:t>
            </a:r>
            <a:r>
              <a:rPr lang="sr-Cyrl-RS" sz="2000" b="1" dirty="0" smtClean="0"/>
              <a:t>примарни кључ</a:t>
            </a:r>
            <a:r>
              <a:rPr lang="sr-Cyrl-RS" sz="2000" dirty="0" smtClean="0"/>
              <a:t>. Кили скуп колона чије вредности представљају референцу на одређени ред неке друге релације назива се </a:t>
            </a:r>
            <a:r>
              <a:rPr lang="sr-Cyrl-RS" sz="2000" b="1" dirty="0" smtClean="0"/>
              <a:t>страни кључ</a:t>
            </a:r>
            <a:r>
              <a:rPr lang="sr-Cyrl-RS" sz="2000" dirty="0" smtClean="0"/>
              <a:t>. Он има исту вредност као и примарни кључ торке на коју показује.</a:t>
            </a:r>
          </a:p>
          <a:p>
            <a:r>
              <a:rPr lang="sr-Cyrl-RS" sz="2000" b="1" dirty="0" smtClean="0"/>
              <a:t>Интегритет релационог модела </a:t>
            </a:r>
            <a:r>
              <a:rPr lang="sr-Cyrl-RS" sz="2000" dirty="0" smtClean="0"/>
              <a:t>представља услове које подаци треба да задовоље како би стање у бази остало конзистенто. Провера интегритета се извршава имплицитно илиексплицитно приликом ажурирања базе података. Врсте ингетритета у релационом моделу су: </a:t>
            </a:r>
          </a:p>
          <a:p>
            <a:pPr lvl="1"/>
            <a:r>
              <a:rPr lang="sr-Cyrl-RS" sz="2000" dirty="0" smtClean="0"/>
              <a:t>Интегритет ентитета (свака торка мора имати дефинисан примарни кључ без недостајућих вредности).</a:t>
            </a:r>
          </a:p>
          <a:p>
            <a:pPr lvl="1"/>
            <a:r>
              <a:rPr lang="sr-Cyrl-RS" sz="2000" dirty="0" smtClean="0"/>
              <a:t>Интегритет домена (свака колона узима вредности из предефинисаног скупа вредности).</a:t>
            </a:r>
          </a:p>
          <a:p>
            <a:pPr lvl="1"/>
            <a:r>
              <a:rPr lang="sr-Cyrl-RS" sz="2000" dirty="0" smtClean="0"/>
              <a:t>Интегритет непостојеће вредности (додељује се колонама које не смеју имати непостојећу вредност).</a:t>
            </a:r>
          </a:p>
          <a:p>
            <a:pPr lvl="1"/>
            <a:r>
              <a:rPr lang="sr-Cyrl-RS" sz="2000" dirty="0" smtClean="0"/>
              <a:t>Референцијални интегритет (сваки страни кључ мора имати вредност примарног кључа релације на коју показује).</a:t>
            </a:r>
          </a:p>
          <a:p>
            <a:pPr lvl="1"/>
            <a:endParaRPr lang="en-US" sz="2000" dirty="0"/>
          </a:p>
        </p:txBody>
      </p:sp>
    </p:spTree>
    <p:extLst>
      <p:ext uri="{BB962C8B-B14F-4D97-AF65-F5344CB8AC3E}">
        <p14:creationId xmlns:p14="http://schemas.microsoft.com/office/powerpoint/2010/main" val="2829854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PostgreSQL</a:t>
            </a:r>
            <a:endParaRPr lang="en-US" dirty="0"/>
          </a:p>
        </p:txBody>
      </p:sp>
      <p:sp>
        <p:nvSpPr>
          <p:cNvPr id="3" name="Content Placeholder 2"/>
          <p:cNvSpPr>
            <a:spLocks noGrp="1"/>
          </p:cNvSpPr>
          <p:nvPr>
            <p:ph idx="1"/>
          </p:nvPr>
        </p:nvSpPr>
        <p:spPr/>
        <p:txBody>
          <a:bodyPr/>
          <a:lstStyle/>
          <a:p>
            <a:r>
              <a:rPr lang="en-US" dirty="0" err="1" smtClean="0"/>
              <a:t>PostgreSQL</a:t>
            </a:r>
            <a:r>
              <a:rPr lang="en-US" dirty="0" smtClean="0"/>
              <a:t> </a:t>
            </a:r>
            <a:r>
              <a:rPr lang="sr-Cyrl-RS" dirty="0" smtClean="0"/>
              <a:t>је објектно релациони систем за управљање базама података који је настао, а касније и би развијан на Берклију, Универзитет Калифорнија. </a:t>
            </a:r>
          </a:p>
          <a:p>
            <a:r>
              <a:rPr lang="sr-Cyrl-RS" dirty="0" smtClean="0"/>
              <a:t>Отвореног је кода. </a:t>
            </a:r>
          </a:p>
          <a:p>
            <a:r>
              <a:rPr lang="sr-Cyrl-RS" dirty="0" smtClean="0"/>
              <a:t>Подржава додавање корисничких типова података, функција, оператора, агрегатних функција. </a:t>
            </a:r>
          </a:p>
          <a:p>
            <a:r>
              <a:rPr lang="sr-Cyrl-RS" dirty="0" smtClean="0"/>
              <a:t>Могућност креирања процедура на самој бази података у интегрисаној синтакси, даје широке могућности оптимизације апликација.</a:t>
            </a:r>
            <a:endParaRPr lang="en-US" dirty="0"/>
          </a:p>
        </p:txBody>
      </p:sp>
    </p:spTree>
    <p:extLst>
      <p:ext uri="{BB962C8B-B14F-4D97-AF65-F5344CB8AC3E}">
        <p14:creationId xmlns:p14="http://schemas.microsoft.com/office/powerpoint/2010/main" val="206301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sz="4000" dirty="0" smtClean="0"/>
              <a:t>Колонски</a:t>
            </a:r>
            <a:r>
              <a:rPr lang="sr-Cyrl-RS" dirty="0" smtClean="0"/>
              <a:t> оријентисан модел података</a:t>
            </a:r>
            <a:endParaRPr lang="en-US" dirty="0"/>
          </a:p>
        </p:txBody>
      </p:sp>
      <p:sp>
        <p:nvSpPr>
          <p:cNvPr id="3" name="Content Placeholder 2"/>
          <p:cNvSpPr>
            <a:spLocks noGrp="1"/>
          </p:cNvSpPr>
          <p:nvPr>
            <p:ph idx="1"/>
          </p:nvPr>
        </p:nvSpPr>
        <p:spPr/>
        <p:txBody>
          <a:bodyPr/>
          <a:lstStyle/>
          <a:p>
            <a:r>
              <a:rPr lang="sr-Cyrl-RS" dirty="0" smtClean="0"/>
              <a:t>Податке складишти по колонама.</a:t>
            </a:r>
            <a:endParaRPr lang="en-US" dirty="0" smtClean="0"/>
          </a:p>
          <a:p>
            <a:r>
              <a:rPr lang="sr-Cyrl-RS" dirty="0" smtClean="0"/>
              <a:t>Флексибилна структура</a:t>
            </a:r>
          </a:p>
          <a:p>
            <a:r>
              <a:rPr lang="sr-Cyrl-RS" dirty="0" smtClean="0"/>
              <a:t>Неограничен број колона</a:t>
            </a:r>
          </a:p>
          <a:p>
            <a:r>
              <a:rPr lang="sr-Cyrl-RS" dirty="0" smtClean="0"/>
              <a:t>Омогућава висок степен компресије</a:t>
            </a:r>
          </a:p>
          <a:p>
            <a:endParaRPr lang="sr-Cyrl-RS" dirty="0" smtClean="0"/>
          </a:p>
        </p:txBody>
      </p:sp>
      <p:sp>
        <p:nvSpPr>
          <p:cNvPr id="5" name="Content Placeholder 3">
            <a:extLst>
              <a:ext uri="{FF2B5EF4-FFF2-40B4-BE49-F238E27FC236}">
                <a16:creationId xmlns="" xmlns:a16="http://schemas.microsoft.com/office/drawing/2014/main" id="{9B019FEC-C859-DE41-BB4C-0609A570BBDD}"/>
              </a:ext>
            </a:extLst>
          </p:cNvPr>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x-non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921" y="2130725"/>
            <a:ext cx="5044682" cy="2820309"/>
          </a:xfrm>
          <a:prstGeom prst="rect">
            <a:avLst/>
          </a:prstGeom>
        </p:spPr>
      </p:pic>
    </p:spTree>
    <p:extLst>
      <p:ext uri="{BB962C8B-B14F-4D97-AF65-F5344CB8AC3E}">
        <p14:creationId xmlns:p14="http://schemas.microsoft.com/office/powerpoint/2010/main" val="688849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RS" dirty="0" smtClean="0"/>
              <a:t>Популарни алгоритми компресије колонски оријентисаног модела</a:t>
            </a:r>
            <a:endParaRPr lang="en-US" dirty="0"/>
          </a:p>
        </p:txBody>
      </p:sp>
      <p:sp>
        <p:nvSpPr>
          <p:cNvPr id="3" name="Content Placeholder 2"/>
          <p:cNvSpPr>
            <a:spLocks noGrp="1"/>
          </p:cNvSpPr>
          <p:nvPr>
            <p:ph idx="1"/>
          </p:nvPr>
        </p:nvSpPr>
        <p:spPr/>
        <p:txBody>
          <a:bodyPr>
            <a:normAutofit/>
          </a:bodyPr>
          <a:lstStyle/>
          <a:p>
            <a:r>
              <a:rPr lang="sr-Cyrl-RS" sz="2000" dirty="0" smtClean="0"/>
              <a:t>Неки од најпознатијих алгоритама компресије које колонски оријентисан модел користи су: </a:t>
            </a:r>
          </a:p>
          <a:p>
            <a:pPr lvl="1"/>
            <a:r>
              <a:rPr lang="sr-Cyrl-RS" sz="2000" dirty="0" smtClean="0"/>
              <a:t>Енкодирање засновано на речнику (слика 1)</a:t>
            </a:r>
          </a:p>
          <a:p>
            <a:pPr lvl="1"/>
            <a:r>
              <a:rPr lang="sr-Cyrl-RS" sz="2000" dirty="0" smtClean="0"/>
              <a:t>Енкодирање по броју понављања (слика 2)</a:t>
            </a:r>
          </a:p>
          <a:p>
            <a:pPr lvl="1"/>
            <a:r>
              <a:rPr lang="sr-Cyrl-RS" sz="2000" dirty="0" smtClean="0"/>
              <a:t>Делта енкодинг (слика 3)</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58" y="3469164"/>
            <a:ext cx="3174521" cy="20329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437" y="3469164"/>
            <a:ext cx="3376811" cy="18433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317" y="3829461"/>
            <a:ext cx="4205547" cy="1312326"/>
          </a:xfrm>
          <a:prstGeom prst="rect">
            <a:avLst/>
          </a:prstGeom>
        </p:spPr>
      </p:pic>
      <p:sp>
        <p:nvSpPr>
          <p:cNvPr id="7" name="TextBox 6"/>
          <p:cNvSpPr txBox="1"/>
          <p:nvPr/>
        </p:nvSpPr>
        <p:spPr>
          <a:xfrm>
            <a:off x="1345720" y="5628395"/>
            <a:ext cx="2475781" cy="369332"/>
          </a:xfrm>
          <a:prstGeom prst="rect">
            <a:avLst/>
          </a:prstGeom>
          <a:noFill/>
        </p:spPr>
        <p:txBody>
          <a:bodyPr wrap="square" rtlCol="0">
            <a:spAutoFit/>
          </a:bodyPr>
          <a:lstStyle/>
          <a:p>
            <a:r>
              <a:rPr lang="sr-Cyrl-RS" dirty="0"/>
              <a:t>с</a:t>
            </a:r>
            <a:r>
              <a:rPr lang="sr-Cyrl-RS" dirty="0" smtClean="0"/>
              <a:t>лика 1</a:t>
            </a:r>
            <a:endParaRPr lang="en-US" dirty="0"/>
          </a:p>
        </p:txBody>
      </p:sp>
      <p:sp>
        <p:nvSpPr>
          <p:cNvPr id="8" name="TextBox 7"/>
          <p:cNvSpPr txBox="1"/>
          <p:nvPr/>
        </p:nvSpPr>
        <p:spPr>
          <a:xfrm>
            <a:off x="5365629" y="5596129"/>
            <a:ext cx="2475781" cy="369332"/>
          </a:xfrm>
          <a:prstGeom prst="rect">
            <a:avLst/>
          </a:prstGeom>
          <a:noFill/>
        </p:spPr>
        <p:txBody>
          <a:bodyPr wrap="square" rtlCol="0">
            <a:spAutoFit/>
          </a:bodyPr>
          <a:lstStyle/>
          <a:p>
            <a:r>
              <a:rPr lang="sr-Cyrl-RS" dirty="0"/>
              <a:t>с</a:t>
            </a:r>
            <a:r>
              <a:rPr lang="sr-Cyrl-RS" dirty="0" smtClean="0"/>
              <a:t>лика 2</a:t>
            </a:r>
            <a:endParaRPr lang="en-US" dirty="0"/>
          </a:p>
        </p:txBody>
      </p:sp>
      <p:sp>
        <p:nvSpPr>
          <p:cNvPr id="9" name="TextBox 8"/>
          <p:cNvSpPr txBox="1"/>
          <p:nvPr/>
        </p:nvSpPr>
        <p:spPr>
          <a:xfrm>
            <a:off x="9650083" y="5494554"/>
            <a:ext cx="2475781" cy="369332"/>
          </a:xfrm>
          <a:prstGeom prst="rect">
            <a:avLst/>
          </a:prstGeom>
          <a:noFill/>
        </p:spPr>
        <p:txBody>
          <a:bodyPr wrap="square" rtlCol="0">
            <a:spAutoFit/>
          </a:bodyPr>
          <a:lstStyle/>
          <a:p>
            <a:r>
              <a:rPr lang="sr-Cyrl-RS" dirty="0"/>
              <a:t>с</a:t>
            </a:r>
            <a:r>
              <a:rPr lang="sr-Cyrl-RS" dirty="0" smtClean="0"/>
              <a:t>лика 3</a:t>
            </a:r>
            <a:endParaRPr lang="en-US" dirty="0"/>
          </a:p>
        </p:txBody>
      </p:sp>
    </p:spTree>
    <p:extLst>
      <p:ext uri="{BB962C8B-B14F-4D97-AF65-F5344CB8AC3E}">
        <p14:creationId xmlns:p14="http://schemas.microsoft.com/office/powerpoint/2010/main" val="2793662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en-US" dirty="0"/>
          </a:p>
        </p:txBody>
      </p:sp>
      <p:sp>
        <p:nvSpPr>
          <p:cNvPr id="3" name="Content Placeholder 2"/>
          <p:cNvSpPr>
            <a:spLocks noGrp="1"/>
          </p:cNvSpPr>
          <p:nvPr>
            <p:ph idx="1"/>
          </p:nvPr>
        </p:nvSpPr>
        <p:spPr>
          <a:xfrm>
            <a:off x="391886" y="1825625"/>
            <a:ext cx="6804442" cy="4351338"/>
          </a:xfrm>
        </p:spPr>
        <p:txBody>
          <a:bodyPr>
            <a:normAutofit/>
          </a:bodyPr>
          <a:lstStyle/>
          <a:p>
            <a:r>
              <a:rPr lang="sr-Cyrl-RS" sz="2000" dirty="0" smtClean="0"/>
              <a:t>Колонски оријентисана нерелациона база података настала 2007. године као прототип Гуглове </a:t>
            </a:r>
            <a:r>
              <a:rPr lang="en-US" sz="2000" dirty="0" smtClean="0"/>
              <a:t>“</a:t>
            </a:r>
            <a:r>
              <a:rPr lang="en-US" sz="2000" dirty="0" err="1" smtClean="0"/>
              <a:t>BigTable</a:t>
            </a:r>
            <a:r>
              <a:rPr lang="en-US" sz="2000" dirty="0" smtClean="0"/>
              <a:t>” </a:t>
            </a:r>
            <a:r>
              <a:rPr lang="sr-Cyrl-RS" sz="2000" dirty="0" smtClean="0"/>
              <a:t>базе података.</a:t>
            </a:r>
            <a:endParaRPr lang="en-US" sz="2000" dirty="0" smtClean="0"/>
          </a:p>
          <a:p>
            <a:r>
              <a:rPr lang="sr-Cyrl-RS" sz="2000" dirty="0" smtClean="0"/>
              <a:t>Свака табела се састоји из фамилија колона, а свака фамилија колона садржи одређени скуп колона</a:t>
            </a:r>
            <a:endParaRPr lang="en-US" sz="2000" dirty="0" smtClean="0"/>
          </a:p>
          <a:p>
            <a:r>
              <a:rPr lang="sr-Cyrl-RS" sz="2000" dirty="0" smtClean="0"/>
              <a:t>Није </a:t>
            </a:r>
            <a:r>
              <a:rPr lang="en-US" sz="2000" dirty="0" smtClean="0"/>
              <a:t>ACID </a:t>
            </a:r>
            <a:r>
              <a:rPr lang="sr-Cyrl-RS" sz="2000" dirty="0" smtClean="0"/>
              <a:t>база података али нуди следеће гаранције:</a:t>
            </a:r>
          </a:p>
          <a:p>
            <a:pPr lvl="1"/>
            <a:r>
              <a:rPr lang="sr-Cyrl-RS" sz="2000" dirty="0" smtClean="0"/>
              <a:t>Атомичност при раду са једним редом табеле</a:t>
            </a:r>
          </a:p>
          <a:p>
            <a:pPr lvl="1"/>
            <a:r>
              <a:rPr lang="sr-Cyrl-RS" sz="2000" dirty="0" smtClean="0"/>
              <a:t>Свако читање реда враћа стање које је било актуелно најраније у тренутку када је читање започето.</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761" y="1935353"/>
            <a:ext cx="3721039" cy="2566349"/>
          </a:xfrm>
          <a:prstGeom prst="rect">
            <a:avLst/>
          </a:prstGeom>
        </p:spPr>
      </p:pic>
    </p:spTree>
    <p:extLst>
      <p:ext uri="{BB962C8B-B14F-4D97-AF65-F5344CB8AC3E}">
        <p14:creationId xmlns:p14="http://schemas.microsoft.com/office/powerpoint/2010/main" val="41188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 </a:t>
            </a:r>
            <a:r>
              <a:rPr lang="sr-Cyrl-RS" dirty="0" smtClean="0"/>
              <a:t>режими рада</a:t>
            </a:r>
            <a:endParaRPr lang="en-US" dirty="0"/>
          </a:p>
        </p:txBody>
      </p:sp>
      <p:sp>
        <p:nvSpPr>
          <p:cNvPr id="3" name="Content Placeholder 2"/>
          <p:cNvSpPr>
            <a:spLocks noGrp="1"/>
          </p:cNvSpPr>
          <p:nvPr>
            <p:ph idx="1"/>
          </p:nvPr>
        </p:nvSpPr>
        <p:spPr>
          <a:xfrm>
            <a:off x="391886" y="1966413"/>
            <a:ext cx="6018058" cy="1338198"/>
          </a:xfrm>
        </p:spPr>
        <p:txBody>
          <a:bodyPr>
            <a:noAutofit/>
          </a:bodyPr>
          <a:lstStyle/>
          <a:p>
            <a:r>
              <a:rPr lang="en-US" sz="2400" dirty="0" err="1" smtClean="0"/>
              <a:t>HBase</a:t>
            </a:r>
            <a:r>
              <a:rPr lang="en-US" sz="2400" dirty="0" smtClean="0"/>
              <a:t> </a:t>
            </a:r>
            <a:r>
              <a:rPr lang="sr-Cyrl-RS" sz="2400" dirty="0" smtClean="0"/>
              <a:t>може радити у дистрибуираном или самосталном режиму.</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84" y="2950400"/>
            <a:ext cx="4007728" cy="2614184"/>
          </a:xfrm>
          <a:prstGeom prst="rect">
            <a:avLst/>
          </a:prstGeom>
        </p:spPr>
      </p:pic>
      <p:sp>
        <p:nvSpPr>
          <p:cNvPr id="5" name="TextBox 4"/>
          <p:cNvSpPr txBox="1"/>
          <p:nvPr/>
        </p:nvSpPr>
        <p:spPr>
          <a:xfrm>
            <a:off x="1748899" y="5646419"/>
            <a:ext cx="2740805" cy="381825"/>
          </a:xfrm>
          <a:prstGeom prst="rect">
            <a:avLst/>
          </a:prstGeom>
          <a:noFill/>
        </p:spPr>
        <p:txBody>
          <a:bodyPr wrap="square" rtlCol="0">
            <a:spAutoFit/>
          </a:bodyPr>
          <a:lstStyle/>
          <a:p>
            <a:r>
              <a:rPr lang="sr-Cyrl-RS" dirty="0" smtClean="0"/>
              <a:t>Самостални режим</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784" y="1320357"/>
            <a:ext cx="5919216" cy="3803710"/>
          </a:xfrm>
          <a:prstGeom prst="rect">
            <a:avLst/>
          </a:prstGeom>
        </p:spPr>
      </p:pic>
      <p:sp>
        <p:nvSpPr>
          <p:cNvPr id="7" name="TextBox 6"/>
          <p:cNvSpPr txBox="1"/>
          <p:nvPr/>
        </p:nvSpPr>
        <p:spPr>
          <a:xfrm>
            <a:off x="8028432" y="5356598"/>
            <a:ext cx="2697480" cy="369332"/>
          </a:xfrm>
          <a:prstGeom prst="rect">
            <a:avLst/>
          </a:prstGeom>
          <a:noFill/>
        </p:spPr>
        <p:txBody>
          <a:bodyPr wrap="square" rtlCol="0">
            <a:spAutoFit/>
          </a:bodyPr>
          <a:lstStyle/>
          <a:p>
            <a:r>
              <a:rPr lang="sr-Cyrl-RS" dirty="0" smtClean="0"/>
              <a:t>Дистрибуирани режим</a:t>
            </a:r>
            <a:endParaRPr lang="en-US" dirty="0"/>
          </a:p>
        </p:txBody>
      </p:sp>
    </p:spTree>
    <p:extLst>
      <p:ext uri="{BB962C8B-B14F-4D97-AF65-F5344CB8AC3E}">
        <p14:creationId xmlns:p14="http://schemas.microsoft.com/office/powerpoint/2010/main" val="413218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TotalTime>
  <Words>885</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Анализа случајева употребе релационих и колонски оријентисаних нерелационих база података</vt:lpstr>
      <vt:lpstr>Историјат</vt:lpstr>
      <vt:lpstr>Релациони модел података</vt:lpstr>
      <vt:lpstr>Концепт примарног кључа, страног кључа и интегритет релационог модела</vt:lpstr>
      <vt:lpstr>PostgreSQL</vt:lpstr>
      <vt:lpstr>Колонски оријентисан модел података</vt:lpstr>
      <vt:lpstr>Популарни алгоритми компресије колонски оријентисаног модела</vt:lpstr>
      <vt:lpstr>HBase</vt:lpstr>
      <vt:lpstr>HBase – режими рада</vt:lpstr>
      <vt:lpstr>Главне разлике релационог и колонски оријентисаног нерелационог модела</vt:lpstr>
      <vt:lpstr>Случајеви употребе</vt:lpstr>
      <vt:lpstr>Онлајн трансакционо процесирање</vt:lpstr>
      <vt:lpstr>Oнлајн аналитичко процесирање</vt:lpstr>
      <vt:lpstr>Дистрибуирано окружење</vt:lpstr>
      <vt:lpstr>Закључак</vt:lpstr>
      <vt:lpstr>Релациони модел података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Dragana Ilic</dc:creator>
  <cp:lastModifiedBy>Microsoft account</cp:lastModifiedBy>
  <cp:revision>35</cp:revision>
  <dcterms:created xsi:type="dcterms:W3CDTF">2020-06-23T11:51:33Z</dcterms:created>
  <dcterms:modified xsi:type="dcterms:W3CDTF">2024-09-05T22:03:26Z</dcterms:modified>
</cp:coreProperties>
</file>