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5"/>
    <p:sldMasterId id="2147483756" r:id="rId6"/>
  </p:sldMasterIdLst>
  <p:notesMasterIdLst>
    <p:notesMasterId r:id="rId17"/>
  </p:notesMasterIdLst>
  <p:handoutMasterIdLst>
    <p:handoutMasterId r:id="rId18"/>
  </p:handoutMasterIdLst>
  <p:sldIdLst>
    <p:sldId id="331" r:id="rId7"/>
    <p:sldId id="388" r:id="rId8"/>
    <p:sldId id="391" r:id="rId9"/>
    <p:sldId id="392" r:id="rId10"/>
    <p:sldId id="393" r:id="rId11"/>
    <p:sldId id="390" r:id="rId12"/>
    <p:sldId id="394" r:id="rId13"/>
    <p:sldId id="395" r:id="rId14"/>
    <p:sldId id="397" r:id="rId15"/>
    <p:sldId id="378" r:id="rId1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snovne zakonitosti" id="{44008CE7-4650-416C-ACBD-B9B1038E76EB}">
          <p14:sldIdLst>
            <p14:sldId id="331"/>
            <p14:sldId id="388"/>
            <p14:sldId id="391"/>
            <p14:sldId id="392"/>
          </p14:sldIdLst>
        </p14:section>
        <p14:section name="Untitled Section" id="{089A80C1-4395-447C-A8C6-0B8FF8115281}">
          <p14:sldIdLst>
            <p14:sldId id="393"/>
            <p14:sldId id="390"/>
            <p14:sldId id="394"/>
            <p14:sldId id="395"/>
            <p14:sldId id="397"/>
            <p14:sldId id="378"/>
          </p14:sldIdLst>
        </p14:section>
        <p14:section name="Tipografija" id="{8C6D24B6-36A7-4D1D-ACDE-AB8A042CCF77}">
          <p14:sldIdLst/>
        </p14:section>
        <p14:section name="Raspored pločica (tiles)" id="{25AF2494-4EC3-4A98-81BA-31F4B3E43FA8}">
          <p14:sldIdLst/>
        </p14:section>
        <p14:section name="Fotografija" id="{AE8ABB39-D6C7-42D8-8957-46318C29C858}">
          <p14:sldIdLst/>
        </p14:section>
        <p14:section name="Primjeri slideovi" id="{B014A0BB-2A34-4838-B509-54B51AB6FDC0}">
          <p14:sldIdLst/>
        </p14:section>
      </p14:sectionLst>
    </p:ext>
    <p:ext uri="{EFAFB233-063F-42B5-8137-9DF3F51BA10A}">
      <p15:sldGuideLst xmlns:p15="http://schemas.microsoft.com/office/powerpoint/2012/main">
        <p15:guide id="1" orient="horz" pos="933">
          <p15:clr>
            <a:srgbClr val="A4A3A4"/>
          </p15:clr>
        </p15:guide>
        <p15:guide id="2" orient="horz" pos="4171">
          <p15:clr>
            <a:srgbClr val="A4A3A4"/>
          </p15:clr>
        </p15:guide>
        <p15:guide id="3" orient="horz" pos="2514">
          <p15:clr>
            <a:srgbClr val="A4A3A4"/>
          </p15:clr>
        </p15:guide>
        <p15:guide id="4" orient="horz" pos="3347">
          <p15:clr>
            <a:srgbClr val="A4A3A4"/>
          </p15:clr>
        </p15:guide>
        <p15:guide id="5" orient="horz" pos="3624">
          <p15:clr>
            <a:srgbClr val="A4A3A4"/>
          </p15:clr>
        </p15:guide>
        <p15:guide id="6" orient="horz" pos="49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646">
          <p15:clr>
            <a:srgbClr val="A4A3A4"/>
          </p15:clr>
        </p15:guide>
        <p15:guide id="11" pos="2557">
          <p15:clr>
            <a:srgbClr val="A4A3A4"/>
          </p15:clr>
        </p15:guide>
        <p15:guide id="12" pos="4710">
          <p15:clr>
            <a:srgbClr val="A4A3A4"/>
          </p15:clr>
        </p15:guide>
        <p15:guide id="13" pos="2260">
          <p15:clr>
            <a:srgbClr val="A4A3A4"/>
          </p15:clr>
        </p15:guide>
        <p15:guide id="14" pos="5123">
          <p15:clr>
            <a:srgbClr val="A4A3A4"/>
          </p15:clr>
        </p15:guide>
        <p15:guide id="15" pos="1379">
          <p15:clr>
            <a:srgbClr val="A4A3A4"/>
          </p15:clr>
        </p15:guide>
        <p15:guide id="16" pos="2626">
          <p15:clr>
            <a:srgbClr val="A4A3A4"/>
          </p15:clr>
        </p15:guide>
        <p15:guide id="17" pos="3784">
          <p15:clr>
            <a:srgbClr val="A4A3A4"/>
          </p15:clr>
        </p15:guide>
        <p15:guide id="18" pos="4762">
          <p15:clr>
            <a:srgbClr val="A4A3A4"/>
          </p15:clr>
        </p15:guide>
        <p15:guide id="19" pos="6368">
          <p15:clr>
            <a:srgbClr val="A4A3A4"/>
          </p15:clr>
        </p15:guide>
        <p15:guide id="20" pos="7548">
          <p15:clr>
            <a:srgbClr val="A4A3A4"/>
          </p15:clr>
        </p15:guide>
        <p15:guide id="21"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5353"/>
    <a:srgbClr val="FBFBFB"/>
    <a:srgbClr val="6F6F6F"/>
    <a:srgbClr val="8D8D8D"/>
    <a:srgbClr val="E84B14"/>
    <a:srgbClr val="E8500E"/>
    <a:srgbClr val="E84C0E"/>
    <a:srgbClr val="E64C0E"/>
    <a:srgbClr val="F04C0E"/>
    <a:srgbClr val="D947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6" autoAdjust="0"/>
    <p:restoredTop sz="96909" autoAdjust="0"/>
  </p:normalViewPr>
  <p:slideViewPr>
    <p:cSldViewPr snapToGrid="0">
      <p:cViewPr varScale="1">
        <p:scale>
          <a:sx n="68" d="100"/>
          <a:sy n="68" d="100"/>
        </p:scale>
        <p:origin x="900" y="72"/>
      </p:cViewPr>
      <p:guideLst>
        <p:guide orient="horz" pos="933"/>
        <p:guide orient="horz" pos="4171"/>
        <p:guide orient="horz" pos="2514"/>
        <p:guide orient="horz" pos="3347"/>
        <p:guide orient="horz" pos="3624"/>
        <p:guide orient="horz" pos="492"/>
        <p:guide orient="horz" pos="1057"/>
        <p:guide orient="horz" pos="2375"/>
        <p:guide orient="horz" pos="1114"/>
        <p:guide pos="3646"/>
        <p:guide pos="2557"/>
        <p:guide pos="4710"/>
        <p:guide pos="2260"/>
        <p:guide pos="5123"/>
        <p:guide pos="1379"/>
        <p:guide pos="2626"/>
        <p:guide pos="3784"/>
        <p:guide pos="4762"/>
        <p:guide pos="6368"/>
        <p:guide pos="7548"/>
        <p:guide pos="328"/>
      </p:guideLst>
    </p:cSldViewPr>
  </p:slideViewPr>
  <p:notesTextViewPr>
    <p:cViewPr>
      <p:scale>
        <a:sx n="100" d="100"/>
        <a:sy n="100" d="100"/>
      </p:scale>
      <p:origin x="0" y="0"/>
    </p:cViewPr>
  </p:notesTextViewPr>
  <p:sorterViewPr>
    <p:cViewPr>
      <p:scale>
        <a:sx n="100" d="100"/>
        <a:sy n="100" d="100"/>
      </p:scale>
      <p:origin x="0" y="12528"/>
    </p:cViewPr>
  </p:sorterViewPr>
  <p:notesViewPr>
    <p:cSldViewPr snapToGrid="0" showGuides="1">
      <p:cViewPr varScale="1">
        <p:scale>
          <a:sx n="99" d="100"/>
          <a:sy n="99" d="100"/>
        </p:scale>
        <p:origin x="-34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4/3/2018</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pt-BR" sz="500">
                <a:solidFill>
                  <a:srgbClr val="000000"/>
                </a:solidFill>
                <a:latin typeface="Segoe UI" pitchFamily="34" charset="0"/>
              </a:rPr>
              <a:t>Preuzeto s http://gameprogrammingpatterns.com/game-loop.html</a:t>
            </a:r>
            <a:endParaRPr lang="en-US" sz="500" dirty="0">
              <a:solidFill>
                <a:srgbClr val="000000"/>
              </a:solidFill>
              <a:latin typeface="Segoe UI" pitchFamily="34" charset="0"/>
            </a:endParaRP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a:latin typeface="Segoe UI" pitchFamily="34" charset="0"/>
                <a:ea typeface="Segoe UI" pitchFamily="34" charset="0"/>
                <a:cs typeface="Segoe UI" pitchFamily="34" charset="0"/>
              </a:rPr>
              <a:t>&lt;Event Name&gt;</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4/3/2018</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pt-BR">
                <a:solidFill>
                  <a:srgbClr val="000000"/>
                </a:solidFill>
                <a:latin typeface="Segoe UI" pitchFamily="34" charset="0"/>
              </a:rPr>
              <a:t>Preuzeto s http://gameprogrammingpatterns.com/game-loop.html</a:t>
            </a:r>
            <a:endParaRPr lang="en-US" dirty="0">
              <a:solidFill>
                <a:srgbClr val="000000"/>
              </a:solidFill>
              <a:latin typeface="Segoe UI" pitchFamily="34" charset="0"/>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9"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a:latin typeface="Segoe UI" pitchFamily="34" charset="0"/>
                <a:ea typeface="Segoe UI" pitchFamily="34" charset="0"/>
                <a:cs typeface="Segoe UI" pitchFamily="34" charset="0"/>
              </a:rPr>
              <a:t>&lt;Event Name&gt;</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dt="0"/>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4/3/2018 8:16 AM</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pt-BR" sz="500">
                <a:solidFill>
                  <a:srgbClr val="000000"/>
                </a:solidFill>
                <a:latin typeface="Segoe UI" pitchFamily="34" charset="0"/>
              </a:rPr>
              <a:t>Preuzeto s http://gameprogrammingpatterns.com/game-loop.html</a:t>
            </a:r>
            <a:endParaRPr lang="en-US" sz="500" dirty="0">
              <a:solidFill>
                <a:srgbClr val="000000"/>
              </a:solidFill>
              <a:latin typeface="Segoe UI" pitchFamily="34" charset="0"/>
            </a:endParaRPr>
          </a:p>
        </p:txBody>
      </p:sp>
    </p:spTree>
    <p:extLst>
      <p:ext uri="{BB962C8B-B14F-4D97-AF65-F5344CB8AC3E}">
        <p14:creationId xmlns:p14="http://schemas.microsoft.com/office/powerpoint/2010/main" val="3966725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lang="en-US" sz="5400" kern="1200" spc="-100" baseline="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stStyle>
          <a:p>
            <a:r>
              <a:rPr lang="en-US" dirty="0"/>
              <a:t>Click to edit Master title style</a:t>
            </a:r>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Blank Color 1 Layout">
    <p:bg>
      <p:bgPr>
        <a:solidFill>
          <a:srgbClr val="00B0F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9930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rgbClr val="9B4F9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rgbClr val="7FBA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rgbClr val="F472D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Blank Color 1 Layout">
    <p:bg>
      <p:bgPr>
        <a:solidFill>
          <a:srgbClr val="E84B1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Color Layout 5">
    <p:bg>
      <p:bgPr>
        <a:solidFill>
          <a:srgbClr val="00B0F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87141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rgbClr val="9B4F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rgbClr val="7FBA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rgbClr val="F472D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dirty="0"/>
              <a:t>Click to edit Master title style</a:t>
            </a:r>
          </a:p>
        </p:txBody>
      </p:sp>
      <p:sp>
        <p:nvSpPr>
          <p:cNvPr id="5" name="Text Placeholder 4"/>
          <p:cNvSpPr>
            <a:spLocks noGrp="1"/>
          </p:cNvSpPr>
          <p:nvPr>
            <p:ph type="body" sz="quarter" idx="10"/>
          </p:nvPr>
        </p:nvSpPr>
        <p:spPr>
          <a:xfrm>
            <a:off x="519112" y="1447799"/>
            <a:ext cx="11149013" cy="1086451"/>
          </a:xfrm>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519112" y="1447799"/>
            <a:ext cx="11149013" cy="108645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dirty="0"/>
              <a:t>Click to edit Master title style</a:t>
            </a:r>
          </a:p>
        </p:txBody>
      </p:sp>
      <p:sp>
        <p:nvSpPr>
          <p:cNvPr id="6" name="Text Placeholder 5"/>
          <p:cNvSpPr>
            <a:spLocks noGrp="1"/>
          </p:cNvSpPr>
          <p:nvPr>
            <p:ph type="body" sz="quarter" idx="10"/>
          </p:nvPr>
        </p:nvSpPr>
        <p:spPr bwMode="white">
          <a:xfrm>
            <a:off x="519112" y="1447799"/>
            <a:ext cx="11149013" cy="108645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sz="1800">
                <a:gradFill>
                  <a:gsLst>
                    <a:gs pos="0">
                      <a:srgbClr val="FFFFFF"/>
                    </a:gs>
                    <a:gs pos="86000">
                      <a:srgbClr val="FFFFFF"/>
                    </a:gs>
                  </a:gsLst>
                  <a:lin ang="5400000" scaled="0"/>
                </a:gradFill>
              </a:defRPr>
            </a:lvl4pPr>
            <a:lvl5pPr>
              <a:buClr>
                <a:srgbClr val="FFFFFF"/>
              </a:buClr>
              <a:buSzPct val="70000"/>
              <a:buFont typeface="Wingdings" pitchFamily="2" charset="2"/>
              <a:buChar char="l"/>
              <a:defRPr sz="1800">
                <a:gradFill>
                  <a:gsLst>
                    <a:gs pos="0">
                      <a:srgbClr val="FFFFFF"/>
                    </a:gs>
                    <a:gs pos="86000">
                      <a:srgbClr val="FFFFFF"/>
                    </a:gs>
                  </a:gsLst>
                  <a:lin ang="5400000" scaled="0"/>
                </a:gra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08645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dirty="0"/>
              <a:t>Click to edit Master text styles</a:t>
            </a:r>
          </a:p>
          <a:p>
            <a:pPr lvl="1"/>
            <a:r>
              <a:rPr lang="en-US" dirty="0"/>
              <a:t>Second level</a:t>
            </a:r>
          </a:p>
          <a:p>
            <a:pPr lvl="2"/>
            <a:r>
              <a:rPr lang="en-US" dirty="0"/>
              <a:t>Third level</a:t>
            </a:r>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rgbClr val="E84B14"/>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7804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pPr lvl="0"/>
            <a:r>
              <a:rPr lang="en-US" dirty="0"/>
              <a:t>Click to edit Master title style</a:t>
            </a:r>
          </a:p>
        </p:txBody>
      </p:sp>
      <p:sp>
        <p:nvSpPr>
          <p:cNvPr id="3" name="Text Placeholder 2"/>
          <p:cNvSpPr>
            <a:spLocks noGrp="1"/>
          </p:cNvSpPr>
          <p:nvPr>
            <p:ph type="body" idx="1"/>
          </p:nvPr>
        </p:nvSpPr>
        <p:spPr>
          <a:xfrm>
            <a:off x="519113" y="1447800"/>
            <a:ext cx="11149012" cy="10864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 id="2147483742" r:id="rId6"/>
    <p:sldLayoutId id="2147483743" r:id="rId7"/>
  </p:sldLayoutIdLst>
  <p:transition>
    <p:fade/>
  </p:transition>
  <p:txStyles>
    <p:title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p:titleStyle>
    <p:bodyStyle>
      <a:lvl1pPr marL="346075" indent="-346075" algn="l" defTabSz="914363" rtl="0" eaLnBrk="1" latinLnBrk="0" hangingPunct="1">
        <a:lnSpc>
          <a:spcPct val="90000"/>
        </a:lnSpc>
        <a:spcBef>
          <a:spcPct val="20000"/>
        </a:spcBef>
        <a:buClrTx/>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j-lt"/>
          <a:ea typeface="+mn-ea"/>
          <a:cs typeface="+mn-cs"/>
        </a:defRPr>
      </a:lvl1pPr>
      <a:lvl2pPr marL="630238" indent="-284163" algn="l" defTabSz="914363" rtl="0" eaLnBrk="1" latinLnBrk="0" hangingPunct="1">
        <a:lnSpc>
          <a:spcPct val="90000"/>
        </a:lnSpc>
        <a:spcBef>
          <a:spcPct val="20000"/>
        </a:spcBef>
        <a:buClrTx/>
        <a:buSzPct val="90000"/>
        <a:buFont typeface="Arial" pitchFamily="34" charset="0"/>
        <a:buChar char="•"/>
        <a:tabLst>
          <a:tab pos="630238"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ClrTx/>
        <a:buSzPct val="90000"/>
        <a:buFont typeface="Arial" pitchFamily="34" charset="0"/>
        <a:buChar char="•"/>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ClrTx/>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482725" indent="0" algn="l" defTabSz="914363" rtl="0" eaLnBrk="1" latinLnBrk="0" hangingPunct="1">
        <a:lnSpc>
          <a:spcPct val="90000"/>
        </a:lnSpc>
        <a:spcBef>
          <a:spcPct val="20000"/>
        </a:spcBef>
        <a:buClrTx/>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84B1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10864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7" r:id="rId2"/>
    <p:sldLayoutId id="2147483775" r:id="rId3"/>
    <p:sldLayoutId id="2147483766" r:id="rId4"/>
    <p:sldLayoutId id="2147483764" r:id="rId5"/>
    <p:sldLayoutId id="2147483765" r:id="rId6"/>
    <p:sldLayoutId id="2147483768" r:id="rId7"/>
    <p:sldLayoutId id="2147483772" r:id="rId8"/>
    <p:sldLayoutId id="2147483776" r:id="rId9"/>
    <p:sldLayoutId id="2147483770" r:id="rId10"/>
    <p:sldLayoutId id="2147483769" r:id="rId11"/>
    <p:sldLayoutId id="2147483771"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gameprogrammingpatterns.com/game-loop.html"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rbwhitaker.wikidot.com/monogame-introduction-to-2d-graphics"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rbwhitaker.wikidot.com/monogame-introduction-to-2d-graphics"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rbwhitaker.wikidot.com/" TargetMode="External"/><Relationship Id="rId2" Type="http://schemas.openxmlformats.org/officeDocument/2006/relationships/hyperlink" Target="http://www.monogame.net/" TargetMode="External"/><Relationship Id="rId1" Type="http://schemas.openxmlformats.org/officeDocument/2006/relationships/slideLayout" Target="../slideLayouts/slideLayout3.xml"/><Relationship Id="rId6" Type="http://schemas.openxmlformats.org/officeDocument/2006/relationships/hyperlink" Target="https://www.youtube.com/user/CodingMadeEasy" TargetMode="External"/><Relationship Id="rId5" Type="http://schemas.openxmlformats.org/officeDocument/2006/relationships/hyperlink" Target="http://gameprogrammingpatterns.com/" TargetMode="External"/><Relationship Id="rId4" Type="http://schemas.openxmlformats.org/officeDocument/2006/relationships/hyperlink" Target="http://xnadevelopment.com/tutorials.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2764" y="1768475"/>
            <a:ext cx="11228440" cy="3185487"/>
          </a:xfrm>
        </p:spPr>
        <p:txBody>
          <a:bodyPr/>
          <a:lstStyle/>
          <a:p>
            <a:r>
              <a:rPr lang="hr-HR" sz="11500" spc="-400" dirty="0"/>
              <a:t>Uvod u MonoGame</a:t>
            </a:r>
            <a:endParaRPr lang="en-US" sz="11500" spc="-400" dirty="0"/>
          </a:p>
        </p:txBody>
      </p:sp>
    </p:spTree>
    <p:extLst>
      <p:ext uri="{BB962C8B-B14F-4D97-AF65-F5344CB8AC3E}">
        <p14:creationId xmlns:p14="http://schemas.microsoft.com/office/powerpoint/2010/main" val="77062469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94289" y="2683004"/>
            <a:ext cx="7800246" cy="1491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16373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spc="-100" dirty="0">
                <a:solidFill>
                  <a:srgbClr val="E84B14"/>
                </a:solidFill>
                <a:latin typeface="+mj-lt"/>
              </a:rPr>
              <a:t>MonoGame</a:t>
            </a:r>
            <a:endParaRPr lang="en-US" spc="-100" dirty="0">
              <a:solidFill>
                <a:srgbClr val="E84B14"/>
              </a:solidFill>
              <a:latin typeface="+mj-lt"/>
            </a:endParaRPr>
          </a:p>
        </p:txBody>
      </p:sp>
      <p:sp>
        <p:nvSpPr>
          <p:cNvPr id="5" name="Text Placeholder 2"/>
          <p:cNvSpPr>
            <a:spLocks noGrp="1"/>
          </p:cNvSpPr>
          <p:nvPr>
            <p:ph idx="1"/>
          </p:nvPr>
        </p:nvSpPr>
        <p:spPr>
          <a:xfrm>
            <a:off x="519112" y="1447799"/>
            <a:ext cx="11149013" cy="4336572"/>
          </a:xfrm>
        </p:spPr>
        <p:txBody>
          <a:bodyPr/>
          <a:lstStyle/>
          <a:p>
            <a:r>
              <a:rPr lang="hr-HR" dirty="0">
                <a:solidFill>
                  <a:srgbClr val="E84B14"/>
                </a:solidFill>
                <a:latin typeface="+mj-lt"/>
              </a:rPr>
              <a:t>Što je ?</a:t>
            </a:r>
            <a:endParaRPr lang="en-US" dirty="0">
              <a:solidFill>
                <a:srgbClr val="E84B14"/>
              </a:solidFill>
              <a:latin typeface="+mj-lt"/>
            </a:endParaRPr>
          </a:p>
          <a:p>
            <a:pPr lvl="1"/>
            <a:r>
              <a:rPr lang="hr-HR" sz="2000" dirty="0"/>
              <a:t>Open Source game framework</a:t>
            </a:r>
            <a:endParaRPr lang="en-US" sz="2000" dirty="0"/>
          </a:p>
          <a:p>
            <a:pPr lvl="1"/>
            <a:r>
              <a:rPr lang="hr-HR" sz="2000" dirty="0"/>
              <a:t>Nastao kao nasljednik Microsoftovog XNA frameworka</a:t>
            </a:r>
          </a:p>
          <a:p>
            <a:pPr lvl="1"/>
            <a:r>
              <a:rPr lang="hr-HR" dirty="0"/>
              <a:t>Pisan u C#</a:t>
            </a:r>
          </a:p>
          <a:p>
            <a:pPr lvl="1"/>
            <a:r>
              <a:rPr lang="hr-HR" dirty="0"/>
              <a:t>Podržava 2d i 3d</a:t>
            </a:r>
          </a:p>
          <a:p>
            <a:pPr lvl="1"/>
            <a:r>
              <a:rPr lang="hr-HR" dirty="0"/>
              <a:t>Potpuno besplatan</a:t>
            </a:r>
          </a:p>
          <a:p>
            <a:pPr lvl="1"/>
            <a:r>
              <a:rPr lang="hr-HR" dirty="0"/>
              <a:t>Wrapper oko low level API-a</a:t>
            </a:r>
          </a:p>
          <a:p>
            <a:pPr lvl="1"/>
            <a:endParaRPr lang="en-US" sz="2000" dirty="0">
              <a:solidFill>
                <a:srgbClr val="FBFBFB"/>
              </a:solidFill>
            </a:endParaRPr>
          </a:p>
          <a:p>
            <a:r>
              <a:rPr lang="hr-HR" dirty="0">
                <a:solidFill>
                  <a:srgbClr val="E84B14"/>
                </a:solidFill>
                <a:latin typeface="+mj-lt"/>
              </a:rPr>
              <a:t>Koje platforme ? </a:t>
            </a:r>
          </a:p>
          <a:p>
            <a:pPr lvl="1"/>
            <a:r>
              <a:rPr lang="hr-HR" dirty="0">
                <a:solidFill>
                  <a:srgbClr val="535353"/>
                </a:solidFill>
              </a:rPr>
              <a:t>Sve Windows platforme, iOS, Android, MacOS, Linux, PS4,</a:t>
            </a:r>
          </a:p>
          <a:p>
            <a:pPr marL="346075" lvl="1" indent="0">
              <a:buNone/>
            </a:pPr>
            <a:r>
              <a:rPr lang="hr-HR" dirty="0">
                <a:solidFill>
                  <a:srgbClr val="535353"/>
                </a:solidFill>
              </a:rPr>
              <a:t>	PSVita, Xbox One, Switch</a:t>
            </a:r>
            <a:endParaRPr lang="en-US" dirty="0">
              <a:solidFill>
                <a:srgbClr val="535353"/>
              </a:solidFill>
            </a:endParaRPr>
          </a:p>
          <a:p>
            <a:pPr lvl="1"/>
            <a:endParaRPr lang="en-US" sz="1800" dirty="0"/>
          </a:p>
        </p:txBody>
      </p:sp>
    </p:spTree>
    <p:extLst>
      <p:ext uri="{BB962C8B-B14F-4D97-AF65-F5344CB8AC3E}">
        <p14:creationId xmlns:p14="http://schemas.microsoft.com/office/powerpoint/2010/main" val="381245033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a:solidFill>
                  <a:srgbClr val="E84B14"/>
                </a:solidFill>
              </a:rPr>
              <a:t>Glavne Metode</a:t>
            </a:r>
            <a:endParaRPr lang="en-US" dirty="0">
              <a:solidFill>
                <a:srgbClr val="E84B14"/>
              </a:solidFill>
            </a:endParaRPr>
          </a:p>
        </p:txBody>
      </p:sp>
      <p:sp>
        <p:nvSpPr>
          <p:cNvPr id="3" name="Text Placeholder 2"/>
          <p:cNvSpPr>
            <a:spLocks noGrp="1"/>
          </p:cNvSpPr>
          <p:nvPr>
            <p:ph type="body" sz="quarter" idx="10"/>
          </p:nvPr>
        </p:nvSpPr>
        <p:spPr>
          <a:xfrm>
            <a:off x="519112" y="1447799"/>
            <a:ext cx="11149013" cy="4130361"/>
          </a:xfrm>
        </p:spPr>
        <p:txBody>
          <a:bodyPr/>
          <a:lstStyle/>
          <a:p>
            <a:r>
              <a:rPr lang="hr-HR" dirty="0">
                <a:solidFill>
                  <a:srgbClr val="E84B14"/>
                </a:solidFill>
              </a:rPr>
              <a:t>Construtor</a:t>
            </a:r>
            <a:endParaRPr lang="en-US" dirty="0">
              <a:solidFill>
                <a:srgbClr val="E84B14"/>
              </a:solidFill>
            </a:endParaRPr>
          </a:p>
          <a:p>
            <a:pPr lvl="1"/>
            <a:r>
              <a:rPr lang="hr-HR" dirty="0"/>
              <a:t>Koristi se kod kreiranja početnih varijabli</a:t>
            </a:r>
            <a:endParaRPr lang="en-US" dirty="0"/>
          </a:p>
          <a:p>
            <a:pPr lvl="1"/>
            <a:endParaRPr lang="en-US" dirty="0"/>
          </a:p>
          <a:p>
            <a:r>
              <a:rPr lang="hr-HR" dirty="0">
                <a:solidFill>
                  <a:srgbClr val="E84B14"/>
                </a:solidFill>
              </a:rPr>
              <a:t>Initialize</a:t>
            </a:r>
            <a:endParaRPr lang="en-US" dirty="0">
              <a:solidFill>
                <a:srgbClr val="E84B14"/>
              </a:solidFill>
            </a:endParaRPr>
          </a:p>
          <a:p>
            <a:pPr lvl="1"/>
            <a:r>
              <a:rPr lang="hr-HR" dirty="0"/>
              <a:t>Poziva se poslije konstruktora, ali prije glavnih loop metoda</a:t>
            </a:r>
          </a:p>
          <a:p>
            <a:pPr lvl="1"/>
            <a:r>
              <a:rPr lang="hr-HR" dirty="0"/>
              <a:t>Služi za pozivanje željenih servisa i koda koji nije vezan uz assete</a:t>
            </a:r>
          </a:p>
          <a:p>
            <a:pPr lvl="1"/>
            <a:endParaRPr lang="en-US" sz="1100" dirty="0"/>
          </a:p>
          <a:p>
            <a:r>
              <a:rPr lang="hr-HR" dirty="0">
                <a:solidFill>
                  <a:srgbClr val="E84B14"/>
                </a:solidFill>
              </a:rPr>
              <a:t>LoadContent</a:t>
            </a:r>
            <a:endParaRPr lang="en-US" dirty="0">
              <a:solidFill>
                <a:srgbClr val="E84B14"/>
              </a:solidFill>
            </a:endParaRPr>
          </a:p>
          <a:p>
            <a:pPr lvl="1"/>
            <a:r>
              <a:rPr lang="hr-HR" dirty="0"/>
              <a:t>Poziva se jednom nakon Initialize metode</a:t>
            </a:r>
          </a:p>
          <a:p>
            <a:pPr lvl="1"/>
            <a:r>
              <a:rPr lang="hr-HR" dirty="0"/>
              <a:t>U LoadContent metodi učitavamo assete</a:t>
            </a:r>
          </a:p>
        </p:txBody>
      </p:sp>
    </p:spTree>
    <p:extLst>
      <p:ext uri="{BB962C8B-B14F-4D97-AF65-F5344CB8AC3E}">
        <p14:creationId xmlns:p14="http://schemas.microsoft.com/office/powerpoint/2010/main" val="271055581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a:solidFill>
                  <a:srgbClr val="E84B14"/>
                </a:solidFill>
              </a:rPr>
              <a:t>Glavne Metode</a:t>
            </a:r>
            <a:endParaRPr lang="en-US" dirty="0">
              <a:solidFill>
                <a:srgbClr val="E84B14"/>
              </a:solidFill>
            </a:endParaRPr>
          </a:p>
        </p:txBody>
      </p:sp>
      <p:sp>
        <p:nvSpPr>
          <p:cNvPr id="3" name="Text Placeholder 2"/>
          <p:cNvSpPr>
            <a:spLocks noGrp="1"/>
          </p:cNvSpPr>
          <p:nvPr>
            <p:ph type="body" sz="quarter" idx="10"/>
          </p:nvPr>
        </p:nvSpPr>
        <p:spPr>
          <a:xfrm>
            <a:off x="617586" y="1391528"/>
            <a:ext cx="11149013" cy="3598421"/>
          </a:xfrm>
        </p:spPr>
        <p:txBody>
          <a:bodyPr/>
          <a:lstStyle/>
          <a:p>
            <a:r>
              <a:rPr lang="hr-HR" dirty="0">
                <a:solidFill>
                  <a:srgbClr val="E84B14"/>
                </a:solidFill>
              </a:rPr>
              <a:t>Update</a:t>
            </a:r>
            <a:endParaRPr lang="en-US" dirty="0">
              <a:solidFill>
                <a:srgbClr val="E84B14"/>
              </a:solidFill>
            </a:endParaRPr>
          </a:p>
          <a:p>
            <a:pPr lvl="1"/>
            <a:r>
              <a:rPr lang="hr-HR" dirty="0"/>
              <a:t>Poziva se više puta u sekundi ( FPS ) </a:t>
            </a:r>
          </a:p>
          <a:p>
            <a:pPr lvl="1"/>
            <a:r>
              <a:rPr lang="hr-HR" dirty="0"/>
              <a:t>U Update metodi pozivamo sav kod vezan za Input, fiziku, AI, logiku same igre itd...</a:t>
            </a:r>
          </a:p>
          <a:p>
            <a:pPr lvl="1"/>
            <a:r>
              <a:rPr lang="hr-HR" dirty="0"/>
              <a:t>Po početnim postavkama FPS je postavljen na 60</a:t>
            </a:r>
            <a:endParaRPr lang="en-US" dirty="0"/>
          </a:p>
          <a:p>
            <a:endParaRPr lang="hr-HR" dirty="0">
              <a:solidFill>
                <a:srgbClr val="E84B14"/>
              </a:solidFill>
            </a:endParaRPr>
          </a:p>
          <a:p>
            <a:r>
              <a:rPr lang="hr-HR" dirty="0">
                <a:solidFill>
                  <a:srgbClr val="E84B14"/>
                </a:solidFill>
              </a:rPr>
              <a:t>Draw</a:t>
            </a:r>
            <a:endParaRPr lang="en-US" dirty="0">
              <a:solidFill>
                <a:srgbClr val="E84B14"/>
              </a:solidFill>
            </a:endParaRPr>
          </a:p>
          <a:p>
            <a:pPr lvl="1"/>
            <a:r>
              <a:rPr lang="hr-HR" dirty="0"/>
              <a:t>Kao i Update poziva se više puta u sekundi</a:t>
            </a:r>
          </a:p>
          <a:p>
            <a:pPr lvl="1"/>
            <a:r>
              <a:rPr lang="hr-HR" dirty="0"/>
              <a:t>Kada su performanse lošije, obično Draw loop gubi fps</a:t>
            </a:r>
          </a:p>
        </p:txBody>
      </p:sp>
    </p:spTree>
    <p:extLst>
      <p:ext uri="{BB962C8B-B14F-4D97-AF65-F5344CB8AC3E}">
        <p14:creationId xmlns:p14="http://schemas.microsoft.com/office/powerpoint/2010/main" val="92002170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Rectangle 4"/>
          <p:cNvSpPr/>
          <p:nvPr/>
        </p:nvSpPr>
        <p:spPr bwMode="auto">
          <a:xfrm>
            <a:off x="656571" y="5016362"/>
            <a:ext cx="10855573" cy="767231"/>
          </a:xfrm>
          <a:prstGeom prst="rect">
            <a:avLst/>
          </a:prstGeom>
          <a:solidFill>
            <a:srgbClr val="E84B1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hr-HR" sz="2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Game Loop</a:t>
            </a:r>
            <a:endParaRPr lang="en-US" sz="2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32" name="Group 31"/>
          <p:cNvGrpSpPr/>
          <p:nvPr/>
        </p:nvGrpSpPr>
        <p:grpSpPr>
          <a:xfrm>
            <a:off x="5761974" y="1492381"/>
            <a:ext cx="5696938" cy="209635"/>
            <a:chOff x="805274" y="3475269"/>
            <a:chExt cx="3338635" cy="200185"/>
          </a:xfrm>
        </p:grpSpPr>
        <p:grpSp>
          <p:nvGrpSpPr>
            <p:cNvPr id="33" name="Group 32"/>
            <p:cNvGrpSpPr/>
            <p:nvPr/>
          </p:nvGrpSpPr>
          <p:grpSpPr>
            <a:xfrm>
              <a:off x="805274" y="3475269"/>
              <a:ext cx="1368661" cy="200185"/>
              <a:chOff x="1843660" y="2049425"/>
              <a:chExt cx="1368661" cy="200185"/>
            </a:xfrm>
          </p:grpSpPr>
          <p:cxnSp>
            <p:nvCxnSpPr>
              <p:cNvPr id="37" name="Straight Connector 36"/>
              <p:cNvCxnSpPr/>
              <p:nvPr/>
            </p:nvCxnSpPr>
            <p:spPr>
              <a:xfrm rot="5400000" flipV="1">
                <a:off x="2527991" y="1365095"/>
                <a:ext cx="0" cy="136866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1847258" y="2049425"/>
                <a:ext cx="0" cy="20018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2778768" y="3475269"/>
              <a:ext cx="1365141" cy="200185"/>
              <a:chOff x="2094926" y="2049425"/>
              <a:chExt cx="1365141" cy="200185"/>
            </a:xfrm>
          </p:grpSpPr>
          <p:cxnSp>
            <p:nvCxnSpPr>
              <p:cNvPr id="35" name="Straight Connector 34"/>
              <p:cNvCxnSpPr/>
              <p:nvPr/>
            </p:nvCxnSpPr>
            <p:spPr>
              <a:xfrm rot="5400000" flipV="1">
                <a:off x="2777497" y="1366857"/>
                <a:ext cx="0" cy="136514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3453916" y="2049425"/>
                <a:ext cx="0" cy="20018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39" name="Title 21"/>
          <p:cNvSpPr txBox="1">
            <a:spLocks/>
          </p:cNvSpPr>
          <p:nvPr/>
        </p:nvSpPr>
        <p:spPr>
          <a:xfrm>
            <a:off x="8211856" y="1275551"/>
            <a:ext cx="787848" cy="443198"/>
          </a:xfrm>
          <a:prstGeom prst="rect">
            <a:avLst/>
          </a:prstGeom>
        </p:spPr>
        <p:txBody>
          <a:bodyPr vert="horz" wrap="square" lIns="0" tIns="0" rIns="0" bIns="0" rtlCol="0" anchor="t">
            <a:spAutoFit/>
          </a:bodyPr>
          <a:lstStyle>
            <a:defPPr>
              <a:defRPr lang="en-US"/>
            </a:defPPr>
            <a:lvl1pPr algn="ctr">
              <a:lnSpc>
                <a:spcPct val="90000"/>
              </a:lnSpc>
              <a:spcBef>
                <a:spcPct val="0"/>
              </a:spcBef>
              <a:buNone/>
              <a:defRPr sz="3200" b="0" cap="none" spc="-100" baseline="0">
                <a:ln w="3175">
                  <a:noFill/>
                </a:ln>
                <a:gradFill>
                  <a:gsLst>
                    <a:gs pos="0">
                      <a:schemeClr val="tx1">
                        <a:lumMod val="75000"/>
                        <a:lumOff val="25000"/>
                      </a:schemeClr>
                    </a:gs>
                    <a:gs pos="100000">
                      <a:schemeClr val="tx1">
                        <a:lumMod val="75000"/>
                        <a:lumOff val="25000"/>
                      </a:schemeClr>
                    </a:gs>
                  </a:gsLst>
                  <a:lin ang="5400000" scaled="0"/>
                </a:gradFill>
                <a:effectLst/>
                <a:latin typeface="Segoe UI Light" pitchFamily="34" charset="0"/>
                <a:ea typeface="Segoe UI" pitchFamily="34" charset="0"/>
                <a:cs typeface="Segoe UI" pitchFamily="34" charset="0"/>
              </a:defRPr>
            </a:lvl1pPr>
          </a:lstStyle>
          <a:p>
            <a:r>
              <a:rPr lang="en-US" dirty="0"/>
              <a:t>1.5x</a:t>
            </a:r>
          </a:p>
        </p:txBody>
      </p:sp>
      <p:pic>
        <p:nvPicPr>
          <p:cNvPr id="6" name="Picture 5">
            <a:hlinkClick r:id="rId2"/>
            <a:extLst>
              <a:ext uri="{FF2B5EF4-FFF2-40B4-BE49-F238E27FC236}">
                <a16:creationId xmlns:a16="http://schemas.microsoft.com/office/drawing/2014/main" id="{BBDC337F-EE05-4C21-8301-803477E58CD7}"/>
              </a:ext>
            </a:extLst>
          </p:cNvPr>
          <p:cNvPicPr>
            <a:picLocks noChangeAspect="1"/>
          </p:cNvPicPr>
          <p:nvPr/>
        </p:nvPicPr>
        <p:blipFill>
          <a:blip r:embed="rId3"/>
          <a:stretch>
            <a:fillRect/>
          </a:stretch>
        </p:blipFill>
        <p:spPr>
          <a:xfrm>
            <a:off x="656571" y="793008"/>
            <a:ext cx="10855573" cy="3924300"/>
          </a:xfrm>
          <a:prstGeom prst="rect">
            <a:avLst/>
          </a:prstGeom>
        </p:spPr>
      </p:pic>
    </p:spTree>
    <p:extLst>
      <p:ext uri="{BB962C8B-B14F-4D97-AF65-F5344CB8AC3E}">
        <p14:creationId xmlns:p14="http://schemas.microsoft.com/office/powerpoint/2010/main" val="303389127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495794"/>
          </a:xfrm>
        </p:spPr>
        <p:txBody>
          <a:bodyPr/>
          <a:lstStyle/>
          <a:p>
            <a:r>
              <a:rPr lang="hr-HR" spc="-100" dirty="0">
                <a:solidFill>
                  <a:srgbClr val="E84B14"/>
                </a:solidFill>
                <a:latin typeface="+mj-lt"/>
              </a:rPr>
              <a:t>Update Loop - Tips</a:t>
            </a:r>
            <a:br>
              <a:rPr lang="hr-HR" spc="-100" dirty="0">
                <a:solidFill>
                  <a:srgbClr val="E84B14"/>
                </a:solidFill>
                <a:latin typeface="+mj-lt"/>
              </a:rPr>
            </a:br>
            <a:endParaRPr lang="en-US" spc="-100" dirty="0">
              <a:solidFill>
                <a:srgbClr val="E84B14"/>
              </a:solidFill>
              <a:latin typeface="+mj-lt"/>
            </a:endParaRPr>
          </a:p>
        </p:txBody>
      </p:sp>
      <p:sp>
        <p:nvSpPr>
          <p:cNvPr id="5" name="Text Placeholder 2"/>
          <p:cNvSpPr>
            <a:spLocks noGrp="1"/>
          </p:cNvSpPr>
          <p:nvPr>
            <p:ph idx="1"/>
          </p:nvPr>
        </p:nvSpPr>
        <p:spPr>
          <a:xfrm>
            <a:off x="519112" y="1447799"/>
            <a:ext cx="11149013" cy="4216539"/>
          </a:xfrm>
        </p:spPr>
        <p:txBody>
          <a:bodyPr/>
          <a:lstStyle/>
          <a:p>
            <a:pPr lvl="1"/>
            <a:r>
              <a:rPr lang="hr-HR" dirty="0"/>
              <a:t>Bitno je operacije koje su vezane uz kretanje množiti s vremenom</a:t>
            </a:r>
          </a:p>
          <a:p>
            <a:pPr marL="346075" lvl="1" indent="0">
              <a:buNone/>
            </a:pPr>
            <a:r>
              <a:rPr lang="hr-HR" dirty="0"/>
              <a:t>	koje je proteklo od prošlog frame-a. Što se dobije kroz gameTime parametar.</a:t>
            </a:r>
          </a:p>
          <a:p>
            <a:pPr marL="346075" lvl="1" indent="0">
              <a:buNone/>
            </a:pPr>
            <a:r>
              <a:rPr lang="hr-HR" dirty="0"/>
              <a:t>    Problem je u tome što igra može ići pre</a:t>
            </a:r>
          </a:p>
          <a:p>
            <a:pPr marL="346075" lvl="1" indent="0">
              <a:buNone/>
            </a:pPr>
            <a:endParaRPr lang="hr-HR" dirty="0"/>
          </a:p>
          <a:p>
            <a:pPr lvl="1"/>
            <a:r>
              <a:rPr lang="hr-HR" dirty="0"/>
              <a:t>Paziti kako se kreiraju instance novih objekata. Ne želite kreirati ogroman broj instanci svaki frame</a:t>
            </a:r>
          </a:p>
          <a:p>
            <a:pPr marL="346075" lvl="1" indent="0">
              <a:buNone/>
            </a:pPr>
            <a:endParaRPr lang="hr-HR" dirty="0"/>
          </a:p>
          <a:p>
            <a:pPr lvl="1"/>
            <a:r>
              <a:rPr lang="hr-HR" dirty="0"/>
              <a:t>Bolje je koristi for loop, umjesto foreach loopa ukoliko GetEnumerator ne vraća struct</a:t>
            </a:r>
          </a:p>
          <a:p>
            <a:pPr marL="346075" lvl="1" indent="0">
              <a:buNone/>
            </a:pPr>
            <a:endParaRPr lang="hr-HR" dirty="0"/>
          </a:p>
          <a:p>
            <a:pPr lvl="1"/>
            <a:r>
              <a:rPr lang="hr-HR" dirty="0"/>
              <a:t>Paziti kako se kreiraju instance novih objekata. Ne želite kreirati ogroman broj instanci svaki frame</a:t>
            </a:r>
          </a:p>
          <a:p>
            <a:pPr marL="346075" lvl="1" indent="0">
              <a:buNone/>
            </a:pPr>
            <a:endParaRPr lang="hr-HR" dirty="0"/>
          </a:p>
          <a:p>
            <a:pPr marL="346075" lvl="1" indent="0">
              <a:buNone/>
            </a:pPr>
            <a:endParaRPr lang="hr-HR" dirty="0"/>
          </a:p>
        </p:txBody>
      </p:sp>
    </p:spTree>
    <p:extLst>
      <p:ext uri="{BB962C8B-B14F-4D97-AF65-F5344CB8AC3E}">
        <p14:creationId xmlns:p14="http://schemas.microsoft.com/office/powerpoint/2010/main" val="137732034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495794"/>
          </a:xfrm>
        </p:spPr>
        <p:txBody>
          <a:bodyPr/>
          <a:lstStyle/>
          <a:p>
            <a:r>
              <a:rPr lang="hr-HR" spc="-100" dirty="0">
                <a:solidFill>
                  <a:srgbClr val="E84B14"/>
                </a:solidFill>
                <a:latin typeface="+mj-lt"/>
              </a:rPr>
              <a:t>Draw Loop</a:t>
            </a:r>
            <a:br>
              <a:rPr lang="hr-HR" spc="-100" dirty="0">
                <a:solidFill>
                  <a:srgbClr val="E84B14"/>
                </a:solidFill>
                <a:latin typeface="+mj-lt"/>
              </a:rPr>
            </a:br>
            <a:endParaRPr lang="en-US" spc="-100" dirty="0">
              <a:solidFill>
                <a:srgbClr val="E84B14"/>
              </a:solidFill>
              <a:latin typeface="+mj-lt"/>
            </a:endParaRPr>
          </a:p>
        </p:txBody>
      </p:sp>
      <p:sp>
        <p:nvSpPr>
          <p:cNvPr id="5" name="Text Placeholder 2"/>
          <p:cNvSpPr>
            <a:spLocks noGrp="1"/>
          </p:cNvSpPr>
          <p:nvPr>
            <p:ph idx="1"/>
          </p:nvPr>
        </p:nvSpPr>
        <p:spPr>
          <a:xfrm>
            <a:off x="519112" y="1447799"/>
            <a:ext cx="11149013" cy="892552"/>
          </a:xfrm>
        </p:spPr>
        <p:txBody>
          <a:bodyPr/>
          <a:lstStyle/>
          <a:p>
            <a:pPr lvl="1"/>
            <a:r>
              <a:rPr lang="hr-HR" dirty="0"/>
              <a:t>Za 2d prikaz, najbolje je koristiti spritebatch klasu i zapravo raditi sprite-ove, gdje je koordinatni sustav u formatu </a:t>
            </a:r>
          </a:p>
          <a:p>
            <a:pPr marL="346075" lvl="1" indent="0">
              <a:buNone/>
            </a:pPr>
            <a:endParaRPr lang="hr-HR" dirty="0"/>
          </a:p>
        </p:txBody>
      </p:sp>
      <p:pic>
        <p:nvPicPr>
          <p:cNvPr id="4" name="Picture 3">
            <a:hlinkClick r:id="rId2"/>
            <a:extLst>
              <a:ext uri="{FF2B5EF4-FFF2-40B4-BE49-F238E27FC236}">
                <a16:creationId xmlns:a16="http://schemas.microsoft.com/office/drawing/2014/main" id="{EA20D271-EDF6-4F65-ADA9-CD9244DAD37D}"/>
              </a:ext>
            </a:extLst>
          </p:cNvPr>
          <p:cNvPicPr>
            <a:picLocks noChangeAspect="1"/>
          </p:cNvPicPr>
          <p:nvPr/>
        </p:nvPicPr>
        <p:blipFill>
          <a:blip r:embed="rId3"/>
          <a:stretch>
            <a:fillRect/>
          </a:stretch>
        </p:blipFill>
        <p:spPr>
          <a:xfrm>
            <a:off x="1115734" y="2340351"/>
            <a:ext cx="7479626" cy="3929390"/>
          </a:xfrm>
          <a:prstGeom prst="rect">
            <a:avLst/>
          </a:prstGeom>
        </p:spPr>
      </p:pic>
    </p:spTree>
    <p:extLst>
      <p:ext uri="{BB962C8B-B14F-4D97-AF65-F5344CB8AC3E}">
        <p14:creationId xmlns:p14="http://schemas.microsoft.com/office/powerpoint/2010/main" val="295348001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495794"/>
          </a:xfrm>
        </p:spPr>
        <p:txBody>
          <a:bodyPr/>
          <a:lstStyle/>
          <a:p>
            <a:r>
              <a:rPr lang="hr-HR" spc="-100" dirty="0">
                <a:solidFill>
                  <a:srgbClr val="E84B14"/>
                </a:solidFill>
                <a:latin typeface="+mj-lt"/>
              </a:rPr>
              <a:t>Draw Loop – 3d</a:t>
            </a:r>
            <a:br>
              <a:rPr lang="hr-HR" spc="-100" dirty="0">
                <a:solidFill>
                  <a:srgbClr val="E84B14"/>
                </a:solidFill>
                <a:latin typeface="+mj-lt"/>
              </a:rPr>
            </a:br>
            <a:endParaRPr lang="en-US" spc="-100" dirty="0">
              <a:solidFill>
                <a:srgbClr val="E84B14"/>
              </a:solidFill>
              <a:latin typeface="+mj-lt"/>
            </a:endParaRPr>
          </a:p>
        </p:txBody>
      </p:sp>
      <p:sp>
        <p:nvSpPr>
          <p:cNvPr id="5" name="Text Placeholder 2"/>
          <p:cNvSpPr>
            <a:spLocks noGrp="1"/>
          </p:cNvSpPr>
          <p:nvPr>
            <p:ph idx="1"/>
          </p:nvPr>
        </p:nvSpPr>
        <p:spPr>
          <a:xfrm>
            <a:off x="519112" y="1447799"/>
            <a:ext cx="11149013" cy="615553"/>
          </a:xfrm>
        </p:spPr>
        <p:txBody>
          <a:bodyPr/>
          <a:lstStyle/>
          <a:p>
            <a:pPr marL="346075" lvl="1" indent="0">
              <a:buNone/>
            </a:pPr>
            <a:r>
              <a:rPr lang="hr-HR" dirty="0"/>
              <a:t>	</a:t>
            </a:r>
          </a:p>
          <a:p>
            <a:pPr marL="346075" lvl="1" indent="0">
              <a:buNone/>
            </a:pPr>
            <a:endParaRPr lang="hr-HR" dirty="0"/>
          </a:p>
        </p:txBody>
      </p:sp>
      <p:pic>
        <p:nvPicPr>
          <p:cNvPr id="6" name="Picture 5">
            <a:hlinkClick r:id="rId2"/>
            <a:extLst>
              <a:ext uri="{FF2B5EF4-FFF2-40B4-BE49-F238E27FC236}">
                <a16:creationId xmlns:a16="http://schemas.microsoft.com/office/drawing/2014/main" id="{1067120C-09EB-4606-8DBE-77F5F4641C5F}"/>
              </a:ext>
            </a:extLst>
          </p:cNvPr>
          <p:cNvPicPr>
            <a:picLocks noChangeAspect="1"/>
          </p:cNvPicPr>
          <p:nvPr/>
        </p:nvPicPr>
        <p:blipFill>
          <a:blip r:embed="rId3"/>
          <a:stretch>
            <a:fillRect/>
          </a:stretch>
        </p:blipFill>
        <p:spPr>
          <a:xfrm>
            <a:off x="1228822" y="1447799"/>
            <a:ext cx="4638675" cy="4638675"/>
          </a:xfrm>
          <a:prstGeom prst="rect">
            <a:avLst/>
          </a:prstGeom>
        </p:spPr>
      </p:pic>
    </p:spTree>
    <p:extLst>
      <p:ext uri="{BB962C8B-B14F-4D97-AF65-F5344CB8AC3E}">
        <p14:creationId xmlns:p14="http://schemas.microsoft.com/office/powerpoint/2010/main" val="361553428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495794"/>
          </a:xfrm>
        </p:spPr>
        <p:txBody>
          <a:bodyPr/>
          <a:lstStyle/>
          <a:p>
            <a:r>
              <a:rPr lang="hr-HR" spc="-100" dirty="0">
                <a:solidFill>
                  <a:srgbClr val="E84B14"/>
                </a:solidFill>
                <a:latin typeface="+mj-lt"/>
              </a:rPr>
              <a:t>Resursi</a:t>
            </a:r>
            <a:br>
              <a:rPr lang="hr-HR" spc="-100" dirty="0">
                <a:solidFill>
                  <a:srgbClr val="E84B14"/>
                </a:solidFill>
                <a:latin typeface="+mj-lt"/>
              </a:rPr>
            </a:br>
            <a:endParaRPr lang="en-US" spc="-100" dirty="0">
              <a:solidFill>
                <a:srgbClr val="E84B14"/>
              </a:solidFill>
              <a:latin typeface="+mj-lt"/>
            </a:endParaRPr>
          </a:p>
        </p:txBody>
      </p:sp>
      <p:sp>
        <p:nvSpPr>
          <p:cNvPr id="5" name="Text Placeholder 2"/>
          <p:cNvSpPr>
            <a:spLocks noGrp="1"/>
          </p:cNvSpPr>
          <p:nvPr>
            <p:ph idx="1"/>
          </p:nvPr>
        </p:nvSpPr>
        <p:spPr>
          <a:xfrm>
            <a:off x="519112" y="1447799"/>
            <a:ext cx="11149013" cy="2985433"/>
          </a:xfrm>
        </p:spPr>
        <p:txBody>
          <a:bodyPr/>
          <a:lstStyle/>
          <a:p>
            <a:pPr marL="346075" lvl="1" indent="0">
              <a:buNone/>
            </a:pPr>
            <a:endParaRPr lang="hr-HR" dirty="0"/>
          </a:p>
          <a:p>
            <a:pPr marL="346075" lvl="1" indent="0">
              <a:buNone/>
            </a:pPr>
            <a:r>
              <a:rPr lang="hr-HR" dirty="0">
                <a:hlinkClick r:id="rId2"/>
              </a:rPr>
              <a:t>http://www.monogame.net/	</a:t>
            </a:r>
            <a:endParaRPr lang="hr-HR" dirty="0"/>
          </a:p>
          <a:p>
            <a:pPr marL="346075" lvl="1" indent="0">
              <a:buNone/>
            </a:pPr>
            <a:r>
              <a:rPr lang="hr-HR" dirty="0">
                <a:hlinkClick r:id="rId3"/>
              </a:rPr>
              <a:t>http://rbwhitaker.wikidot.com/</a:t>
            </a:r>
            <a:endParaRPr lang="hr-HR" dirty="0"/>
          </a:p>
          <a:p>
            <a:pPr marL="346075" lvl="1" indent="0">
              <a:buNone/>
            </a:pPr>
            <a:r>
              <a:rPr lang="hr-HR" dirty="0">
                <a:hlinkClick r:id="rId4"/>
              </a:rPr>
              <a:t>http://xnadevelopment.com/tutorials.shtml</a:t>
            </a:r>
            <a:endParaRPr lang="hr-HR" dirty="0"/>
          </a:p>
          <a:p>
            <a:pPr marL="346075" lvl="1" indent="0">
              <a:buNone/>
            </a:pPr>
            <a:r>
              <a:rPr lang="hr-HR" dirty="0">
                <a:hlinkClick r:id="rId5"/>
              </a:rPr>
              <a:t>http://gameprogrammingpatterns.com/</a:t>
            </a:r>
            <a:endParaRPr lang="hr-HR" dirty="0"/>
          </a:p>
          <a:p>
            <a:pPr marL="346075" lvl="1" indent="0">
              <a:buNone/>
            </a:pPr>
            <a:r>
              <a:rPr lang="hr-HR" dirty="0">
                <a:hlinkClick r:id="rId6"/>
              </a:rPr>
              <a:t>https://www.youtube.com/user/CodingMadeEasy</a:t>
            </a:r>
            <a:endParaRPr lang="hr-HR" dirty="0"/>
          </a:p>
          <a:p>
            <a:pPr marL="346075" lvl="1" indent="0">
              <a:buNone/>
            </a:pPr>
            <a:endParaRPr lang="hr-HR" dirty="0"/>
          </a:p>
          <a:p>
            <a:pPr marL="346075" lvl="1" indent="0">
              <a:buNone/>
            </a:pPr>
            <a:r>
              <a:rPr lang="hr-HR" dirty="0"/>
              <a:t>Kurt Jaegers : XNA 4.0 Game Development</a:t>
            </a:r>
          </a:p>
          <a:p>
            <a:pPr marL="346075" lvl="1" indent="0">
              <a:buNone/>
            </a:pPr>
            <a:r>
              <a:rPr lang="hr-HR" dirty="0"/>
              <a:t>Adam Dawes : Windows 8 and Windows Phone 8 Game Development</a:t>
            </a:r>
          </a:p>
        </p:txBody>
      </p:sp>
    </p:spTree>
    <p:extLst>
      <p:ext uri="{BB962C8B-B14F-4D97-AF65-F5344CB8AC3E}">
        <p14:creationId xmlns:p14="http://schemas.microsoft.com/office/powerpoint/2010/main" val="138693092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theme/theme1.xml><?xml version="1.0" encoding="utf-8"?>
<a:theme xmlns:a="http://schemas.openxmlformats.org/drawingml/2006/main" name="Metro Template Light 16x9">
  <a:themeElements>
    <a:clrScheme name="Microsoft Corp Colors">
      <a:dk1>
        <a:srgbClr val="000000"/>
      </a:dk1>
      <a:lt1>
        <a:srgbClr val="FFFFFF"/>
      </a:lt1>
      <a:dk2>
        <a:srgbClr val="3F3F3F"/>
      </a:dk2>
      <a:lt2>
        <a:srgbClr val="F2F2F2"/>
      </a:lt2>
      <a:accent1>
        <a:srgbClr val="00BCF2"/>
      </a:accent1>
      <a:accent2>
        <a:srgbClr val="BAD80A"/>
      </a:accent2>
      <a:accent3>
        <a:srgbClr val="FF8C00"/>
      </a:accent3>
      <a:accent4>
        <a:srgbClr val="EC008C"/>
      </a:accent4>
      <a:accent5>
        <a:srgbClr val="00198F"/>
      </a:accent5>
      <a:accent6>
        <a:srgbClr val="68217A"/>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rp Colors">
      <a:dk1>
        <a:srgbClr val="000000"/>
      </a:dk1>
      <a:lt1>
        <a:srgbClr val="FFFFFF"/>
      </a:lt1>
      <a:dk2>
        <a:srgbClr val="3F3F3F"/>
      </a:dk2>
      <a:lt2>
        <a:srgbClr val="F2F2F2"/>
      </a:lt2>
      <a:accent1>
        <a:srgbClr val="00BCF2"/>
      </a:accent1>
      <a:accent2>
        <a:srgbClr val="BAD80A"/>
      </a:accent2>
      <a:accent3>
        <a:srgbClr val="FF8C00"/>
      </a:accent3>
      <a:accent4>
        <a:srgbClr val="EC008C"/>
      </a:accent4>
      <a:accent5>
        <a:srgbClr val="00198F"/>
      </a:accent5>
      <a:accent6>
        <a:srgbClr val="68217A"/>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f90a3b6-08c8-4148-8fff-0427b40d8fc9">
      <Value>172</Value>
      <Value>160</Value>
      <Value>159</Value>
    </TaxCatchAll>
    <ImageCreateDate xmlns="EB693DEA-2256-4DD9-8FF3-783287AC6516" xsi:nil="true"/>
    <ColorspaceTaxHTField0 xmlns="2f90a3b6-08c8-4148-8fff-0427b40d8fc9">
      <Terms xmlns="http://schemas.microsoft.com/office/infopath/2007/PartnerControls"/>
    </ColorspaceTaxHTField0>
    <EnclosureTypeTaxHTField0 xmlns="2f90a3b6-08c8-4148-8fff-0427b40d8fc9">
      <Terms xmlns="http://schemas.microsoft.com/office/infopath/2007/PartnerControls"/>
    </EnclosureTypeTaxHTField0>
    <MediaPlayLength xmlns="2f90a3b6-08c8-4148-8fff-0427b40d8fc9" xsi:nil="true"/>
    <VideoCodec xmlns="2f90a3b6-08c8-4148-8fff-0427b40d8fc9" xsi:nil="true"/>
    <ExifArtist xmlns="2f90a3b6-08c8-4148-8fff-0427b40d8fc9" xsi:nil="true"/>
    <ExifMake xmlns="2f90a3b6-08c8-4148-8fff-0427b40d8fc9" xsi:nil="true"/>
    <FlashFrameRate xmlns="2f90a3b6-08c8-4148-8fff-0427b40d8fc9" xsi:nil="true"/>
    <PhotoshopCopyrightNotice xmlns="2f90a3b6-08c8-4148-8fff-0427b40d8fc9" xsi:nil="true"/>
    <PhotoshopCopyrightStatusTaxHTField0 xmlns="2f90a3b6-08c8-4148-8fff-0427b40d8fc9">
      <Terms xmlns="http://schemas.microsoft.com/office/infopath/2007/PartnerControls"/>
    </PhotoshopCopyrightStatusTaxHTField0>
    <PublicationDate xmlns="2f90a3b6-08c8-4148-8fff-0427b40d8fc9">2012-08-17T19:42:39+00:00</PublicationDate>
    <SEOPrettyURL xmlns="2f90a3b6-08c8-4148-8fff-0427b40d8fc9" xsi:nil="true"/>
    <VerticalIndustryTaxHTField0 xmlns="2f90a3b6-08c8-4148-8fff-0427b40d8fc9">
      <Terms xmlns="http://schemas.microsoft.com/office/infopath/2007/PartnerControls"/>
    </VerticalIndustryTaxHTField0>
    <AssetURL xmlns="2f90a3b6-08c8-4148-8fff-0427b40d8fc9" xsi:nil="true"/>
    <Caption xmlns="2f90a3b6-08c8-4148-8fff-0427b40d8fc9" xsi:nil="true"/>
    <ExifFlashReturnStatusTaxHTField0 xmlns="2f90a3b6-08c8-4148-8fff-0427b40d8fc9">
      <Terms xmlns="http://schemas.microsoft.com/office/infopath/2007/PartnerControls"/>
    </ExifFlashReturnStatusTaxHTField0>
    <ExifISOSpeedRatings xmlns="2f90a3b6-08c8-4148-8fff-0427b40d8fc9" xsi:nil="true"/>
    <ProfileColorSpace xmlns="2f90a3b6-08c8-4148-8fff-0427b40d8fc9" xsi:nil="true"/>
    <SyndicationURL xmlns="2f90a3b6-08c8-4148-8fff-0427b40d8fc9" xsi:nil="true"/>
    <VideoFrameRate xmlns="2f90a3b6-08c8-4148-8fff-0427b40d8fc9" xsi:nil="true"/>
    <USBMODepartmentTaxHTField0 xmlns="2f90a3b6-08c8-4148-8fff-0427b40d8fc9">
      <Terms xmlns="http://schemas.microsoft.com/office/infopath/2007/PartnerControls"/>
    </USBMODepartmentTaxHTField0>
    <ExifExposureBias xmlns="2f90a3b6-08c8-4148-8fff-0427b40d8fc9" xsi:nil="true"/>
    <ExifFlashModeTaxHTField0 xmlns="2f90a3b6-08c8-4148-8fff-0427b40d8fc9">
      <Terms xmlns="http://schemas.microsoft.com/office/infopath/2007/PartnerControls"/>
    </ExifFlashModeTaxHTField0>
    <IndividualCustomerSegmentTaxHTField0 xmlns="2f90a3b6-08c8-4148-8fff-0427b40d8fc9">
      <Terms xmlns="http://schemas.microsoft.com/office/infopath/2007/PartnerControls"/>
    </IndividualCustomerSegmentTaxHTField0>
    <SEOMetaKeywords xmlns="2f90a3b6-08c8-4148-8fff-0427b40d8fc9" xsi:nil="true"/>
    <ExifCopyright xmlns="2f90a3b6-08c8-4148-8fff-0427b40d8fc9" xsi:nil="true"/>
    <ExifSubjectDistance xmlns="2f90a3b6-08c8-4148-8fff-0427b40d8fc9" xsi:nil="true"/>
    <LocaleTaxHTField0 xmlns="2f90a3b6-08c8-4148-8fff-0427b40d8fc9">
      <Terms xmlns="http://schemas.microsoft.com/office/infopath/2007/PartnerControls">
        <TermInfo xmlns="http://schemas.microsoft.com/office/infopath/2007/PartnerControls">
          <TermName xmlns="http://schemas.microsoft.com/office/infopath/2007/PartnerControls">en-us</TermName>
          <TermId xmlns="http://schemas.microsoft.com/office/infopath/2007/PartnerControls">d9a69bff-8288-4080-b994-75d8eae21b51</TermId>
        </TermInfo>
      </Terms>
    </LocaleTaxHTField0>
    <PhotoshopDateCreated xmlns="2f90a3b6-08c8-4148-8fff-0427b40d8fc9" xsi:nil="true"/>
    <VideoBitRate xmlns="2f90a3b6-08c8-4148-8fff-0427b40d8fc9" xsi:nil="true"/>
    <CountryTaxHTField0 xmlns="2f90a3b6-08c8-4148-8fff-0427b40d8fc9">
      <Terms xmlns="http://schemas.microsoft.com/office/infopath/2007/PartnerControls"/>
    </CountryTaxHTField0>
    <ExifExposureTime xmlns="2f90a3b6-08c8-4148-8fff-0427b40d8fc9" xsi:nil="true"/>
    <ExifMeteringModeTaxHTField0 xmlns="2f90a3b6-08c8-4148-8fff-0427b40d8fc9">
      <Terms xmlns="http://schemas.microsoft.com/office/infopath/2007/PartnerControls"/>
    </ExifMeteringModeTaxHTField0>
    <LCID xmlns="2f90a3b6-08c8-4148-8fff-0427b40d8fc9" xsi:nil="true"/>
    <PageCount xmlns="2f90a3b6-08c8-4148-8fff-0427b40d8fc9" xsi:nil="true"/>
    <VideoPreviewSize xmlns="2f90a3b6-08c8-4148-8fff-0427b40d8fc9" xsi:nil="true"/>
    <Dimensions xmlns="2f90a3b6-08c8-4148-8fff-0427b40d8fc9" xsi:nil="true"/>
    <ExifSoftware xmlns="2f90a3b6-08c8-4148-8fff-0427b40d8fc9" xsi:nil="true"/>
    <PartNo xmlns="2f90a3b6-08c8-4148-8fff-0427b40d8fc9" xsi:nil="true"/>
    <DevelopmentLanguageTaxHTField0 xmlns="2f90a3b6-08c8-4148-8fff-0427b40d8fc9">
      <Terms xmlns="http://schemas.microsoft.com/office/infopath/2007/PartnerControls"/>
    </DevelopmentLanguageTaxHTField0>
    <ProfileDescription xmlns="2f90a3b6-08c8-4148-8fff-0427b40d8fc9" xsi:nil="true"/>
    <ExifFlashRedEyeModeTaxHTField0 xmlns="2f90a3b6-08c8-4148-8fff-0427b40d8fc9">
      <Terms xmlns="http://schemas.microsoft.com/office/infopath/2007/PartnerControls"/>
    </ExifFlashRedEyeModeTaxHTField0>
    <FlashFrameCount xmlns="2f90a3b6-08c8-4148-8fff-0427b40d8fc9" xsi:nil="true"/>
    <HorizontalBusinessSolutionsTaxHTField0 xmlns="2f90a3b6-08c8-4148-8fff-0427b40d8fc9">
      <Terms xmlns="http://schemas.microsoft.com/office/infopath/2007/PartnerControls"/>
    </HorizontalBusinessSolutionsTaxHTField0>
    <ExifModel xmlns="2f90a3b6-08c8-4148-8fff-0427b40d8fc9" xsi:nil="true"/>
    <LegacyID xmlns="2f90a3b6-08c8-4148-8fff-0427b40d8fc9" xsi:nil="true"/>
    <SEOMetaTitle xmlns="2f90a3b6-08c8-4148-8fff-0427b40d8fc9" xsi:nil="true"/>
    <VideoFrames xmlns="2f90a3b6-08c8-4148-8fff-0427b40d8fc9" xsi:nil="true"/>
    <AssetTypeTaxHTField0 xmlns="2f90a3b6-08c8-4148-8fff-0427b40d8fc9">
      <Terms xmlns="http://schemas.microsoft.com/office/infopath/2007/PartnerControls">
        <TermInfo xmlns="http://schemas.microsoft.com/office/infopath/2007/PartnerControls">
          <TermName xmlns="http://schemas.microsoft.com/office/infopath/2007/PartnerControls">PPTX</TermName>
          <TermId xmlns="http://schemas.microsoft.com/office/infopath/2007/PartnerControls">3c2243da-72e9-4852-893e-968034205e3f</TermId>
        </TermInfo>
      </Terms>
    </AssetTypeTaxHTField0>
    <ExifFlashFunctionTaxHTField0 xmlns="2f90a3b6-08c8-4148-8fff-0427b40d8fc9">
      <Terms xmlns="http://schemas.microsoft.com/office/infopath/2007/PartnerControls"/>
    </ExifFlashFunctionTaxHTField0>
    <USBMOLanguageTaxHTField0 xmlns="2f90a3b6-08c8-4148-8fff-0427b40d8fc9">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a5ff94d2-1ec6-4a3d-91b6-499704bb2bfb</TermId>
        </TermInfo>
      </Terms>
    </USBMOLanguageTaxHTField0>
    <Syndicatable xmlns="2f90a3b6-08c8-4148-8fff-0427b40d8fc9">false</Syndicatable>
    <SyndicationEndDate xmlns="2f90a3b6-08c8-4148-8fff-0427b40d8fc9" xsi:nil="true"/>
    <ContentPurposeTaxHTField0 xmlns="2f90a3b6-08c8-4148-8fff-0427b40d8fc9">
      <Terms xmlns="http://schemas.microsoft.com/office/infopath/2007/PartnerControls"/>
    </ContentPurposeTaxHTField0>
    <ElementTypeTaxHTField0 xmlns="2f90a3b6-08c8-4148-8fff-0427b40d8fc9">
      <Terms xmlns="http://schemas.microsoft.com/office/infopath/2007/PartnerControls">
        <TermInfo xmlns="http://schemas.microsoft.com/office/infopath/2007/PartnerControls">
          <TermName xmlns="http://schemas.microsoft.com/office/infopath/2007/PartnerControls">Other</TermName>
          <TermId xmlns="http://schemas.microsoft.com/office/infopath/2007/PartnerControls">675b6a5d-2ecd-48a3-8c10-33b51e64d58c</TermId>
        </TermInfo>
      </Terms>
    </ElementTypeTaxHTField0>
    <ExifMaxApertureValue xmlns="2f90a3b6-08c8-4148-8fff-0427b40d8fc9" xsi:nil="true"/>
    <ImageColorScheme xmlns="2f90a3b6-08c8-4148-8fff-0427b40d8fc9" xsi:nil="true"/>
    <OrganizationalCustomerSegmentTaxHTField0 xmlns="2f90a3b6-08c8-4148-8fff-0427b40d8fc9">
      <Terms xmlns="http://schemas.microsoft.com/office/infopath/2007/PartnerControls"/>
    </OrganizationalCustomerSegmentTaxHTField0>
    <UTCOffset xmlns="2f90a3b6-08c8-4148-8fff-0427b40d8fc9" xsi:nil="true"/>
    <DistributionChannelTaxHTField0 xmlns="2f90a3b6-08c8-4148-8fff-0427b40d8fc9">
      <Terms xmlns="http://schemas.microsoft.com/office/infopath/2007/PartnerControls"/>
    </DistributionChannelTaxHTField0>
    <ExifExposureProgramTaxHTField0 xmlns="2f90a3b6-08c8-4148-8fff-0427b40d8fc9">
      <Terms xmlns="http://schemas.microsoft.com/office/infopath/2007/PartnerControls"/>
    </ExifExposureProgramTaxHTField0>
    <PhotoshopCaption xmlns="2f90a3b6-08c8-4148-8fff-0427b40d8fc9" xsi:nil="true"/>
    <Resolution xmlns="2f90a3b6-08c8-4148-8fff-0427b40d8fc9" xsi:nil="true"/>
    <ExifFlashFiredStatusTaxHTField0 xmlns="2f90a3b6-08c8-4148-8fff-0427b40d8fc9">
      <Terms xmlns="http://schemas.microsoft.com/office/infopath/2007/PartnerControls"/>
    </ExifFlashFiredStatusTaxHTField0>
    <ExifImageDescription xmlns="2f90a3b6-08c8-4148-8fff-0427b40d8fc9" xsi:nil="true"/>
    <GeographyTaxHTField0 xmlns="2f90a3b6-08c8-4148-8fff-0427b40d8fc9">
      <Terms xmlns="http://schemas.microsoft.com/office/infopath/2007/PartnerControls"/>
    </GeographyTaxHTField0>
    <SolutionTaxHTField0 xmlns="2f90a3b6-08c8-4148-8fff-0427b40d8fc9">
      <Terms xmlns="http://schemas.microsoft.com/office/infopath/2007/PartnerControls"/>
    </SolutionTaxHTField0>
    <USBMODescription xmlns="2f90a3b6-08c8-4148-8fff-0427b40d8fc9">Windows 8 PowerPoint Template</USBMODescription>
    <ExifSensingMethodTaxHTField0 xmlns="2f90a3b6-08c8-4148-8fff-0427b40d8fc9">
      <Terms xmlns="http://schemas.microsoft.com/office/infopath/2007/PartnerControls"/>
    </ExifSensingMethodTaxHTField0>
    <JobRoleTaxHTField0 xmlns="2f90a3b6-08c8-4148-8fff-0427b40d8fc9">
      <Terms xmlns="http://schemas.microsoft.com/office/infopath/2007/PartnerControls"/>
    </JobRoleTaxHTField0>
    <SyndicationStartDate xmlns="2f90a3b6-08c8-4148-8fff-0427b40d8fc9" xsi:nil="true"/>
    <BitDepth xmlns="2f90a3b6-08c8-4148-8fff-0427b40d8fc9" xsi:nil="true"/>
    <DeletionDate xmlns="2f90a3b6-08c8-4148-8fff-0427b40d8fc9" xsi:nil="true"/>
    <ExifFNumber xmlns="2f90a3b6-08c8-4148-8fff-0427b40d8fc9" xsi:nil="true"/>
    <ExifFocalLength xmlns="2f90a3b6-08c8-4148-8fff-0427b40d8fc9" xsi:nil="true"/>
    <ProductsTaxHTField0 xmlns="2f90a3b6-08c8-4148-8fff-0427b40d8fc9">
      <Terms xmlns="http://schemas.microsoft.com/office/infopath/2007/PartnerControls"/>
    </ProductsTaxHTField0>
    <ProductAreaTaxHTField0 xmlns="2f90a3b6-08c8-4148-8fff-0427b40d8fc9">
      <Terms xmlns="http://schemas.microsoft.com/office/infopath/2007/PartnerControls"/>
    </ProductAreaTaxHTField0>
    <wic_System_Copyright xmlns="http://schemas.microsoft.com/sharepoint/v3/fields" xsi:nil="true"/>
    <OriginalCreator xmlns="2f90a3b6-08c8-4148-8fff-0427b40d8fc9" xsi:nil="true"/>
    <ExifApertureValue xmlns="2f90a3b6-08c8-4148-8fff-0427b40d8fc9" xsi:nil="true"/>
    <ExifDateTime xmlns="2f90a3b6-08c8-4148-8fff-0427b40d8fc9" xsi:nil="true"/>
    <ExifLightSourceTaxHTField0 xmlns="2f90a3b6-08c8-4148-8fff-0427b40d8fc9">
      <Terms xmlns="http://schemas.microsoft.com/office/infopath/2007/PartnerControls"/>
    </ExifLightSourceTaxHTField0>
    <ExifShutterSpeed xmlns="2f90a3b6-08c8-4148-8fff-0427b40d8fc9" xsi:nil="true"/>
    <ResponsibleGroup xmlns="2f90a3b6-08c8-4148-8fff-0427b40d8fc9" xsi:nil="true"/>
    <Comments xmlns="http://schemas.microsoft.com/sharepoint/v3" xsi:nil="true"/>
    <SEOMetaDescription xmlns="2f90a3b6-08c8-4148-8fff-0427b40d8fc9" xsi:nil="true"/>
  </documentManagement>
</p:properties>
</file>

<file path=customXml/item3.xml><?xml version="1.0" encoding="utf-8"?>
<?mso-contentType ?>
<SharedContentType xmlns="Microsoft.SharePoint.Taxonomy.ContentTypeSync" SourceId="e5351508-46ca-4454-b07c-bc767568d5f1" ContentTypeId="0x0101009148F5A04DDD49CBA7127AADA5FB792B00AADE34325A8B49CDA8BB4DB53328F2140042A8F7EFA3D8428BA83C1DD618D41277" PreviousValue="false"/>
</file>

<file path=customXml/item4.xml><?xml version="1.0" encoding="utf-8"?>
<ct:contentTypeSchema xmlns:ct="http://schemas.microsoft.com/office/2006/metadata/contentType" xmlns:ma="http://schemas.microsoft.com/office/2006/metadata/properties/metaAttributes" ct:_="" ma:_="" ma:contentTypeName="MASS MediaBank Image" ma:contentTypeID="0x0101009148F5A04DDD49CBA7127AADA5FB792B00AADE34325A8B49CDA8BB4DB53328F2140042A8F7EFA3D8428BA83C1DD618D41277008B7D58F6637A6449A868D36ABEDD5D7D" ma:contentTypeVersion="1" ma:contentTypeDescription="Upload an image." ma:contentTypeScope="" ma:versionID="cf5d87ef76ae645aeecfd1524f32f789">
  <xsd:schema xmlns:xsd="http://www.w3.org/2001/XMLSchema" xmlns:xs="http://www.w3.org/2001/XMLSchema" xmlns:p="http://schemas.microsoft.com/office/2006/metadata/properties" xmlns:ns1="http://schemas.microsoft.com/sharepoint/v3" xmlns:ns2="EB693DEA-2256-4DD9-8FF3-783287AC6516" xmlns:ns3="http://schemas.microsoft.com/sharepoint/v3/fields" xmlns:ns4="2f90a3b6-08c8-4148-8fff-0427b40d8fc9" targetNamespace="http://schemas.microsoft.com/office/2006/metadata/properties" ma:root="true" ma:fieldsID="659fa2edc7c82f120babd68af08693e1" ns1:_="" ns2:_="" ns3:_="" ns4:_="">
    <xsd:import namespace="http://schemas.microsoft.com/sharepoint/v3"/>
    <xsd:import namespace="EB693DEA-2256-4DD9-8FF3-783287AC6516"/>
    <xsd:import namespace="http://schemas.microsoft.com/sharepoint/v3/fields"/>
    <xsd:import namespace="2f90a3b6-08c8-4148-8fff-0427b40d8fc9"/>
    <xsd:element name="properties">
      <xsd:complexType>
        <xsd:sequence>
          <xsd:element name="documentManagement">
            <xsd:complexType>
              <xsd:all>
                <xsd:element ref="ns1:FileRef" minOccurs="0"/>
                <xsd:element ref="ns1:File_x0020_Type" minOccurs="0"/>
                <xsd:element ref="ns1:HTML_x0020_File_x0020_Type" minOccurs="0"/>
                <xsd:element ref="ns1:FSObjType" minOccurs="0"/>
                <xsd:element ref="ns2:ThumbnailExists" minOccurs="0"/>
                <xsd:element ref="ns2:PreviewExists" minOccurs="0"/>
                <xsd:element ref="ns2:ImageWidth" minOccurs="0"/>
                <xsd:element ref="ns2:ImageHeight" minOccurs="0"/>
                <xsd:element ref="ns2:ImageCreateDate" minOccurs="0"/>
                <xsd:element ref="ns3:wic_System_Copyright" minOccurs="0"/>
                <xsd:element ref="ns4:AssetURL" minOccurs="0"/>
                <xsd:element ref="ns4:AssetTypeTaxHTField0" minOccurs="0"/>
                <xsd:element ref="ns4:TaxCatchAll" minOccurs="0"/>
                <xsd:element ref="ns4:TaxCatchAllLabel" minOccurs="0"/>
                <xsd:element ref="ns4:BitDepth" minOccurs="0"/>
                <xsd:element ref="ns4:Caption" minOccurs="0"/>
                <xsd:element ref="ns4:ColorspaceTaxHTField0" minOccurs="0"/>
                <xsd:element ref="ns1:Comments" minOccurs="0"/>
                <xsd:element ref="ns4:ContentPurposeTaxHTField0" minOccurs="0"/>
                <xsd:element ref="ns4:CountryTaxHTField0" minOccurs="0"/>
                <xsd:element ref="ns4:DeletionDate" minOccurs="0"/>
                <xsd:element ref="ns4:USBMODepartmentTaxHTField0" minOccurs="0"/>
                <xsd:element ref="ns4:USBMODescription" minOccurs="0"/>
                <xsd:element ref="ns4:DevelopmentLanguageTaxHTField0" minOccurs="0"/>
                <xsd:element ref="ns4:Dimensions" minOccurs="0"/>
                <xsd:element ref="ns4:DistributionChannelTaxHTField0" minOccurs="0"/>
                <xsd:element ref="ns4:ElementTypeTaxHTField0" minOccurs="0"/>
                <xsd:element ref="ns4:EnclosureTypeTaxHTField0" minOccurs="0"/>
                <xsd:element ref="ns4:ExifApertureValue" minOccurs="0"/>
                <xsd:element ref="ns4:ExifArtist" minOccurs="0"/>
                <xsd:element ref="ns4:ExifCopyright" minOccurs="0"/>
                <xsd:element ref="ns4:ExifDateTime" minOccurs="0"/>
                <xsd:element ref="ns4:ExifExposureBias" minOccurs="0"/>
                <xsd:element ref="ns4:ExifExposureProgramTaxHTField0" minOccurs="0"/>
                <xsd:element ref="ns4:ExifExposureTime" minOccurs="0"/>
                <xsd:element ref="ns4:ExifFNumber" minOccurs="0"/>
                <xsd:element ref="ns4:ExifFlashFiredStatusTaxHTField0" minOccurs="0"/>
                <xsd:element ref="ns4:ExifFlashFunctionTaxHTField0" minOccurs="0"/>
                <xsd:element ref="ns4:ExifFlashModeTaxHTField0" minOccurs="0"/>
                <xsd:element ref="ns4:ExifFlashRedEyeModeTaxHTField0" minOccurs="0"/>
                <xsd:element ref="ns4:ExifFlashReturnStatusTaxHTField0" minOccurs="0"/>
                <xsd:element ref="ns4:ExifFocalLength" minOccurs="0"/>
                <xsd:element ref="ns4:ExifImageDescription" minOccurs="0"/>
                <xsd:element ref="ns4:ExifISOSpeedRatings" minOccurs="0"/>
                <xsd:element ref="ns4:ExifLightSourceTaxHTField0" minOccurs="0"/>
                <xsd:element ref="ns4:ExifMake" minOccurs="0"/>
                <xsd:element ref="ns4:ExifMaxApertureValue" minOccurs="0"/>
                <xsd:element ref="ns4:ExifMeteringModeTaxHTField0" minOccurs="0"/>
                <xsd:element ref="ns4:ExifModel" minOccurs="0"/>
                <xsd:element ref="ns4:ExifSensingMethodTaxHTField0" minOccurs="0"/>
                <xsd:element ref="ns4:ExifShutterSpeed" minOccurs="0"/>
                <xsd:element ref="ns4:ExifSoftware" minOccurs="0"/>
                <xsd:element ref="ns4:ExifSubjectDistance" minOccurs="0"/>
                <xsd:element ref="ns4:FlashFrameCount" minOccurs="0"/>
                <xsd:element ref="ns4:FlashFrameRate" minOccurs="0"/>
                <xsd:element ref="ns4:GeographyTaxHTField0" minOccurs="0"/>
                <xsd:element ref="ns4:HorizontalBusinessSolutionsTaxHTField0" minOccurs="0"/>
                <xsd:element ref="ns4:ImageColorScheme" minOccurs="0"/>
                <xsd:element ref="ns4:IndividualCustomerSegmentTaxHTField0" minOccurs="0"/>
                <xsd:element ref="ns4:JobRoleTaxHTField0" minOccurs="0"/>
                <xsd:element ref="ns4:USBMOLanguageTaxHTField0" minOccurs="0"/>
                <xsd:element ref="ns4:LocaleTaxHTField0" minOccurs="0"/>
                <xsd:element ref="ns4:LCID" minOccurs="0"/>
                <xsd:element ref="ns4:LegacyID" minOccurs="0"/>
                <xsd:element ref="ns4:MediaPlayLength" minOccurs="0"/>
                <xsd:element ref="ns4:Syndicatable" minOccurs="0"/>
                <xsd:element ref="ns4:OrganizationalCustomerSegmentTaxHTField0" minOccurs="0"/>
                <xsd:element ref="ns4:OriginalCreator" minOccurs="0"/>
                <xsd:element ref="ns4:PageCount" minOccurs="0"/>
                <xsd:element ref="ns4:PartNo" minOccurs="0"/>
                <xsd:element ref="ns4:PhotoshopCaption" minOccurs="0"/>
                <xsd:element ref="ns4:PhotoshopCopyrightNotice" minOccurs="0"/>
                <xsd:element ref="ns4:PhotoshopCopyrightStatusTaxHTField0" minOccurs="0"/>
                <xsd:element ref="ns4:PhotoshopDateCreated" minOccurs="0"/>
                <xsd:element ref="ns4:ProductsTaxHTField0" minOccurs="0"/>
                <xsd:element ref="ns4:ProductAreaTaxHTField0" minOccurs="0"/>
                <xsd:element ref="ns4:ProfileColorSpace" minOccurs="0"/>
                <xsd:element ref="ns4:ProfileDescription" minOccurs="0"/>
                <xsd:element ref="ns4:PublicationDate" minOccurs="0"/>
                <xsd:element ref="ns4:Resolution" minOccurs="0"/>
                <xsd:element ref="ns4:ResponsibleGroup" minOccurs="0"/>
                <xsd:element ref="ns4:SEOMetaDescription" minOccurs="0"/>
                <xsd:element ref="ns4:SEOMetaKeywords" minOccurs="0"/>
                <xsd:element ref="ns4:SEOMetaTitle" minOccurs="0"/>
                <xsd:element ref="ns4:SEOPrettyURL" minOccurs="0"/>
                <xsd:element ref="ns4:SolutionTaxHTField0" minOccurs="0"/>
                <xsd:element ref="ns4:SyndicationEndDate" minOccurs="0"/>
                <xsd:element ref="ns4:SyndicationStartDate" minOccurs="0"/>
                <xsd:element ref="ns4:SyndicationURL" minOccurs="0"/>
                <xsd:element ref="ns4:UTCOffset" minOccurs="0"/>
                <xsd:element ref="ns4:VerticalIndustryTaxHTField0" minOccurs="0"/>
                <xsd:element ref="ns4:VideoBitRate" minOccurs="0"/>
                <xsd:element ref="ns4:VideoCodec" minOccurs="0"/>
                <xsd:element ref="ns4:VideoFrameRate" minOccurs="0"/>
                <xsd:element ref="ns4:VideoFrames" minOccurs="0"/>
                <xsd:element ref="ns4:VideoPreviewSiz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Ref" ma:index="8" nillable="true" ma:displayName="URL Path" ma:hidden="true" ma:list="Docs" ma:internalName="FileRef" ma:readOnly="true" ma:showField="FullUrl">
      <xsd:simpleType>
        <xsd:restriction base="dms:Lookup"/>
      </xsd:simpleType>
    </xsd:element>
    <xsd:element name="File_x0020_Type" ma:index="9" nillable="true" ma:displayName="File Type" ma:hidden="true" ma:internalName="File_x0020_Type" ma:readOnly="true">
      <xsd:simpleType>
        <xsd:restriction base="dms:Text"/>
      </xsd:simpleType>
    </xsd:element>
    <xsd:element name="HTML_x0020_File_x0020_Type" ma:index="10" nillable="true" ma:displayName="HTML File Type" ma:hidden="true" ma:internalName="HTML_x0020_File_x0020_Type" ma:readOnly="true">
      <xsd:simpleType>
        <xsd:restriction base="dms:Text"/>
      </xsd:simpleType>
    </xsd:element>
    <xsd:element name="FSObjType" ma:index="11" nillable="true" ma:displayName="Item Type" ma:hidden="true" ma:list="Docs" ma:internalName="FSObjType" ma:readOnly="true" ma:showField="FSType">
      <xsd:simpleType>
        <xsd:restriction base="dms:Lookup"/>
      </xsd:simpleType>
    </xsd:element>
    <xsd:element name="Comments" ma:index="36" nillable="true" ma:displayName="Comments" ma:description="This optional 1,024-character field will be used for the storage of comments about the item. Comments will never be displayed in the rights/delivery management module or visible to end-users." ma:internalName="Comment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B693DEA-2256-4DD9-8FF3-783287AC6516" elementFormDefault="qualified">
    <xsd:import namespace="http://schemas.microsoft.com/office/2006/documentManagement/types"/>
    <xsd:import namespace="http://schemas.microsoft.com/office/infopath/2007/PartnerControls"/>
    <xsd:element name="ThumbnailExists" ma:index="18" nillable="true" ma:displayName="Thumbnail Exists" ma:default="FALSE" ma:hidden="true" ma:internalName="ThumbnailExists" ma:readOnly="true">
      <xsd:simpleType>
        <xsd:restriction base="dms:Boolean"/>
      </xsd:simpleType>
    </xsd:element>
    <xsd:element name="PreviewExists" ma:index="19" nillable="true" ma:displayName="Preview Exists" ma:default="FALSE" ma:hidden="true" ma:internalName="PreviewExists" ma:readOnly="true">
      <xsd:simpleType>
        <xsd:restriction base="dms:Boolean"/>
      </xsd:simpleType>
    </xsd:element>
    <xsd:element name="ImageWidth" ma:index="20" nillable="true" ma:displayName="Width" ma:internalName="ImageWidth" ma:readOnly="true">
      <xsd:simpleType>
        <xsd:restriction base="dms:Unknown"/>
      </xsd:simpleType>
    </xsd:element>
    <xsd:element name="ImageHeight" ma:index="22" nillable="true" ma:displayName="Height" ma:internalName="ImageHeight" ma:readOnly="true">
      <xsd:simpleType>
        <xsd:restriction base="dms:Unknown"/>
      </xsd:simpleType>
    </xsd:element>
    <xsd:element name="ImageCreateDate" ma:index="25" nillable="true" ma:displayName="Date Picture Taken" ma:format="DateTime" ma:hidden="true" ma:internalName="ImageCreat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26" nillable="true" ma:displayName="Copyright" ma:internalName="wic_System_Copyrigh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90a3b6-08c8-4148-8fff-0427b40d8fc9" elementFormDefault="qualified">
    <xsd:import namespace="http://schemas.microsoft.com/office/2006/documentManagement/types"/>
    <xsd:import namespace="http://schemas.microsoft.com/office/infopath/2007/PartnerControls"/>
    <xsd:element name="AssetURL" ma:index="27" nillable="true" ma:displayName="AssetURL" ma:description="Store Asset URL" ma:hidden="true" ma:internalName="AssetURL" ma:readOnly="false">
      <xsd:simpleType>
        <xsd:restriction base="dms:Text"/>
      </xsd:simpleType>
    </xsd:element>
    <xsd:element name="AssetTypeTaxHTField0" ma:index="28" nillable="true" ma:taxonomy="true" ma:internalName="AssetTypeTaxHTField0" ma:taxonomyFieldName="AssetType" ma:displayName="Asset Type" ma:indexed="true" ma:fieldId="{cc4caa33-0d16-43ea-9719-c512681e8e46}" ma:sspId="e5351508-46ca-4454-b07c-bc767568d5f1" ma:termSetId="da266748-b29f-4b00-a502-3959c5f62da1" ma:anchorId="00000000-0000-0000-0000-000000000000" ma:open="false" ma:isKeyword="false">
      <xsd:complexType>
        <xsd:sequence>
          <xsd:element ref="pc:Terms" minOccurs="0" maxOccurs="1"/>
        </xsd:sequence>
      </xsd:complexType>
    </xsd:element>
    <xsd:element name="TaxCatchAll" ma:index="29" nillable="true" ma:displayName="Taxonomy Catch All Column" ma:hidden="true" ma:list="{689bf07b-aabd-4dc7-ab7d-d7e6a28a452d}" ma:internalName="TaxCatchAll" ma:showField="CatchAllData" ma:web="d144167a-be8c-473d-8a11-ea4625cfcf07">
      <xsd:complexType>
        <xsd:complexContent>
          <xsd:extension base="dms:MultiChoiceLookup">
            <xsd:sequence>
              <xsd:element name="Value" type="dms:Lookup" maxOccurs="unbounded" minOccurs="0" nillable="true"/>
            </xsd:sequence>
          </xsd:extension>
        </xsd:complexContent>
      </xsd:complexType>
    </xsd:element>
    <xsd:element name="TaxCatchAllLabel" ma:index="30" nillable="true" ma:displayName="Taxonomy Catch All Column1" ma:hidden="true" ma:list="{689bf07b-aabd-4dc7-ab7d-d7e6a28a452d}" ma:internalName="TaxCatchAllLabel" ma:readOnly="true" ma:showField="CatchAllDataLabel" ma:web="d144167a-be8c-473d-8a11-ea4625cfcf07">
      <xsd:complexType>
        <xsd:complexContent>
          <xsd:extension base="dms:MultiChoiceLookup">
            <xsd:sequence>
              <xsd:element name="Value" type="dms:Lookup" maxOccurs="unbounded" minOccurs="0" nillable="true"/>
            </xsd:sequence>
          </xsd:extension>
        </xsd:complexContent>
      </xsd:complexType>
    </xsd:element>
    <xsd:element name="BitDepth" ma:index="32" nillable="true" ma:displayName="Bit Depth" ma:default="" ma:description="A numeric value specified the bit depth of an uploaded image" ma:internalName="BitDepth">
      <xsd:simpleType>
        <xsd:restriction base="dms:Number"/>
      </xsd:simpleType>
    </xsd:element>
    <xsd:element name="Caption" ma:index="33" nillable="true" ma:displayName="Caption" ma:description="This 1,024-character field will be used to enter text describing a file. The caption could be used as part of a syndicated feed." ma:internalName="Caption">
      <xsd:simpleType>
        <xsd:restriction base="dms:Note"/>
      </xsd:simpleType>
    </xsd:element>
    <xsd:element name="ColorspaceTaxHTField0" ma:index="34" nillable="true" ma:taxonomy="true" ma:internalName="ColorspaceTaxHTField0" ma:taxonomyFieldName="Colorspace" ma:displayName="Colorspace" ma:fieldId="{ed389df4-0962-4599-bd50-ffe70adcdef8}" ma:sspId="e5351508-46ca-4454-b07c-bc767568d5f1" ma:termSetId="aa323b6c-8fe7-4bd5-947e-a986ff14bff6" ma:anchorId="00000000-0000-0000-0000-000000000000" ma:open="false" ma:isKeyword="false">
      <xsd:complexType>
        <xsd:sequence>
          <xsd:element ref="pc:Terms" minOccurs="0" maxOccurs="1"/>
        </xsd:sequence>
      </xsd:complexType>
    </xsd:element>
    <xsd:element name="ContentPurposeTaxHTField0" ma:index="37" nillable="true" ma:taxonomy="true" ma:internalName="ContentPurposeTaxHTField0" ma:taxonomyFieldName="ContentPurpose" ma:displayName="Content Purpose" ma:fieldId="{9d7db7fe-807d-4f7a-8764-ac9a6915cfad}" ma:sspId="e5351508-46ca-4454-b07c-bc767568d5f1" ma:termSetId="1fcf61db-bf66-4172-b659-aba6f5678e54" ma:anchorId="00000000-0000-0000-0000-000000000000" ma:open="false" ma:isKeyword="false">
      <xsd:complexType>
        <xsd:sequence>
          <xsd:element ref="pc:Terms" minOccurs="0" maxOccurs="1"/>
        </xsd:sequence>
      </xsd:complexType>
    </xsd:element>
    <xsd:element name="CountryTaxHTField0" ma:index="39" nillable="true" ma:taxonomy="true" ma:internalName="CountryTaxHTField0" ma:taxonomyFieldName="Country" ma:displayName="Country" ma:fieldId="{ccb73359-9cad-4d13-9fd9-2b49403b4704}" ma:taxonomyMulti="true" ma:sspId="e5351508-46ca-4454-b07c-bc767568d5f1" ma:termSetId="ce50c915-1805-4d5d-b9d3-c38aa6796716" ma:anchorId="00000000-0000-0000-0000-000000000000" ma:open="false" ma:isKeyword="false">
      <xsd:complexType>
        <xsd:sequence>
          <xsd:element ref="pc:Terms" minOccurs="0" maxOccurs="1"/>
        </xsd:sequence>
      </xsd:complexType>
    </xsd:element>
    <xsd:element name="DeletionDate" ma:index="41" nillable="true" ma:displayName="Deletion Date" ma:description="This is the date the item will be automatically deleted from the CMS/DAM. Deletion of the item from the CMS/DAM necessarily removes it from the MMM. By default, no Deletion Date will be specified." ma:internalName="DeletionDate">
      <xsd:simpleType>
        <xsd:restriction base="dms:DateTime"/>
      </xsd:simpleType>
    </xsd:element>
    <xsd:element name="USBMODepartmentTaxHTField0" ma:index="42" nillable="true" ma:taxonomy="true" ma:internalName="USBMODepartmentTaxHTField0" ma:taxonomyFieldName="USBMODepartment" ma:displayName="Department" ma:fieldId="{2e0234ea-ada7-4560-be11-2fb541d2b3b2}" ma:sspId="e5351508-46ca-4454-b07c-bc767568d5f1" ma:termSetId="47f28677-a427-4734-b2aa-08e4e7bd2e2f" ma:anchorId="00000000-0000-0000-0000-000000000000" ma:open="false" ma:isKeyword="false">
      <xsd:complexType>
        <xsd:sequence>
          <xsd:element ref="pc:Terms" minOccurs="0" maxOccurs="1"/>
        </xsd:sequence>
      </xsd:complexType>
    </xsd:element>
    <xsd:element name="USBMODescription" ma:index="44" nillable="true" ma:displayName="Description" ma:description="This 1,024-character field will be used to enter text describing a file. The description could be used as part of a syndicated feed." ma:internalName="USBMODescription">
      <xsd:simpleType>
        <xsd:restriction base="dms:Note"/>
      </xsd:simpleType>
    </xsd:element>
    <xsd:element name="DevelopmentLanguageTaxHTField0" ma:index="45" nillable="true" ma:taxonomy="true" ma:internalName="DevelopmentLanguageTaxHTField0" ma:taxonomyFieldName="DevelopmentLanguage" ma:displayName="Development Language" ma:fieldId="{9443e8c1-0167-4e8b-a49d-6f2a3d032c73}" ma:sspId="e5351508-46ca-4454-b07c-bc767568d5f1" ma:termSetId="956f7e1c-acff-487e-bea5-40f2ac018ac6" ma:anchorId="00000000-0000-0000-0000-000000000000" ma:open="false" ma:isKeyword="false">
      <xsd:complexType>
        <xsd:sequence>
          <xsd:element ref="pc:Terms" minOccurs="0" maxOccurs="1"/>
        </xsd:sequence>
      </xsd:complexType>
    </xsd:element>
    <xsd:element name="Dimensions" ma:index="47" nillable="true" ma:displayName="Dimensions (pixels)" ma:description="An 'a' x 'b' description, in pixels, of the size of a digital asset. The 'a' will correspond with the x dimension on embedding, the 'b' will correspond with the y dimension on embedding." ma:internalName="Dimensions">
      <xsd:simpleType>
        <xsd:restriction base="dms:Text"/>
      </xsd:simpleType>
    </xsd:element>
    <xsd:element name="DistributionChannelTaxHTField0" ma:index="48" nillable="true" ma:taxonomy="true" ma:internalName="DistributionChannelTaxHTField0" ma:taxonomyFieldName="DistributionChannel" ma:displayName="Distribution Channel" ma:fieldId="{983f1b6f-2353-4251-aedb-c8cecc391819}" ma:sspId="e5351508-46ca-4454-b07c-bc767568d5f1" ma:termSetId="a57e7f03-b41b-4c46-9bb1-6e81edfcadfb" ma:anchorId="00000000-0000-0000-0000-000000000000" ma:open="false" ma:isKeyword="false">
      <xsd:complexType>
        <xsd:sequence>
          <xsd:element ref="pc:Terms" minOccurs="0" maxOccurs="1"/>
        </xsd:sequence>
      </xsd:complexType>
    </xsd:element>
    <xsd:element name="ElementTypeTaxHTField0" ma:index="50" nillable="true" ma:taxonomy="true" ma:internalName="ElementTypeTaxHTField0" ma:taxonomyFieldName="ElementType" ma:displayName="Element Type" ma:fieldId="{bbf38831-a53c-4227-b8de-8d46d25befdb}" ma:sspId="e5351508-46ca-4454-b07c-bc767568d5f1" ma:termSetId="c51e8246-3191-4210-8b39-719aa1ab2f1f" ma:anchorId="00000000-0000-0000-0000-000000000000" ma:open="false" ma:isKeyword="false">
      <xsd:complexType>
        <xsd:sequence>
          <xsd:element ref="pc:Terms" minOccurs="0" maxOccurs="1"/>
        </xsd:sequence>
      </xsd:complexType>
    </xsd:element>
    <xsd:element name="EnclosureTypeTaxHTField0" ma:index="52" nillable="true" ma:taxonomy="true" ma:internalName="EnclosureTypeTaxHTField0" ma:taxonomyFieldName="EnclosureType" ma:displayName="Enclosure Type" ma:fieldId="{5bbf5d0b-78cf-4f2f-9437-1d5f23b17704}" ma:sspId="e5351508-46ca-4454-b07c-bc767568d5f1" ma:termSetId="f014b166-7374-4898-a6c1-9ab5ee9ec5a6" ma:anchorId="00000000-0000-0000-0000-000000000000" ma:open="false" ma:isKeyword="false">
      <xsd:complexType>
        <xsd:sequence>
          <xsd:element ref="pc:Terms" minOccurs="0" maxOccurs="1"/>
        </xsd:sequence>
      </xsd:complexType>
    </xsd:element>
    <xsd:element name="ExifApertureValue" ma:index="54" nillable="true" ma:displayName="Exif Aperture Value" ma:internalName="ExifApertureValue">
      <xsd:simpleType>
        <xsd:restriction base="dms:Text"/>
      </xsd:simpleType>
    </xsd:element>
    <xsd:element name="ExifArtist" ma:index="55" nillable="true" ma:displayName="Exif Artist" ma:internalName="ExifArtist">
      <xsd:simpleType>
        <xsd:restriction base="dms:Text"/>
      </xsd:simpleType>
    </xsd:element>
    <xsd:element name="ExifCopyright" ma:index="56" nillable="true" ma:displayName="Exif Copyright" ma:internalName="ExifCopyright">
      <xsd:simpleType>
        <xsd:restriction base="dms:Note"/>
      </xsd:simpleType>
    </xsd:element>
    <xsd:element name="ExifDateTime" ma:index="57" nillable="true" ma:displayName="Exif Date/Time" ma:internalName="ExifDateTime">
      <xsd:simpleType>
        <xsd:restriction base="dms:DateTime"/>
      </xsd:simpleType>
    </xsd:element>
    <xsd:element name="ExifExposureBias" ma:index="58" nillable="true" ma:displayName="Exif Exposure Bias" ma:internalName="ExifExposureBias">
      <xsd:simpleType>
        <xsd:restriction base="dms:Text"/>
      </xsd:simpleType>
    </xsd:element>
    <xsd:element name="ExifExposureProgramTaxHTField0" ma:index="59" nillable="true" ma:taxonomy="true" ma:internalName="ExifExposureProgramTaxHTField0" ma:taxonomyFieldName="ExifExposureProgram" ma:displayName="Exif Exposure Program" ma:fieldId="{ddde25e8-649e-42bb-aad2-9aa42631c8e3}" ma:sspId="e5351508-46ca-4454-b07c-bc767568d5f1" ma:termSetId="3d299a8e-f306-47c7-9a3b-f4b99152d7f0" ma:anchorId="00000000-0000-0000-0000-000000000000" ma:open="false" ma:isKeyword="false">
      <xsd:complexType>
        <xsd:sequence>
          <xsd:element ref="pc:Terms" minOccurs="0" maxOccurs="1"/>
        </xsd:sequence>
      </xsd:complexType>
    </xsd:element>
    <xsd:element name="ExifExposureTime" ma:index="61" nillable="true" ma:displayName="Exif Exposure Time (secs)" ma:internalName="ExifExposureTime">
      <xsd:simpleType>
        <xsd:restriction base="dms:Text"/>
      </xsd:simpleType>
    </xsd:element>
    <xsd:element name="ExifFNumber" ma:index="62" nillable="true" ma:displayName="Exif F Number" ma:internalName="ExifFNumber">
      <xsd:simpleType>
        <xsd:restriction base="dms:Text"/>
      </xsd:simpleType>
    </xsd:element>
    <xsd:element name="ExifFlashFiredStatusTaxHTField0" ma:index="63" nillable="true" ma:taxonomy="true" ma:internalName="ExifFlashFiredStatusTaxHTField0" ma:taxonomyFieldName="ExifFlashFiredStatus" ma:displayName="Exif Flash Fired Status" ma:fieldId="{7eaf37a7-3a9a-4741-bcec-5a33b4a85126}" ma:sspId="e5351508-46ca-4454-b07c-bc767568d5f1" ma:termSetId="9701e068-a386-4d19-a1cc-8591fef293bb" ma:anchorId="00000000-0000-0000-0000-000000000000" ma:open="false" ma:isKeyword="false">
      <xsd:complexType>
        <xsd:sequence>
          <xsd:element ref="pc:Terms" minOccurs="0" maxOccurs="1"/>
        </xsd:sequence>
      </xsd:complexType>
    </xsd:element>
    <xsd:element name="ExifFlashFunctionTaxHTField0" ma:index="65" nillable="true" ma:taxonomy="true" ma:internalName="ExifFlashFunctionTaxHTField0" ma:taxonomyFieldName="ExifFlashFunction" ma:displayName="Exif Flash Function" ma:fieldId="{b6e1d613-fcef-473c-a776-1ee808475336}" ma:sspId="e5351508-46ca-4454-b07c-bc767568d5f1" ma:termSetId="9c882a45-9e47-4ef9-b176-a8272b58cd29" ma:anchorId="00000000-0000-0000-0000-000000000000" ma:open="false" ma:isKeyword="false">
      <xsd:complexType>
        <xsd:sequence>
          <xsd:element ref="pc:Terms" minOccurs="0" maxOccurs="1"/>
        </xsd:sequence>
      </xsd:complexType>
    </xsd:element>
    <xsd:element name="ExifFlashModeTaxHTField0" ma:index="67" nillable="true" ma:taxonomy="true" ma:internalName="ExifFlashModeTaxHTField0" ma:taxonomyFieldName="ExifFlashMode" ma:displayName="Exif Flash Mode" ma:fieldId="{52446ffe-0476-4e62-beee-fb994ee4f093}" ma:sspId="e5351508-46ca-4454-b07c-bc767568d5f1" ma:termSetId="690d464e-c60a-426f-9b92-f6d438817c9a" ma:anchorId="00000000-0000-0000-0000-000000000000" ma:open="false" ma:isKeyword="false">
      <xsd:complexType>
        <xsd:sequence>
          <xsd:element ref="pc:Terms" minOccurs="0" maxOccurs="1"/>
        </xsd:sequence>
      </xsd:complexType>
    </xsd:element>
    <xsd:element name="ExifFlashRedEyeModeTaxHTField0" ma:index="69" nillable="true" ma:taxonomy="true" ma:internalName="ExifFlashRedEyeModeTaxHTField0" ma:taxonomyFieldName="ExifFlashRedEyeMode" ma:displayName="Exif Flash Red-Eye Mode" ma:fieldId="{848556d8-84bc-42c3-bba0-fef5e280ab48}" ma:sspId="e5351508-46ca-4454-b07c-bc767568d5f1" ma:termSetId="89fedbe0-2474-4701-822b-6e4eab73c2c9" ma:anchorId="00000000-0000-0000-0000-000000000000" ma:open="false" ma:isKeyword="false">
      <xsd:complexType>
        <xsd:sequence>
          <xsd:element ref="pc:Terms" minOccurs="0" maxOccurs="1"/>
        </xsd:sequence>
      </xsd:complexType>
    </xsd:element>
    <xsd:element name="ExifFlashReturnStatusTaxHTField0" ma:index="71" nillable="true" ma:taxonomy="true" ma:internalName="ExifFlashReturnStatusTaxHTField0" ma:taxonomyFieldName="ExifFlashReturnStatus" ma:displayName="Exif Flash Return Status" ma:fieldId="{ae43ecd6-cd57-4252-86b8-92826402a11e}" ma:sspId="e5351508-46ca-4454-b07c-bc767568d5f1" ma:termSetId="d1ffa490-fffa-4a81-a60b-402f2e904cf7" ma:anchorId="00000000-0000-0000-0000-000000000000" ma:open="false" ma:isKeyword="false">
      <xsd:complexType>
        <xsd:sequence>
          <xsd:element ref="pc:Terms" minOccurs="0" maxOccurs="1"/>
        </xsd:sequence>
      </xsd:complexType>
    </xsd:element>
    <xsd:element name="ExifFocalLength" ma:index="73" nillable="true" ma:displayName="Exif Focal Length (mm)" ma:internalName="ExifFocalLength">
      <xsd:simpleType>
        <xsd:restriction base="dms:Text"/>
      </xsd:simpleType>
    </xsd:element>
    <xsd:element name="ExifImageDescription" ma:index="74" nillable="true" ma:displayName="Exif Image Description" ma:internalName="ExifImageDescription">
      <xsd:simpleType>
        <xsd:restriction base="dms:Note"/>
      </xsd:simpleType>
    </xsd:element>
    <xsd:element name="ExifISOSpeedRatings" ma:index="75" nillable="true" ma:displayName="Exif ISO Speed Ratings" ma:internalName="ExifISOSpeedRatings">
      <xsd:simpleType>
        <xsd:restriction base="dms:Text"/>
      </xsd:simpleType>
    </xsd:element>
    <xsd:element name="ExifLightSourceTaxHTField0" ma:index="76" nillable="true" ma:taxonomy="true" ma:internalName="ExifLightSourceTaxHTField0" ma:taxonomyFieldName="ExifLightSource" ma:displayName="Exif Light Source" ma:fieldId="{6b0d85e4-9b4f-4d5c-b8de-1aaecd3b6469}" ma:sspId="e5351508-46ca-4454-b07c-bc767568d5f1" ma:termSetId="f93d0ed6-abd5-42b1-abb2-11944d251bad" ma:anchorId="00000000-0000-0000-0000-000000000000" ma:open="false" ma:isKeyword="false">
      <xsd:complexType>
        <xsd:sequence>
          <xsd:element ref="pc:Terms" minOccurs="0" maxOccurs="1"/>
        </xsd:sequence>
      </xsd:complexType>
    </xsd:element>
    <xsd:element name="ExifMake" ma:index="78" nillable="true" ma:displayName="Exif Make" ma:internalName="ExifMake">
      <xsd:simpleType>
        <xsd:restriction base="dms:Text"/>
      </xsd:simpleType>
    </xsd:element>
    <xsd:element name="ExifMaxApertureValue" ma:index="79" nillable="true" ma:displayName="Exif Max Aperture Value" ma:internalName="ExifMaxApertureValue">
      <xsd:simpleType>
        <xsd:restriction base="dms:Text"/>
      </xsd:simpleType>
    </xsd:element>
    <xsd:element name="ExifMeteringModeTaxHTField0" ma:index="80" nillable="true" ma:taxonomy="true" ma:internalName="ExifMeteringModeTaxHTField0" ma:taxonomyFieldName="ExifMeteringMode" ma:displayName="Exif Metering Mode" ma:fieldId="{cea024d1-1c48-469f-ad4e-8ba4f6444450}" ma:sspId="e5351508-46ca-4454-b07c-bc767568d5f1" ma:termSetId="e16b75cc-aa40-46b2-ae09-2779d7cc5afd" ma:anchorId="00000000-0000-0000-0000-000000000000" ma:open="false" ma:isKeyword="false">
      <xsd:complexType>
        <xsd:sequence>
          <xsd:element ref="pc:Terms" minOccurs="0" maxOccurs="1"/>
        </xsd:sequence>
      </xsd:complexType>
    </xsd:element>
    <xsd:element name="ExifModel" ma:index="82" nillable="true" ma:displayName="Exif Model" ma:internalName="ExifModel">
      <xsd:simpleType>
        <xsd:restriction base="dms:Text"/>
      </xsd:simpleType>
    </xsd:element>
    <xsd:element name="ExifSensingMethodTaxHTField0" ma:index="83" nillable="true" ma:taxonomy="true" ma:internalName="ExifSensingMethodTaxHTField0" ma:taxonomyFieldName="ExifSensingMethod" ma:displayName="Exif Sensing Method" ma:fieldId="{d7a930e9-a959-4bcd-978c-c548191e3a13}" ma:sspId="e5351508-46ca-4454-b07c-bc767568d5f1" ma:termSetId="d9ddfd10-0637-40ad-9805-ee7c3df64fd9" ma:anchorId="00000000-0000-0000-0000-000000000000" ma:open="false" ma:isKeyword="false">
      <xsd:complexType>
        <xsd:sequence>
          <xsd:element ref="pc:Terms" minOccurs="0" maxOccurs="1"/>
        </xsd:sequence>
      </xsd:complexType>
    </xsd:element>
    <xsd:element name="ExifShutterSpeed" ma:index="85" nillable="true" ma:displayName="Exif Shutter Speed" ma:internalName="ExifShutterSpeed">
      <xsd:simpleType>
        <xsd:restriction base="dms:Text"/>
      </xsd:simpleType>
    </xsd:element>
    <xsd:element name="ExifSoftware" ma:index="86" nillable="true" ma:displayName="Exif Software" ma:internalName="ExifSoftware">
      <xsd:simpleType>
        <xsd:restriction base="dms:Text"/>
      </xsd:simpleType>
    </xsd:element>
    <xsd:element name="ExifSubjectDistance" ma:index="87" nillable="true" ma:displayName="Exif Subject Distance (m)" ma:internalName="ExifSubjectDistance">
      <xsd:simpleType>
        <xsd:restriction base="dms:Text"/>
      </xsd:simpleType>
    </xsd:element>
    <xsd:element name="FlashFrameCount" ma:index="88" nillable="true" ma:displayName="Flash Frame Count" ma:internalName="FlashFrameCount">
      <xsd:simpleType>
        <xsd:restriction base="dms:Text"/>
      </xsd:simpleType>
    </xsd:element>
    <xsd:element name="FlashFrameRate" ma:index="89" nillable="true" ma:displayName="Flash Frame Rate" ma:internalName="FlashFrameRate">
      <xsd:simpleType>
        <xsd:restriction base="dms:Text"/>
      </xsd:simpleType>
    </xsd:element>
    <xsd:element name="GeographyTaxHTField0" ma:index="90" nillable="true" ma:taxonomy="true" ma:internalName="GeographyTaxHTField0" ma:taxonomyFieldName="Geography" ma:displayName="Geography" ma:fieldId="{24303334-cab5-4bd3-b623-47749fc5e9eb}" ma:sspId="e5351508-46ca-4454-b07c-bc767568d5f1" ma:termSetId="7c2605be-78b7-4ca2-8f6f-ab279c096aae" ma:anchorId="00000000-0000-0000-0000-000000000000" ma:open="false" ma:isKeyword="false">
      <xsd:complexType>
        <xsd:sequence>
          <xsd:element ref="pc:Terms" minOccurs="0" maxOccurs="1"/>
        </xsd:sequence>
      </xsd:complexType>
    </xsd:element>
    <xsd:element name="HorizontalBusinessSolutionsTaxHTField0" ma:index="92" nillable="true" ma:taxonomy="true" ma:internalName="HorizontalBusinessSolutionsTaxHTField0" ma:taxonomyFieldName="HorizontalBusinessSolutions" ma:displayName="Horizontal Business Solutions" ma:fieldId="{1f6fc77f-0a05-444f-b580-5273ce073f35}" ma:sspId="e5351508-46ca-4454-b07c-bc767568d5f1" ma:termSetId="32a6d413-5b83-45ba-9a5a-a9dc090eb5f3" ma:anchorId="00000000-0000-0000-0000-000000000000" ma:open="false" ma:isKeyword="false">
      <xsd:complexType>
        <xsd:sequence>
          <xsd:element ref="pc:Terms" minOccurs="0" maxOccurs="1"/>
        </xsd:sequence>
      </xsd:complexType>
    </xsd:element>
    <xsd:element name="ImageColorScheme" ma:index="94" nillable="true" ma:displayName="Image Color Scheme" ma:internalName="ImageColorScheme">
      <xsd:simpleType>
        <xsd:restriction base="dms:Text"/>
      </xsd:simpleType>
    </xsd:element>
    <xsd:element name="IndividualCustomerSegmentTaxHTField0" ma:index="95" nillable="true" ma:taxonomy="true" ma:internalName="IndividualCustomerSegmentTaxHTField0" ma:taxonomyFieldName="IndividualCustomerSegment" ma:displayName="Individual Customer Segment" ma:fieldId="{fa9edc89-ce41-4c39-b86d-f74418462223}" ma:taxonomyMulti="true" ma:sspId="e5351508-46ca-4454-b07c-bc767568d5f1" ma:termSetId="f0f0c54d-2fd3-4e10-9b8d-0e0ce4e7c7b5" ma:anchorId="00000000-0000-0000-0000-000000000000" ma:open="false" ma:isKeyword="false">
      <xsd:complexType>
        <xsd:sequence>
          <xsd:element ref="pc:Terms" minOccurs="0" maxOccurs="1"/>
        </xsd:sequence>
      </xsd:complexType>
    </xsd:element>
    <xsd:element name="JobRoleTaxHTField0" ma:index="97" nillable="true" ma:taxonomy="true" ma:internalName="JobRoleTaxHTField0" ma:taxonomyFieldName="JobRole" ma:displayName="Job Role" ma:fieldId="{b4b50c45-89f6-4522-bed7-6409ceff1821}" ma:sspId="e5351508-46ca-4454-b07c-bc767568d5f1" ma:termSetId="4c56d73e-b2de-49cb-b3d6-df32a18b8190" ma:anchorId="00000000-0000-0000-0000-000000000000" ma:open="false" ma:isKeyword="false">
      <xsd:complexType>
        <xsd:sequence>
          <xsd:element ref="pc:Terms" minOccurs="0" maxOccurs="1"/>
        </xsd:sequence>
      </xsd:complexType>
    </xsd:element>
    <xsd:element name="USBMOLanguageTaxHTField0" ma:index="99" nillable="true" ma:taxonomy="true" ma:internalName="USBMOLanguageTaxHTField0" ma:taxonomyFieldName="USBMOLanguage" ma:displayName="Language" ma:default="159;#English|a5ff94d2-1ec6-4a3d-91b6-499704bb2bfb" ma:fieldId="{3001d2cb-27cc-488b-a6e3-9409191fe5d7}" ma:taxonomyMulti="true" ma:sspId="e5351508-46ca-4454-b07c-bc767568d5f1" ma:termSetId="caf07f1e-e70a-418c-a826-56f67c3ab232" ma:anchorId="00000000-0000-0000-0000-000000000000" ma:open="false" ma:isKeyword="false">
      <xsd:complexType>
        <xsd:sequence>
          <xsd:element ref="pc:Terms" minOccurs="0" maxOccurs="1"/>
        </xsd:sequence>
      </xsd:complexType>
    </xsd:element>
    <xsd:element name="LocaleTaxHTField0" ma:index="101" nillable="true" ma:taxonomy="true" ma:internalName="LocaleTaxHTField0" ma:taxonomyFieldName="Locale" ma:displayName="Locale" ma:default="160;#en-us|d9a69bff-8288-4080-b994-75d8eae21b51" ma:fieldId="{102aee01-d407-45ff-964e-888f51184492}" ma:taxonomyMulti="true" ma:sspId="e5351508-46ca-4454-b07c-bc767568d5f1" ma:termSetId="c75b77a0-de14-4dfe-b43c-1de41e586b08" ma:anchorId="00000000-0000-0000-0000-000000000000" ma:open="false" ma:isKeyword="false">
      <xsd:complexType>
        <xsd:sequence>
          <xsd:element ref="pc:Terms" minOccurs="0" maxOccurs="1"/>
        </xsd:sequence>
      </xsd:complexType>
    </xsd:element>
    <xsd:element name="LCID" ma:index="103" nillable="true" ma:displayName="LCID" ma:internalName="LCID">
      <xsd:simpleType>
        <xsd:restriction base="dms:Text"/>
      </xsd:simpleType>
    </xsd:element>
    <xsd:element name="LegacyID" ma:index="104" nillable="true" ma:displayName="Legacy ID" ma:hidden="true" ma:internalName="LegacyID" ma:readOnly="false">
      <xsd:simpleType>
        <xsd:restriction base="dms:Text"/>
      </xsd:simpleType>
    </xsd:element>
    <xsd:element name="MediaPlayLength" ma:index="105" nillable="true" ma:displayName="Media Play Length (hour:minute:seconds)" ma:internalName="MediaPlayLength">
      <xsd:simpleType>
        <xsd:restriction base="dms:Text"/>
      </xsd:simpleType>
    </xsd:element>
    <xsd:element name="Syndicatable" ma:index="106" nillable="true" ma:displayName="OK to Syndicate" ma:default="0" ma:description="An indication of whether the asset should be released to the Metadata Management module when it is published and approved by the content management environment. By default, this item should NOT be checked." ma:internalName="Syndicatable">
      <xsd:simpleType>
        <xsd:restriction base="dms:Boolean"/>
      </xsd:simpleType>
    </xsd:element>
    <xsd:element name="OrganizationalCustomerSegmentTaxHTField0" ma:index="107" nillable="true" ma:taxonomy="true" ma:internalName="OrganizationalCustomerSegmentTaxHTField0" ma:taxonomyFieldName="OrganizationalCustomerSegment" ma:displayName="Organizational Customer Segment" ma:fieldId="{51a040c1-67fd-4b51-be2d-039858b15bc0}" ma:taxonomyMulti="true" ma:sspId="e5351508-46ca-4454-b07c-bc767568d5f1" ma:termSetId="f0f8d20e-9d97-438e-9ed3-4fbd54a90c1d" ma:anchorId="00000000-0000-0000-0000-000000000000" ma:open="false" ma:isKeyword="false">
      <xsd:complexType>
        <xsd:sequence>
          <xsd:element ref="pc:Terms" minOccurs="0" maxOccurs="1"/>
        </xsd:sequence>
      </xsd:complexType>
    </xsd:element>
    <xsd:element name="OriginalCreator" ma:index="109" nillable="true" ma:displayName="Original Creator" ma:description="This field will be used to indicate the source for the item. It is not necessarily the same as the Responsible Group." ma:internalName="OriginalCreator">
      <xsd:simpleType>
        <xsd:restriction base="dms:Text"/>
      </xsd:simpleType>
    </xsd:element>
    <xsd:element name="PageCount" ma:index="110" nillable="true" ma:displayName="Page Count" ma:internalName="PageCount">
      <xsd:simpleType>
        <xsd:restriction base="dms:Text"/>
      </xsd:simpleType>
    </xsd:element>
    <xsd:element name="PartNo" ma:index="111" nillable="true" ma:displayName="Part No" ma:internalName="PartNo">
      <xsd:simpleType>
        <xsd:restriction base="dms:Text"/>
      </xsd:simpleType>
    </xsd:element>
    <xsd:element name="PhotoshopCaption" ma:index="112" nillable="true" ma:displayName="Photoshop Caption" ma:internalName="PhotoshopCaption">
      <xsd:simpleType>
        <xsd:restriction base="dms:Note"/>
      </xsd:simpleType>
    </xsd:element>
    <xsd:element name="PhotoshopCopyrightNotice" ma:index="113" nillable="true" ma:displayName="Photoshop Copyright Notice" ma:internalName="PhotoshopCopyrightNotice">
      <xsd:simpleType>
        <xsd:restriction base="dms:Note"/>
      </xsd:simpleType>
    </xsd:element>
    <xsd:element name="PhotoshopCopyrightStatusTaxHTField0" ma:index="114" nillable="true" ma:taxonomy="true" ma:internalName="PhotoshopCopyrightStatusTaxHTField0" ma:taxonomyFieldName="PhotoshopCopyrightStatus" ma:displayName="Photoshop Copyright Status" ma:fieldId="{2335001f-708b-4788-9517-b420d42537e4}" ma:sspId="e5351508-46ca-4454-b07c-bc767568d5f1" ma:termSetId="00f52058-0726-4f92-9b3a-b7b625f0836d" ma:anchorId="00000000-0000-0000-0000-000000000000" ma:open="false" ma:isKeyword="false">
      <xsd:complexType>
        <xsd:sequence>
          <xsd:element ref="pc:Terms" minOccurs="0" maxOccurs="1"/>
        </xsd:sequence>
      </xsd:complexType>
    </xsd:element>
    <xsd:element name="PhotoshopDateCreated" ma:index="116" nillable="true" ma:displayName="Photoshop Date Created" ma:internalName="PhotoshopDateCreated">
      <xsd:simpleType>
        <xsd:restriction base="dms:Text"/>
      </xsd:simpleType>
    </xsd:element>
    <xsd:element name="ProductsTaxHTField0" ma:index="117" nillable="true" ma:taxonomy="true" ma:internalName="ProductsTaxHTField0" ma:taxonomyFieldName="Products" ma:displayName="Products" ma:fieldId="{2508cca7-303f-4eb3-beb8-f072fc69cba1}" ma:taxonomyMulti="true" ma:sspId="e5351508-46ca-4454-b07c-bc767568d5f1" ma:termSetId="f25997de-c637-4768-9183-fcd82082cd39" ma:anchorId="00000000-0000-0000-0000-000000000000" ma:open="false" ma:isKeyword="false">
      <xsd:complexType>
        <xsd:sequence>
          <xsd:element ref="pc:Terms" minOccurs="0" maxOccurs="1"/>
        </xsd:sequence>
      </xsd:complexType>
    </xsd:element>
    <xsd:element name="ProductAreaTaxHTField0" ma:index="119" nillable="true" ma:taxonomy="true" ma:internalName="ProductAreaTaxHTField0" ma:taxonomyFieldName="ProductArea" ma:displayName="Product Area" ma:fieldId="{745efb83-9c2f-4366-afe0-1ade51570421}" ma:taxonomyMulti="true" ma:sspId="e5351508-46ca-4454-b07c-bc767568d5f1" ma:termSetId="f25997de-c637-4768-9183-fcd82082cd39" ma:anchorId="00000000-0000-0000-0000-000000000000" ma:open="false" ma:isKeyword="false">
      <xsd:complexType>
        <xsd:sequence>
          <xsd:element ref="pc:Terms" minOccurs="0" maxOccurs="1"/>
        </xsd:sequence>
      </xsd:complexType>
    </xsd:element>
    <xsd:element name="ProfileColorSpace" ma:index="121" nillable="true" ma:displayName="Profile Color Space" ma:internalName="ProfileColorSpace">
      <xsd:simpleType>
        <xsd:restriction base="dms:Text"/>
      </xsd:simpleType>
    </xsd:element>
    <xsd:element name="ProfileDescription" ma:index="122" nillable="true" ma:displayName="Profile Description" ma:internalName="ProfileDescription">
      <xsd:simpleType>
        <xsd:restriction base="dms:Text"/>
      </xsd:simpleType>
    </xsd:element>
    <xsd:element name="PublicationDate" ma:index="123" nillable="true" ma:displayName="Publication Date" ma:internalName="PublicationDate">
      <xsd:simpleType>
        <xsd:restriction base="dms:DateTime"/>
      </xsd:simpleType>
    </xsd:element>
    <xsd:element name="Resolution" ma:index="124" nillable="true" ma:displayName="Resolution (ppi)" ma:internalName="Resolution">
      <xsd:simpleType>
        <xsd:restriction base="dms:Text"/>
      </xsd:simpleType>
    </xsd:element>
    <xsd:element name="ResponsibleGroup" ma:index="125" nillable="true" ma:displayName="Responsible Group" ma:internalName="ResponsibleGroup">
      <xsd:simpleType>
        <xsd:restriction base="dms:Text"/>
      </xsd:simpleType>
    </xsd:element>
    <xsd:element name="SEOMetaDescription" ma:index="126" nillable="true" ma:displayName="SEO Meta Description" ma:internalName="SEOMetaDescription">
      <xsd:simpleType>
        <xsd:restriction base="dms:Text"/>
      </xsd:simpleType>
    </xsd:element>
    <xsd:element name="SEOMetaKeywords" ma:index="127" nillable="true" ma:displayName="SEO Meta Keywords" ma:internalName="SEOMetaKeywords">
      <xsd:simpleType>
        <xsd:restriction base="dms:Text"/>
      </xsd:simpleType>
    </xsd:element>
    <xsd:element name="SEOMetaTitle" ma:index="128" nillable="true" ma:displayName="SEO Meta Title" ma:internalName="SEOMetaTitle">
      <xsd:simpleType>
        <xsd:restriction base="dms:Text"/>
      </xsd:simpleType>
    </xsd:element>
    <xsd:element name="SEOPrettyURL" ma:index="129" nillable="true" ma:displayName="SEO Pretty URL" ma:internalName="SEOPrettyURL">
      <xsd:simpleType>
        <xsd:restriction base="dms:Text"/>
      </xsd:simpleType>
    </xsd:element>
    <xsd:element name="SolutionTaxHTField0" ma:index="130" nillable="true" ma:taxonomy="true" ma:internalName="SolutionTaxHTField0" ma:taxonomyFieldName="Solution" ma:displayName="Solutions" ma:default="" ma:fieldId="{ee98faac-7351-4283-815d-8f0ce67cad01}" ma:taxonomyMulti="true" ma:sspId="e5351508-46ca-4454-b07c-bc767568d5f1" ma:termSetId="b6610717-588c-474d-93c2-a3d36086895a" ma:anchorId="00000000-0000-0000-0000-000000000000" ma:open="false" ma:isKeyword="false">
      <xsd:complexType>
        <xsd:sequence>
          <xsd:element ref="pc:Terms" minOccurs="0" maxOccurs="1"/>
        </xsd:sequence>
      </xsd:complexType>
    </xsd:element>
    <xsd:element name="SyndicationEndDate" ma:index="132" nillable="true" ma:displayName="Syndication End Date" ma:description="This field will be used to indicate the date on which syndicated content from this field will no longer be delivered to the site producer." ma:internalName="SyndicationEndDate">
      <xsd:simpleType>
        <xsd:restriction base="dms:DateTime"/>
      </xsd:simpleType>
    </xsd:element>
    <xsd:element name="SyndicationStartDate" ma:index="133" nillable="true" ma:displayName="Syndication Start Date" ma:description="This field will be used to indicate the date on which syndicated content from this feed will be delivered to the site producer. By default the date the feed was created will be entered into this field." ma:internalName="SyndicationStartDate">
      <xsd:simpleType>
        <xsd:restriction base="dms:DateTime"/>
      </xsd:simpleType>
    </xsd:element>
    <xsd:element name="SyndicationURL" ma:index="134" nillable="true" ma:displayName="Syndication URL" ma:description="This field will be used to store HTML code that can be used by content syndicators who would like to embed an URL to the item in their content. As further described in the rights/delivery management section of this document, the embed URL may include a built-in Silverlight-based player. The player user experience will be specified via the Enclosure Type field. When implemented, this field would also be used to specify the location on a content distribution network where the asset is to be streamed. Note that this is the URL MASS displays to properly move the user through the reporting redirection module." ma:indexed="true" ma:internalName="SyndicationURL">
      <xsd:simpleType>
        <xsd:restriction base="dms:Text">
          <xsd:maxLength value="255"/>
        </xsd:restriction>
      </xsd:simpleType>
    </xsd:element>
    <xsd:element name="UTCOffset" ma:index="135" nillable="true" ma:displayName="UTC Offset" ma:default="" ma:description="Time zone offset from UTC." ma:internalName="UTCOffset">
      <xsd:simpleType>
        <xsd:restriction base="dms:Text"/>
      </xsd:simpleType>
    </xsd:element>
    <xsd:element name="VerticalIndustryTaxHTField0" ma:index="136" nillable="true" ma:taxonomy="true" ma:internalName="VerticalIndustryTaxHTField0" ma:taxonomyFieldName="VerticalIndustry" ma:displayName="Vertical Industry" ma:fieldId="{72ac98a0-0cec-4143-b06f-8df46676315d}" ma:taxonomyMulti="true" ma:sspId="e5351508-46ca-4454-b07c-bc767568d5f1" ma:termSetId="c96753b9-a215-4eae-b7d3-a5549f1e2331" ma:anchorId="00000000-0000-0000-0000-000000000000" ma:open="false" ma:isKeyword="false">
      <xsd:complexType>
        <xsd:sequence>
          <xsd:element ref="pc:Terms" minOccurs="0" maxOccurs="1"/>
        </xsd:sequence>
      </xsd:complexType>
    </xsd:element>
    <xsd:element name="VideoBitRate" ma:index="138" nillable="true" ma:displayName="Video Bit Rate" ma:internalName="VideoBitRate">
      <xsd:simpleType>
        <xsd:restriction base="dms:Text"/>
      </xsd:simpleType>
    </xsd:element>
    <xsd:element name="VideoCodec" ma:index="139" nillable="true" ma:displayName="Video Codec" ma:internalName="VideoCodec">
      <xsd:simpleType>
        <xsd:restriction base="dms:Text"/>
      </xsd:simpleType>
    </xsd:element>
    <xsd:element name="VideoFrameRate" ma:index="140" nillable="true" ma:displayName="Video Frame Rate" ma:internalName="VideoFrameRate">
      <xsd:simpleType>
        <xsd:restriction base="dms:Text"/>
      </xsd:simpleType>
    </xsd:element>
    <xsd:element name="VideoFrames" ma:index="141" nillable="true" ma:displayName="Video Frames" ma:internalName="VideoFrames">
      <xsd:simpleType>
        <xsd:restriction base="dms:Text"/>
      </xsd:simpleType>
    </xsd:element>
    <xsd:element name="VideoPreviewSize" ma:index="142" nillable="true" ma:displayName="Video Preview Size" ma:internalName="VideoPreviewSiz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23" ma:displayName="Comments"/>
        <xsd:element name="keywords" minOccurs="0" maxOccurs="1" type="xsd:string" ma:index="1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dcmitype/"/>
    <ds:schemaRef ds:uri="http://schemas.openxmlformats.org/package/2006/metadata/core-properties"/>
    <ds:schemaRef ds:uri="http://purl.org/dc/elements/1.1/"/>
    <ds:schemaRef ds:uri="http://schemas.microsoft.com/office/2006/metadata/properties"/>
    <ds:schemaRef ds:uri="http://schemas.microsoft.com/office/2006/documentManagement/types"/>
    <ds:schemaRef ds:uri="http://schemas.microsoft.com/sharepoint/v3"/>
    <ds:schemaRef ds:uri="http://schemas.microsoft.com/office/infopath/2007/PartnerControls"/>
    <ds:schemaRef ds:uri="http://purl.org/dc/terms/"/>
    <ds:schemaRef ds:uri="2f90a3b6-08c8-4148-8fff-0427b40d8fc9"/>
    <ds:schemaRef ds:uri="http://schemas.microsoft.com/sharepoint/v3/fields"/>
    <ds:schemaRef ds:uri="EB693DEA-2256-4DD9-8FF3-783287AC6516"/>
    <ds:schemaRef ds:uri="http://www.w3.org/XML/1998/namespace"/>
  </ds:schemaRefs>
</ds:datastoreItem>
</file>

<file path=customXml/itemProps3.xml><?xml version="1.0" encoding="utf-8"?>
<ds:datastoreItem xmlns:ds="http://schemas.openxmlformats.org/officeDocument/2006/customXml" ds:itemID="{4B823631-F3B9-444B-BFA9-343B4967A39F}">
  <ds:schemaRefs>
    <ds:schemaRef ds:uri="Microsoft.SharePoint.Taxonomy.ContentTypeSync"/>
  </ds:schemaRefs>
</ds:datastoreItem>
</file>

<file path=customXml/itemProps4.xml><?xml version="1.0" encoding="utf-8"?>
<ds:datastoreItem xmlns:ds="http://schemas.openxmlformats.org/officeDocument/2006/customXml" ds:itemID="{6B483272-BB1A-4A0C-8602-152493755C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B693DEA-2256-4DD9-8FF3-783287AC6516"/>
    <ds:schemaRef ds:uri="http://schemas.microsoft.com/sharepoint/v3/fields"/>
    <ds:schemaRef ds:uri="2f90a3b6-08c8-4148-8fff-0427b40d8f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 Template Light 16x9</Template>
  <TotalTime>1215</TotalTime>
  <Words>218</Words>
  <Application>Microsoft Office PowerPoint</Application>
  <PresentationFormat>Custom</PresentationFormat>
  <Paragraphs>62</Paragraphs>
  <Slides>10</Slides>
  <Notes>1</Notes>
  <HiddenSlides>8</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Segoe UI</vt:lpstr>
      <vt:lpstr>Segoe UI Light</vt:lpstr>
      <vt:lpstr>Wingdings</vt:lpstr>
      <vt:lpstr>Metro Template Light 16x9</vt:lpstr>
      <vt:lpstr>Metro Template Colored Titles Segoe UI 16x9</vt:lpstr>
      <vt:lpstr>PowerPoint Presentation</vt:lpstr>
      <vt:lpstr>MonoGame</vt:lpstr>
      <vt:lpstr>Glavne Metode</vt:lpstr>
      <vt:lpstr>Glavne Metode</vt:lpstr>
      <vt:lpstr>PowerPoint Presentation</vt:lpstr>
      <vt:lpstr>Update Loop - Tips </vt:lpstr>
      <vt:lpstr>Draw Loop </vt:lpstr>
      <vt:lpstr>Draw Loop – 3d </vt:lpstr>
      <vt:lpstr>Resursi </vt:lpstr>
      <vt:lpstr>PowerPoint Presentation</vt:lpstr>
    </vt:vector>
  </TitlesOfParts>
  <Manager>&lt;Content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Jeffery Boettcher</dc:creator>
  <cp:keywords>&lt;Any Related Keywords&gt;</cp:keywords>
  <dc:description>Template: Saku Uchikawa, Microsoft Corporation_x000d_
Formatting:_x000d_
Event Date: _x000d_
Event Location: _x000d_
Audience Type: Internal</dc:description>
  <cp:lastModifiedBy>Luka Erkapic</cp:lastModifiedBy>
  <cp:revision>90</cp:revision>
  <dcterms:created xsi:type="dcterms:W3CDTF">2012-01-14T00:09:53Z</dcterms:created>
  <dcterms:modified xsi:type="dcterms:W3CDTF">2018-04-03T18:40:37Z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0x0101009148F5A04DDD49CBA7127AADA5FB792B00AADE34325A8B49CDA8BB4DB53328F2140042A8F7EFA3D8428BA83C1DD618D41277008B7D58F6637A6449A868D36ABEDD5D7D</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VerticalIndustry">
    <vt:lpwstr/>
  </property>
  <property fmtid="{D5CDD505-2E9C-101B-9397-08002B2CF9AE}" pid="7" name="Products">
    <vt:lpwstr/>
  </property>
  <property fmtid="{D5CDD505-2E9C-101B-9397-08002B2CF9AE}" pid="8" name="Solution">
    <vt:lpwstr/>
  </property>
  <property fmtid="{D5CDD505-2E9C-101B-9397-08002B2CF9AE}" pid="9" name="OrganizationalCustomerSegment">
    <vt:lpwstr/>
  </property>
  <property fmtid="{D5CDD505-2E9C-101B-9397-08002B2CF9AE}" pid="10" name="ProductArea">
    <vt:lpwstr/>
  </property>
  <property fmtid="{D5CDD505-2E9C-101B-9397-08002B2CF9AE}" pid="11" name="USBMOLanguage">
    <vt:lpwstr>159;#English|a5ff94d2-1ec6-4a3d-91b6-499704bb2bfb</vt:lpwstr>
  </property>
  <property fmtid="{D5CDD505-2E9C-101B-9397-08002B2CF9AE}" pid="12" name="IndividualCustomerSegment">
    <vt:lpwstr/>
  </property>
  <property fmtid="{D5CDD505-2E9C-101B-9397-08002B2CF9AE}" pid="13" name="Country">
    <vt:lpwstr/>
  </property>
  <property fmtid="{D5CDD505-2E9C-101B-9397-08002B2CF9AE}" pid="14" name="Locale">
    <vt:lpwstr>160;#en-us|d9a69bff-8288-4080-b994-75d8eae21b51</vt:lpwstr>
  </property>
  <property fmtid="{D5CDD505-2E9C-101B-9397-08002B2CF9AE}" pid="15" name="ElementType">
    <vt:lpwstr>172</vt:lpwstr>
  </property>
  <property fmtid="{D5CDD505-2E9C-101B-9397-08002B2CF9AE}" pid="16" name="MetadataExtractionStatus">
    <vt:lpwstr>Metadata ExtractedSuccessfully</vt:lpwstr>
  </property>
  <property fmtid="{D5CDD505-2E9C-101B-9397-08002B2CF9AE}" pid="17" name="AssetType">
    <vt:lpwstr>184</vt:lpwstr>
  </property>
</Properties>
</file>