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4" r:id="rId5"/>
    <p:sldId id="275" r:id="rId6"/>
    <p:sldId id="276" r:id="rId7"/>
    <p:sldId id="270" r:id="rId8"/>
    <p:sldId id="271" r:id="rId9"/>
  </p:sldIdLst>
  <p:sldSz cx="9144000" cy="5143500" type="screen16x9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729"/>
    <a:srgbClr val="F0F0F0"/>
    <a:srgbClr val="CCCCCC"/>
    <a:srgbClr val="E6E6E6"/>
    <a:srgbClr val="F4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68" autoAdjust="0"/>
  </p:normalViewPr>
  <p:slideViewPr>
    <p:cSldViewPr>
      <p:cViewPr varScale="1">
        <p:scale>
          <a:sx n="120" d="100"/>
          <a:sy n="120" d="100"/>
        </p:scale>
        <p:origin x="114" y="48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42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792" y="605135"/>
            <a:ext cx="5830416" cy="1678583"/>
          </a:xfrm>
        </p:spPr>
        <p:txBody>
          <a:bodyPr>
            <a:norm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hr-HR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4227934"/>
            <a:ext cx="1584176" cy="47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25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5995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solidFill>
                  <a:srgbClr val="F0F0F0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>
                <a:solidFill>
                  <a:srgbClr val="F0F0F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9267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42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792" y="605135"/>
            <a:ext cx="5830416" cy="1102519"/>
          </a:xfrm>
        </p:spPr>
        <p:txBody>
          <a:bodyPr>
            <a:norm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977380"/>
            <a:ext cx="5832648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hr-HR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4227934"/>
            <a:ext cx="1584176" cy="47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15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38569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872" y="634380"/>
            <a:ext cx="7941568" cy="85725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72" y="1779663"/>
            <a:ext cx="7941568" cy="2880320"/>
          </a:xfrm>
        </p:spPr>
        <p:txBody>
          <a:bodyPr/>
          <a:lstStyle>
            <a:lvl1pPr>
              <a:defRPr>
                <a:solidFill>
                  <a:srgbClr val="F0F0F0"/>
                </a:solidFill>
              </a:defRPr>
            </a:lvl1pPr>
            <a:lvl2pPr>
              <a:defRPr>
                <a:solidFill>
                  <a:srgbClr val="F0F0F0"/>
                </a:solidFill>
              </a:defRPr>
            </a:lvl2pPr>
            <a:lvl3pPr>
              <a:defRPr>
                <a:solidFill>
                  <a:srgbClr val="F0F0F0"/>
                </a:solidFill>
              </a:defRPr>
            </a:lvl3pPr>
            <a:lvl4pPr>
              <a:defRPr>
                <a:solidFill>
                  <a:srgbClr val="F0F0F0"/>
                </a:solidFill>
              </a:defRPr>
            </a:lvl4pPr>
            <a:lvl5pPr>
              <a:defRPr>
                <a:solidFill>
                  <a:srgbClr val="F0F0F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84583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872" y="634380"/>
            <a:ext cx="7941568" cy="85725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72" y="1779663"/>
            <a:ext cx="7941568" cy="2880320"/>
          </a:xfrm>
        </p:spPr>
        <p:txBody>
          <a:bodyPr/>
          <a:lstStyle>
            <a:lvl1pPr>
              <a:defRPr>
                <a:solidFill>
                  <a:srgbClr val="262729"/>
                </a:solidFill>
              </a:defRPr>
            </a:lvl1pPr>
            <a:lvl2pPr>
              <a:defRPr>
                <a:solidFill>
                  <a:srgbClr val="262729"/>
                </a:solidFill>
              </a:defRPr>
            </a:lvl2pPr>
            <a:lvl3pPr>
              <a:defRPr>
                <a:solidFill>
                  <a:srgbClr val="262729"/>
                </a:solidFill>
              </a:defRPr>
            </a:lvl3pPr>
            <a:lvl4pPr>
              <a:defRPr>
                <a:solidFill>
                  <a:srgbClr val="262729"/>
                </a:solidFill>
              </a:defRPr>
            </a:lvl4pPr>
            <a:lvl5pPr>
              <a:defRPr>
                <a:solidFill>
                  <a:srgbClr val="262729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r-HR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4227796"/>
            <a:ext cx="506487" cy="43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569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627534"/>
            <a:ext cx="3672408" cy="1224136"/>
          </a:xfrm>
        </p:spPr>
        <p:txBody>
          <a:bodyPr anchor="t">
            <a:normAutofit/>
          </a:bodyPr>
          <a:lstStyle>
            <a:lvl1pPr algn="l">
              <a:defRPr sz="2600" b="1"/>
            </a:lvl1pPr>
          </a:lstStyle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0032" y="699542"/>
            <a:ext cx="3672408" cy="1152128"/>
          </a:xfrm>
        </p:spPr>
        <p:txBody>
          <a:bodyPr>
            <a:normAutofit/>
          </a:bodyPr>
          <a:lstStyle>
            <a:lvl1pPr marL="0" indent="0">
              <a:buNone/>
              <a:defRPr sz="1700">
                <a:solidFill>
                  <a:srgbClr val="F0F0F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3796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627534"/>
            <a:ext cx="3672408" cy="1224136"/>
          </a:xfrm>
        </p:spPr>
        <p:txBody>
          <a:bodyPr anchor="t">
            <a:normAutofit/>
          </a:bodyPr>
          <a:lstStyle>
            <a:lvl1pPr algn="l">
              <a:defRPr sz="2600" b="1"/>
            </a:lvl1pPr>
          </a:lstStyle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0032" y="699542"/>
            <a:ext cx="3672408" cy="1152128"/>
          </a:xfrm>
        </p:spPr>
        <p:txBody>
          <a:bodyPr>
            <a:normAutofit/>
          </a:bodyPr>
          <a:lstStyle>
            <a:lvl1pPr marL="0" indent="0">
              <a:buNone/>
              <a:defRPr sz="1700">
                <a:solidFill>
                  <a:srgbClr val="F0F0F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90872" y="2067695"/>
            <a:ext cx="7941568" cy="2592288"/>
          </a:xfrm>
        </p:spPr>
        <p:txBody>
          <a:bodyPr/>
          <a:lstStyle>
            <a:lvl1pPr>
              <a:defRPr>
                <a:solidFill>
                  <a:srgbClr val="F0F0F0"/>
                </a:solidFill>
              </a:defRPr>
            </a:lvl1pPr>
            <a:lvl2pPr>
              <a:defRPr>
                <a:solidFill>
                  <a:srgbClr val="F0F0F0"/>
                </a:solidFill>
              </a:defRPr>
            </a:lvl2pPr>
            <a:lvl3pPr>
              <a:defRPr>
                <a:solidFill>
                  <a:srgbClr val="F0F0F0"/>
                </a:solidFill>
              </a:defRPr>
            </a:lvl3pPr>
            <a:lvl4pPr>
              <a:defRPr>
                <a:solidFill>
                  <a:srgbClr val="F0F0F0"/>
                </a:solidFill>
              </a:defRPr>
            </a:lvl4pPr>
            <a:lvl5pPr>
              <a:defRPr>
                <a:solidFill>
                  <a:srgbClr val="F0F0F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98368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872" y="634380"/>
            <a:ext cx="7941568" cy="857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90872" y="1779663"/>
            <a:ext cx="3765104" cy="2880320"/>
          </a:xfrm>
        </p:spPr>
        <p:txBody>
          <a:bodyPr/>
          <a:lstStyle>
            <a:lvl1pPr>
              <a:defRPr>
                <a:solidFill>
                  <a:srgbClr val="F0F0F0"/>
                </a:solidFill>
              </a:defRPr>
            </a:lvl1pPr>
            <a:lvl2pPr>
              <a:defRPr>
                <a:solidFill>
                  <a:srgbClr val="F0F0F0"/>
                </a:solidFill>
              </a:defRPr>
            </a:lvl2pPr>
            <a:lvl3pPr>
              <a:defRPr>
                <a:solidFill>
                  <a:srgbClr val="F0F0F0"/>
                </a:solidFill>
              </a:defRPr>
            </a:lvl3pPr>
            <a:lvl4pPr>
              <a:defRPr>
                <a:solidFill>
                  <a:srgbClr val="F0F0F0"/>
                </a:solidFill>
              </a:defRPr>
            </a:lvl4pPr>
            <a:lvl5pPr>
              <a:defRPr>
                <a:solidFill>
                  <a:srgbClr val="F0F0F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r-HR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4788024" y="1779663"/>
            <a:ext cx="3765104" cy="2880320"/>
          </a:xfrm>
        </p:spPr>
        <p:txBody>
          <a:bodyPr/>
          <a:lstStyle>
            <a:lvl1pPr>
              <a:defRPr>
                <a:solidFill>
                  <a:srgbClr val="F0F0F0"/>
                </a:solidFill>
              </a:defRPr>
            </a:lvl1pPr>
            <a:lvl2pPr>
              <a:defRPr>
                <a:solidFill>
                  <a:srgbClr val="F0F0F0"/>
                </a:solidFill>
              </a:defRPr>
            </a:lvl2pPr>
            <a:lvl3pPr>
              <a:defRPr>
                <a:solidFill>
                  <a:srgbClr val="F0F0F0"/>
                </a:solidFill>
              </a:defRPr>
            </a:lvl3pPr>
            <a:lvl4pPr>
              <a:defRPr>
                <a:solidFill>
                  <a:srgbClr val="F0F0F0"/>
                </a:solidFill>
              </a:defRPr>
            </a:lvl4pPr>
            <a:lvl5pPr>
              <a:defRPr>
                <a:solidFill>
                  <a:srgbClr val="F0F0F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1500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1779661"/>
            <a:ext cx="3816028" cy="839862"/>
          </a:xfrm>
        </p:spPr>
        <p:txBody>
          <a:bodyPr anchor="b">
            <a:noAutofit/>
          </a:bodyPr>
          <a:lstStyle>
            <a:lvl1pPr marL="0" indent="0">
              <a:buNone/>
              <a:defRPr sz="2600" b="0">
                <a:solidFill>
                  <a:srgbClr val="F0F0F0"/>
                </a:solidFill>
                <a:latin typeface="Theinhardt" pitchFamily="34" charset="-1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6413" y="1779661"/>
            <a:ext cx="3816028" cy="83986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F0F0F0"/>
                </a:solidFill>
                <a:latin typeface="Theinhardt" pitchFamily="34" charset="-1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0"/>
          </p:nvPr>
        </p:nvSpPr>
        <p:spPr>
          <a:xfrm>
            <a:off x="590872" y="2643758"/>
            <a:ext cx="3837112" cy="1944216"/>
          </a:xfrm>
        </p:spPr>
        <p:txBody>
          <a:bodyPr/>
          <a:lstStyle>
            <a:lvl1pPr>
              <a:defRPr>
                <a:solidFill>
                  <a:srgbClr val="F0F0F0"/>
                </a:solidFill>
              </a:defRPr>
            </a:lvl1pPr>
            <a:lvl2pPr>
              <a:defRPr>
                <a:solidFill>
                  <a:srgbClr val="F0F0F0"/>
                </a:solidFill>
              </a:defRPr>
            </a:lvl2pPr>
            <a:lvl3pPr>
              <a:defRPr>
                <a:solidFill>
                  <a:srgbClr val="F0F0F0"/>
                </a:solidFill>
              </a:defRPr>
            </a:lvl3pPr>
            <a:lvl4pPr>
              <a:defRPr>
                <a:solidFill>
                  <a:srgbClr val="F0F0F0"/>
                </a:solidFill>
              </a:defRPr>
            </a:lvl4pPr>
            <a:lvl5pPr>
              <a:defRPr>
                <a:solidFill>
                  <a:srgbClr val="F0F0F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r-HR" dirty="0"/>
          </a:p>
        </p:txBody>
      </p:sp>
      <p:sp>
        <p:nvSpPr>
          <p:cNvPr id="11" name="Content Placeholder 2"/>
          <p:cNvSpPr>
            <a:spLocks noGrp="1"/>
          </p:cNvSpPr>
          <p:nvPr>
            <p:ph idx="11"/>
          </p:nvPr>
        </p:nvSpPr>
        <p:spPr>
          <a:xfrm>
            <a:off x="4716016" y="2643758"/>
            <a:ext cx="3837112" cy="1944216"/>
          </a:xfrm>
        </p:spPr>
        <p:txBody>
          <a:bodyPr/>
          <a:lstStyle>
            <a:lvl1pPr>
              <a:defRPr>
                <a:solidFill>
                  <a:srgbClr val="F0F0F0"/>
                </a:solidFill>
              </a:defRPr>
            </a:lvl1pPr>
            <a:lvl2pPr>
              <a:defRPr>
                <a:solidFill>
                  <a:srgbClr val="F0F0F0"/>
                </a:solidFill>
              </a:defRPr>
            </a:lvl2pPr>
            <a:lvl3pPr>
              <a:defRPr>
                <a:solidFill>
                  <a:srgbClr val="F0F0F0"/>
                </a:solidFill>
              </a:defRPr>
            </a:lvl3pPr>
            <a:lvl4pPr>
              <a:defRPr>
                <a:solidFill>
                  <a:srgbClr val="F0F0F0"/>
                </a:solidFill>
              </a:defRPr>
            </a:lvl4pPr>
            <a:lvl5pPr>
              <a:defRPr>
                <a:solidFill>
                  <a:srgbClr val="F0F0F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70345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62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rgbClr val="F0F0F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4227796"/>
            <a:ext cx="506487" cy="43218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0872" y="634380"/>
            <a:ext cx="7941568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0872" y="1779662"/>
            <a:ext cx="7941568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737209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4" r:id="rId3"/>
    <p:sldLayoutId id="2147483650" r:id="rId4"/>
    <p:sldLayoutId id="2147483662" r:id="rId5"/>
    <p:sldLayoutId id="2147483661" r:id="rId6"/>
    <p:sldLayoutId id="2147483656" r:id="rId7"/>
    <p:sldLayoutId id="2147483652" r:id="rId8"/>
    <p:sldLayoutId id="2147483653" r:id="rId9"/>
    <p:sldLayoutId id="2147483655" r:id="rId10"/>
    <p:sldLayoutId id="214748365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0" kern="1200">
          <a:solidFill>
            <a:srgbClr val="F42434"/>
          </a:solidFill>
          <a:latin typeface="Abril Text SB" pitchFamily="50" charset="-18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2600" kern="1200">
          <a:solidFill>
            <a:srgbClr val="F0F0F0"/>
          </a:solidFill>
          <a:latin typeface="Theinhardt" pitchFamily="34" charset="-18"/>
          <a:ea typeface="+mn-ea"/>
          <a:cs typeface="+mn-cs"/>
        </a:defRPr>
      </a:lvl1pPr>
      <a:lvl2pPr marL="538163" indent="-268288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rgbClr val="F0F0F0"/>
          </a:solidFill>
          <a:latin typeface="Theinhardt" pitchFamily="34" charset="-18"/>
          <a:ea typeface="+mn-ea"/>
          <a:cs typeface="+mn-cs"/>
        </a:defRPr>
      </a:lvl2pPr>
      <a:lvl3pPr marL="808038" indent="-269875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rgbClr val="F0F0F0"/>
          </a:solidFill>
          <a:latin typeface="Theinhardt" pitchFamily="34" charset="-18"/>
          <a:ea typeface="+mn-ea"/>
          <a:cs typeface="+mn-cs"/>
        </a:defRPr>
      </a:lvl3pPr>
      <a:lvl4pPr marL="1077913" indent="-269875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tabLst>
          <a:tab pos="1254125" algn="l"/>
        </a:tabLst>
        <a:defRPr sz="1600" kern="1200">
          <a:solidFill>
            <a:srgbClr val="F0F0F0"/>
          </a:solidFill>
          <a:latin typeface="Theinhardt" pitchFamily="34" charset="-18"/>
          <a:ea typeface="+mn-ea"/>
          <a:cs typeface="+mn-cs"/>
        </a:defRPr>
      </a:lvl4pPr>
      <a:lvl5pPr marL="1254125" indent="-176213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rgbClr val="F0F0F0"/>
          </a:solidFill>
          <a:latin typeface="Theinhardt" pitchFamily="34" charset="-18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uka712/PhaserDemo/tree/dayone" TargetMode="External"/><Relationship Id="rId2" Type="http://schemas.openxmlformats.org/officeDocument/2006/relationships/hyperlink" Target="http://phaser.io/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amedevacademy.org/category/tutorials/html5-gamedev-phaser/" TargetMode="External"/><Relationship Id="rId4" Type="http://schemas.openxmlformats.org/officeDocument/2006/relationships/hyperlink" Target="https://gamedevacademy.org/free-ebook-game-development-for-human-beings/?a=1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Uvod igre uz Phaser.js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Ljetna škola programiranja</a:t>
            </a:r>
          </a:p>
        </p:txBody>
      </p:sp>
    </p:spTree>
    <p:extLst>
      <p:ext uri="{BB962C8B-B14F-4D97-AF65-F5344CB8AC3E}">
        <p14:creationId xmlns:p14="http://schemas.microsoft.com/office/powerpoint/2010/main" val="1833332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Particle Emitter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hr-HR" dirty="0"/>
              <a:t>In game.js file, l</a:t>
            </a:r>
            <a:r>
              <a:rPr lang="en-US" dirty="0" err="1"/>
              <a:t>oad</a:t>
            </a:r>
            <a:r>
              <a:rPr lang="en-US" dirty="0"/>
              <a:t> images that are in assets/particle folder, just pass name of each image</a:t>
            </a:r>
            <a:r>
              <a:rPr lang="hr-H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hr-HR" dirty="0"/>
              <a:t>In create method, add particle emitter.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Pass particles for emitter. That is image that is going to be used for emitter.</a:t>
            </a:r>
            <a:endParaRPr lang="hr-HR" dirty="0"/>
          </a:p>
          <a:p>
            <a:pPr marL="514350" indent="-514350">
              <a:buFont typeface="+mj-lt"/>
              <a:buAutoNum type="arabicPeriod"/>
            </a:pPr>
            <a:r>
              <a:rPr lang="hr-HR" dirty="0"/>
              <a:t>In Player.js file, start emitter.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min and max particles speed.</a:t>
            </a:r>
            <a:endParaRPr lang="hr-HR" dirty="0"/>
          </a:p>
          <a:p>
            <a:pPr marL="514350" indent="-514350">
              <a:buFont typeface="+mj-lt"/>
              <a:buAutoNum type="arabicPeriod"/>
            </a:pPr>
            <a:r>
              <a:rPr lang="hr-HR" dirty="0"/>
              <a:t>S</a:t>
            </a:r>
            <a:r>
              <a:rPr lang="en-US" dirty="0"/>
              <a:t>et emitting position and add appropriate offset.</a:t>
            </a:r>
            <a:r>
              <a:rPr lang="hr-HR" dirty="0"/>
              <a:t>Try running game after this step.</a:t>
            </a:r>
          </a:p>
        </p:txBody>
      </p:sp>
    </p:spTree>
    <p:extLst>
      <p:ext uri="{BB962C8B-B14F-4D97-AF65-F5344CB8AC3E}">
        <p14:creationId xmlns:p14="http://schemas.microsoft.com/office/powerpoint/2010/main" val="737964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Explosions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dirty="0"/>
              <a:t>Pass correct width, height and frame number for explosion</a:t>
            </a:r>
            <a:endParaRPr lang="hr-HR" dirty="0"/>
          </a:p>
          <a:p>
            <a:pPr marL="514350" indent="-514350">
              <a:buFont typeface="+mj-lt"/>
              <a:buAutoNum type="arabicPeriod" startAt="7"/>
            </a:pPr>
            <a:r>
              <a:rPr lang="en-US" dirty="0"/>
              <a:t>Add create explosion method which takes two parameters, x and y for position.</a:t>
            </a:r>
            <a:endParaRPr lang="hr-HR" dirty="0"/>
          </a:p>
          <a:p>
            <a:pPr marL="514350" indent="-514350">
              <a:buFont typeface="+mj-lt"/>
              <a:buAutoNum type="arabicPeriod" startAt="7"/>
            </a:pPr>
            <a:r>
              <a:rPr lang="hr-HR" dirty="0"/>
              <a:t>Implement create explosion method, create new explosion and sprite for it. Push explostion to explosions array.</a:t>
            </a:r>
          </a:p>
          <a:p>
            <a:pPr marL="514350" indent="-514350">
              <a:buFont typeface="+mj-lt"/>
              <a:buAutoNum type="arabicPeriod" startAt="7"/>
            </a:pPr>
            <a:endParaRPr lang="hr-HR" dirty="0"/>
          </a:p>
          <a:p>
            <a:pPr marL="514350" indent="-514350">
              <a:buFont typeface="+mj-lt"/>
              <a:buAutoNum type="arabicPeriod" startAt="7"/>
            </a:pPr>
            <a:r>
              <a:rPr lang="hr-HR" dirty="0"/>
              <a:t>In Explosion.js file , p</a:t>
            </a:r>
            <a:r>
              <a:rPr lang="en-US" dirty="0"/>
              <a:t>ass parameters to add method. </a:t>
            </a:r>
            <a:endParaRPr lang="hr-HR" dirty="0"/>
          </a:p>
          <a:p>
            <a:pPr marL="514350" indent="-514350">
              <a:buFont typeface="+mj-lt"/>
              <a:buAutoNum type="arabicPeriod" startAt="7"/>
            </a:pPr>
            <a:r>
              <a:rPr lang="en-US" dirty="0"/>
              <a:t>Add </a:t>
            </a:r>
            <a:r>
              <a:rPr lang="en-US" dirty="0" err="1"/>
              <a:t>onComplete</a:t>
            </a:r>
            <a:r>
              <a:rPr lang="en-US" dirty="0"/>
              <a:t> event to explosion method. Event should take </a:t>
            </a:r>
            <a:r>
              <a:rPr lang="en-US" dirty="0" err="1"/>
              <a:t>this.finishedPlayingAnimation</a:t>
            </a:r>
            <a:r>
              <a:rPr lang="en-US" dirty="0"/>
              <a:t> and this as parameters.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890592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12"/>
            </a:pPr>
            <a:r>
              <a:rPr lang="en-US" dirty="0"/>
              <a:t>Set active property to false and destroy sprite.</a:t>
            </a:r>
            <a:endParaRPr lang="hr-HR" dirty="0"/>
          </a:p>
          <a:p>
            <a:pPr marL="514350" indent="-514350">
              <a:buFont typeface="+mj-lt"/>
              <a:buAutoNum type="arabicPeriod" startAt="12"/>
            </a:pPr>
            <a:r>
              <a:rPr lang="hr-HR" dirty="0"/>
              <a:t>Add playExplosion method to prototy for animation and implement method.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hr-HR" dirty="0"/>
              <a:t>In game.js file, playerEnemyCollision function , call create explosion and pass enemySprite x and y as parameters.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en-US" dirty="0"/>
              <a:t>Create explosion, pass enemy position parameters.</a:t>
            </a:r>
            <a:endParaRPr lang="hr-HR" dirty="0"/>
          </a:p>
          <a:p>
            <a:pPr marL="514350" indent="-514350">
              <a:buFont typeface="+mj-lt"/>
              <a:buAutoNum type="arabicPeriod" startAt="12"/>
            </a:pPr>
            <a:r>
              <a:rPr lang="en-US" dirty="0"/>
              <a:t>Add code to remove inactive explosions from array.</a:t>
            </a:r>
            <a:endParaRPr lang="hr-HR" dirty="0"/>
          </a:p>
          <a:p>
            <a:pPr marL="514350" indent="-514350">
              <a:buFont typeface="+mj-lt"/>
              <a:buAutoNum type="arabicPeriod" startAt="12"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24838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Health Bar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 startAt="17"/>
            </a:pPr>
            <a:r>
              <a:rPr lang="hr-HR" dirty="0"/>
              <a:t>In Bar.js file , create setBarColor method and use fill method to set tooltip color.</a:t>
            </a:r>
          </a:p>
          <a:p>
            <a:pPr marL="514350" indent="-514350">
              <a:buFont typeface="+mj-lt"/>
              <a:buAutoNum type="arabicPeriod" startAt="17"/>
            </a:pPr>
            <a:r>
              <a:rPr lang="hr-HR" dirty="0"/>
              <a:t>Create setBarPosition method and modify sprite position inside method.</a:t>
            </a:r>
          </a:p>
          <a:p>
            <a:pPr marL="514350" indent="-514350">
              <a:buFont typeface="+mj-lt"/>
              <a:buAutoNum type="arabicPeriod" startAt="17"/>
            </a:pPr>
            <a:r>
              <a:rPr lang="en-US" dirty="0"/>
              <a:t>Create </a:t>
            </a:r>
            <a:r>
              <a:rPr lang="en-US" dirty="0" err="1"/>
              <a:t>setBarWidth</a:t>
            </a:r>
            <a:r>
              <a:rPr lang="en-US" dirty="0"/>
              <a:t> method and modify sprite width </a:t>
            </a:r>
            <a:r>
              <a:rPr lang="en-US" dirty="0" err="1"/>
              <a:t>iniside</a:t>
            </a:r>
            <a:r>
              <a:rPr lang="en-US" dirty="0"/>
              <a:t> method. Create another one called </a:t>
            </a:r>
            <a:r>
              <a:rPr lang="en-US" dirty="0" err="1"/>
              <a:t>setBarHeight</a:t>
            </a:r>
            <a:r>
              <a:rPr lang="en-US" dirty="0"/>
              <a:t>.</a:t>
            </a:r>
            <a:endParaRPr lang="hr-HR" dirty="0"/>
          </a:p>
          <a:p>
            <a:pPr marL="514350" indent="-514350">
              <a:buFont typeface="+mj-lt"/>
              <a:buAutoNum type="arabicPeriod" startAt="17"/>
            </a:pPr>
            <a:r>
              <a:rPr lang="en-US" dirty="0"/>
              <a:t>Add health bar property to player and </a:t>
            </a:r>
            <a:r>
              <a:rPr lang="en-US" dirty="0" err="1"/>
              <a:t>initalize</a:t>
            </a:r>
            <a:r>
              <a:rPr lang="en-US" dirty="0"/>
              <a:t> new bar</a:t>
            </a:r>
            <a:endParaRPr lang="hr-HR" dirty="0"/>
          </a:p>
          <a:p>
            <a:pPr marL="514350" indent="-514350">
              <a:buFont typeface="+mj-lt"/>
              <a:buAutoNum type="arabicPeriod" startAt="17"/>
            </a:pPr>
            <a:r>
              <a:rPr lang="hr-HR" dirty="0"/>
              <a:t>Inside playerEnemyCollision method, check if health bar is not null, if so , change width off player health bar.</a:t>
            </a:r>
          </a:p>
          <a:p>
            <a:pPr marL="514350" indent="-514350">
              <a:buFont typeface="+mj-lt"/>
              <a:buAutoNum type="arabicPeriod" startAt="17"/>
            </a:pPr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4621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Score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2"/>
            </a:pPr>
            <a:r>
              <a:rPr lang="hr-HR" dirty="0"/>
              <a:t>In game.js file, score text has already been loaded in preload method. Create score property to keep track of current score.</a:t>
            </a:r>
          </a:p>
          <a:p>
            <a:pPr marL="514350" indent="-514350">
              <a:buFont typeface="+mj-lt"/>
              <a:buAutoNum type="arabicPeriod" startAt="22"/>
            </a:pPr>
            <a:r>
              <a:rPr lang="hr-HR" dirty="0"/>
              <a:t>bulletEnemyCollision. Increment score by 10.</a:t>
            </a:r>
          </a:p>
          <a:p>
            <a:pPr marL="514350" indent="-514350">
              <a:buFont typeface="+mj-lt"/>
              <a:buAutoNum type="arabicPeriod" startAt="22"/>
            </a:pPr>
            <a:r>
              <a:rPr lang="hr-HR" dirty="0"/>
              <a:t>playerEnemyCollision. </a:t>
            </a:r>
            <a:r>
              <a:rPr lang="hr-HR"/>
              <a:t>Decrement score by 10.</a:t>
            </a:r>
          </a:p>
          <a:p>
            <a:pPr marL="514350" indent="-514350">
              <a:buFont typeface="+mj-lt"/>
              <a:buAutoNum type="arabicPeriod" startAt="22"/>
            </a:pPr>
            <a:endParaRPr lang="hr-HR" dirty="0"/>
          </a:p>
          <a:p>
            <a:pPr marL="514350" indent="-514350">
              <a:buFont typeface="+mj-lt"/>
              <a:buAutoNum type="arabicPeriod" startAt="22"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080893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hr-HR" dirty="0"/>
          </a:p>
          <a:p>
            <a:pPr algn="ctr"/>
            <a:endParaRPr lang="hr-HR" dirty="0"/>
          </a:p>
          <a:p>
            <a:pPr algn="ctr"/>
            <a:r>
              <a:rPr lang="hr-HR" dirty="0"/>
              <a:t>Hvala </a:t>
            </a:r>
            <a:r>
              <a:rPr lang="hr-HR" dirty="0">
                <a:sym typeface="Wingdings" panose="05000000000000000000" pitchFamily="2" charset="2"/>
              </a:rPr>
              <a:t></a:t>
            </a:r>
          </a:p>
          <a:p>
            <a:pPr algn="ctr"/>
            <a:endParaRPr lang="hr-HR" dirty="0">
              <a:sym typeface="Wingdings" panose="05000000000000000000" pitchFamily="2" charset="2"/>
            </a:endParaRPr>
          </a:p>
          <a:p>
            <a:pPr algn="ctr"/>
            <a:endParaRPr lang="hr-HR" dirty="0">
              <a:sym typeface="Wingdings" panose="05000000000000000000" pitchFamily="2" charset="2"/>
            </a:endParaRPr>
          </a:p>
          <a:p>
            <a:pPr algn="ctr"/>
            <a:r>
              <a:rPr lang="hr-HR" dirty="0"/>
              <a:t>			</a:t>
            </a:r>
            <a:r>
              <a:rPr lang="hr-HR" sz="1800" dirty="0"/>
              <a:t>Luka Erkapić: lerkapic@mono.hr</a:t>
            </a:r>
          </a:p>
        </p:txBody>
      </p:sp>
    </p:spTree>
    <p:extLst>
      <p:ext uri="{BB962C8B-B14F-4D97-AF65-F5344CB8AC3E}">
        <p14:creationId xmlns:p14="http://schemas.microsoft.com/office/powerpoint/2010/main" val="3172573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000" dirty="0">
                <a:solidFill>
                  <a:schemeClr val="bg1"/>
                </a:solidFill>
                <a:hlinkClick r:id="rId2"/>
              </a:rPr>
              <a:t>http://phaser.io/</a:t>
            </a:r>
            <a:endParaRPr lang="hr-HR" sz="2000" dirty="0">
              <a:solidFill>
                <a:schemeClr val="bg1"/>
              </a:solidFill>
            </a:endParaRPr>
          </a:p>
          <a:p>
            <a:r>
              <a:rPr lang="hr-HR" sz="2000" dirty="0">
                <a:solidFill>
                  <a:schemeClr val="bg1"/>
                </a:solidFill>
                <a:hlinkClick r:id="rId3"/>
              </a:rPr>
              <a:t>https://github.com/luka712/PhaserDemo/tree/dayone</a:t>
            </a:r>
            <a:endParaRPr lang="hr-HR" sz="2000" dirty="0">
              <a:solidFill>
                <a:schemeClr val="bg1"/>
              </a:solidFill>
            </a:endParaRPr>
          </a:p>
          <a:p>
            <a:r>
              <a:rPr lang="hr-HR" sz="2000" dirty="0">
                <a:solidFill>
                  <a:schemeClr val="bg1"/>
                </a:solidFill>
                <a:hlinkClick r:id="rId4"/>
              </a:rPr>
              <a:t>https://gamedevacademy.org/free-ebook-game-development-for-human-beings/?a=13</a:t>
            </a:r>
            <a:endParaRPr lang="hr-HR" sz="2000" dirty="0">
              <a:solidFill>
                <a:schemeClr val="bg1"/>
              </a:solidFill>
            </a:endParaRPr>
          </a:p>
          <a:p>
            <a:r>
              <a:rPr lang="hr-HR" sz="2000" dirty="0">
                <a:solidFill>
                  <a:schemeClr val="bg1"/>
                </a:solidFill>
                <a:hlinkClick r:id="rId5"/>
              </a:rPr>
              <a:t>https://gamedevacademy.org/category/tutorials/html5-gamedev-phaser/</a:t>
            </a:r>
            <a:endParaRPr lang="hr-HR" sz="2000" dirty="0">
              <a:solidFill>
                <a:schemeClr val="bg1"/>
              </a:solidFill>
            </a:endParaRPr>
          </a:p>
          <a:p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169953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</TotalTime>
  <Words>344</Words>
  <Application>Microsoft Office PowerPoint</Application>
  <PresentationFormat>On-screen Show (16:9)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Abril Text SB</vt:lpstr>
      <vt:lpstr>Arial</vt:lpstr>
      <vt:lpstr>Calibri</vt:lpstr>
      <vt:lpstr>Theinhardt</vt:lpstr>
      <vt:lpstr>Wingdings</vt:lpstr>
      <vt:lpstr>Office Theme</vt:lpstr>
      <vt:lpstr>Uvod igre uz Phaser.js</vt:lpstr>
      <vt:lpstr>Particle Emitter</vt:lpstr>
      <vt:lpstr>Explosions</vt:lpstr>
      <vt:lpstr>PowerPoint Presentation</vt:lpstr>
      <vt:lpstr>Health Bar</vt:lpstr>
      <vt:lpstr>Score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Plac</dc:creator>
  <cp:lastModifiedBy>luka erkapic</cp:lastModifiedBy>
  <cp:revision>115</cp:revision>
  <dcterms:created xsi:type="dcterms:W3CDTF">2014-12-03T10:13:02Z</dcterms:created>
  <dcterms:modified xsi:type="dcterms:W3CDTF">2016-08-30T21:26:39Z</dcterms:modified>
</cp:coreProperties>
</file>