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3"/>
  </p:notesMasterIdLst>
  <p:handoutMasterIdLst>
    <p:handoutMasterId r:id="rId24"/>
  </p:handoutMasterIdLst>
  <p:sldIdLst>
    <p:sldId id="388" r:id="rId7"/>
    <p:sldId id="389" r:id="rId8"/>
    <p:sldId id="390" r:id="rId9"/>
    <p:sldId id="391" r:id="rId10"/>
    <p:sldId id="392" r:id="rId11"/>
    <p:sldId id="393" r:id="rId12"/>
    <p:sldId id="397" r:id="rId13"/>
    <p:sldId id="394" r:id="rId14"/>
    <p:sldId id="398" r:id="rId15"/>
    <p:sldId id="396" r:id="rId16"/>
    <p:sldId id="401" r:id="rId17"/>
    <p:sldId id="402" r:id="rId18"/>
    <p:sldId id="403" r:id="rId19"/>
    <p:sldId id="404" r:id="rId20"/>
    <p:sldId id="380" r:id="rId21"/>
    <p:sldId id="378" r:id="rId2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88"/>
            <p14:sldId id="389"/>
            <p14:sldId id="390"/>
            <p14:sldId id="391"/>
            <p14:sldId id="392"/>
            <p14:sldId id="393"/>
            <p14:sldId id="397"/>
            <p14:sldId id="394"/>
            <p14:sldId id="398"/>
            <p14:sldId id="396"/>
            <p14:sldId id="401"/>
            <p14:sldId id="402"/>
            <p14:sldId id="403"/>
            <p14:sldId id="404"/>
            <p14:sldId id="380"/>
            <p14:sldId id="378"/>
          </p14:sldIdLst>
        </p14:section>
        <p14:section name="Tipografija" id="{8C6D24B6-36A7-4D1D-ACDE-AB8A042CCF77}">
          <p14:sldIdLst/>
        </p14:section>
        <p14:section name="Raspored pločica (tiles)" id="{25AF2494-4EC3-4A98-81BA-31F4B3E43FA8}">
          <p14:sldIdLst/>
        </p14:section>
        <p14:section name="Grafikoni i statistike" id="{89BC780D-0704-43BE-9E1F-DA2EE780FF2B}">
          <p14:sldIdLst/>
        </p14:section>
        <p14:section name="Fotografija" id="{AE8ABB39-D6C7-42D8-8957-46318C29C858}">
          <p14:sldIdLst/>
        </p14:section>
        <p14:section name="Primjeri slideovi" id="{B014A0BB-2A34-4838-B509-54B51AB6FDC0}">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B14"/>
    <a:srgbClr val="E8500E"/>
    <a:srgbClr val="E84C0E"/>
    <a:srgbClr val="E64C0E"/>
    <a:srgbClr val="F04C0E"/>
    <a:srgbClr val="D9470D"/>
    <a:srgbClr val="F16F1F"/>
    <a:srgbClr val="E64422"/>
    <a:srgbClr val="EE4422"/>
    <a:srgbClr val="EE5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909" autoAdjust="0"/>
  </p:normalViewPr>
  <p:slideViewPr>
    <p:cSldViewPr snapToGrid="0">
      <p:cViewPr varScale="1">
        <p:scale>
          <a:sx n="70" d="100"/>
          <a:sy n="70" d="100"/>
        </p:scale>
        <p:origin x="816" y="72"/>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12/22/2016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12/22/2016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12/22/2016 7:38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mputer_graph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2764" y="1768475"/>
            <a:ext cx="11228440" cy="2708434"/>
          </a:xfrm>
        </p:spPr>
        <p:txBody>
          <a:bodyPr/>
          <a:lstStyle/>
          <a:p>
            <a:r>
              <a:rPr lang="hr-HR" dirty="0" smtClean="0"/>
              <a:t>Uvod u razvoj 3d 		</a:t>
            </a:r>
          </a:p>
          <a:p>
            <a:r>
              <a:rPr lang="hr-HR" dirty="0" smtClean="0"/>
              <a:t>aplikacija</a:t>
            </a:r>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92033904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6" y="1447799"/>
            <a:ext cx="10058400" cy="4591073"/>
          </a:xfrm>
          <a:prstGeom prst="rect">
            <a:avLst/>
          </a:prstGeom>
        </p:spPr>
      </p:pic>
    </p:spTree>
    <p:extLst>
      <p:ext uri="{BB962C8B-B14F-4D97-AF65-F5344CB8AC3E}">
        <p14:creationId xmlns:p14="http://schemas.microsoft.com/office/powerpoint/2010/main" val="39585518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dirty="0" smtClean="0"/>
              <a:t>Open GL g</a:t>
            </a:r>
            <a:r>
              <a:rPr lang="en-US" dirty="0" err="1" smtClean="0"/>
              <a:t>lossary</a:t>
            </a:r>
            <a:r>
              <a:rPr lang="en-US" dirty="0"/>
              <a:t/>
            </a:r>
            <a:br>
              <a:rPr lang="en-US" dirty="0"/>
            </a:br>
            <a:endParaRPr lang="en-US" dirty="0"/>
          </a:p>
        </p:txBody>
      </p:sp>
      <p:sp>
        <p:nvSpPr>
          <p:cNvPr id="3" name="Text Placeholder 2"/>
          <p:cNvSpPr>
            <a:spLocks noGrp="1"/>
          </p:cNvSpPr>
          <p:nvPr>
            <p:ph type="body" sz="quarter" idx="10"/>
          </p:nvPr>
        </p:nvSpPr>
        <p:spPr>
          <a:xfrm>
            <a:off x="519112" y="1447799"/>
            <a:ext cx="11149013" cy="3053144"/>
          </a:xfrm>
        </p:spPr>
        <p:txBody>
          <a:bodyPr/>
          <a:lstStyle/>
          <a:p>
            <a:r>
              <a:rPr lang="hr-HR" dirty="0" smtClean="0"/>
              <a:t>Frame – frame of animation</a:t>
            </a:r>
          </a:p>
          <a:p>
            <a:r>
              <a:rPr lang="hr-HR" dirty="0" smtClean="0"/>
              <a:t>Program – object to which shaders can be attached</a:t>
            </a:r>
          </a:p>
          <a:p>
            <a:r>
              <a:rPr lang="hr-HR" dirty="0" smtClean="0"/>
              <a:t>Shader – program that runs in GPU pipeline</a:t>
            </a:r>
          </a:p>
          <a:p>
            <a:r>
              <a:rPr lang="hr-HR" dirty="0" smtClean="0"/>
              <a:t>Buffer - </a:t>
            </a:r>
            <a:r>
              <a:rPr lang="en-US" dirty="0"/>
              <a:t>region of a physical memory storage used to temporarily store </a:t>
            </a:r>
            <a:r>
              <a:rPr lang="hr-HR" dirty="0" smtClean="0"/>
              <a:t>data</a:t>
            </a:r>
          </a:p>
          <a:p>
            <a:r>
              <a:rPr lang="hr-HR" dirty="0" smtClean="0"/>
              <a:t>Framebuffer - </a:t>
            </a:r>
            <a:r>
              <a:rPr lang="en-US" dirty="0"/>
              <a:t> type of data buffer for use in graphical display</a:t>
            </a:r>
            <a:endParaRPr lang="hr-HR" dirty="0" smtClean="0"/>
          </a:p>
        </p:txBody>
      </p:sp>
    </p:spTree>
    <p:extLst>
      <p:ext uri="{BB962C8B-B14F-4D97-AF65-F5344CB8AC3E}">
        <p14:creationId xmlns:p14="http://schemas.microsoft.com/office/powerpoint/2010/main" val="13043236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 GL – variable </a:t>
            </a:r>
            <a:r>
              <a:rPr lang="hr-HR" dirty="0"/>
              <a:t>q</a:t>
            </a:r>
            <a:r>
              <a:rPr lang="en-US" dirty="0" err="1" smtClean="0"/>
              <a:t>ualifiers</a:t>
            </a:r>
            <a:endParaRPr lang="en-US" dirty="0"/>
          </a:p>
        </p:txBody>
      </p:sp>
      <p:sp>
        <p:nvSpPr>
          <p:cNvPr id="3" name="Text Placeholder 2"/>
          <p:cNvSpPr>
            <a:spLocks noGrp="1"/>
          </p:cNvSpPr>
          <p:nvPr>
            <p:ph type="body" sz="quarter" idx="10"/>
          </p:nvPr>
        </p:nvSpPr>
        <p:spPr>
          <a:xfrm>
            <a:off x="519112" y="1447799"/>
            <a:ext cx="11149013" cy="3397853"/>
          </a:xfrm>
        </p:spPr>
        <p:txBody>
          <a:bodyPr/>
          <a:lstStyle/>
          <a:p>
            <a:r>
              <a:rPr lang="en-US" dirty="0" err="1"/>
              <a:t>const</a:t>
            </a:r>
            <a:r>
              <a:rPr lang="en-US" dirty="0"/>
              <a:t> – The declaration is of a compile time constant</a:t>
            </a:r>
            <a:r>
              <a:rPr lang="en-US" dirty="0" smtClean="0"/>
              <a:t>.</a:t>
            </a:r>
            <a:endParaRPr lang="hr-HR" dirty="0" smtClean="0"/>
          </a:p>
          <a:p>
            <a:endParaRPr lang="en-US" dirty="0"/>
          </a:p>
          <a:p>
            <a:r>
              <a:rPr lang="en-US" dirty="0"/>
              <a:t>attribute – Global variables that may change per vertex, that are passed from the OpenGL application to vertex </a:t>
            </a:r>
            <a:r>
              <a:rPr lang="en-US" dirty="0" err="1"/>
              <a:t>shaders</a:t>
            </a:r>
            <a:r>
              <a:rPr lang="en-US" dirty="0"/>
              <a:t>. This qualifier can only be used in vertex </a:t>
            </a:r>
            <a:r>
              <a:rPr lang="en-US" dirty="0" err="1"/>
              <a:t>shaders</a:t>
            </a:r>
            <a:r>
              <a:rPr lang="en-US" dirty="0"/>
              <a:t>. For the </a:t>
            </a:r>
            <a:r>
              <a:rPr lang="en-US" dirty="0" err="1"/>
              <a:t>shader</a:t>
            </a:r>
            <a:r>
              <a:rPr lang="en-US" dirty="0"/>
              <a:t> this is a read-only </a:t>
            </a:r>
            <a:r>
              <a:rPr lang="en-US" dirty="0" smtClean="0"/>
              <a:t>variable</a:t>
            </a:r>
            <a:endParaRPr lang="hr-HR" dirty="0" smtClean="0"/>
          </a:p>
          <a:p>
            <a:endParaRPr lang="hr-HR" dirty="0" smtClean="0"/>
          </a:p>
        </p:txBody>
      </p:sp>
    </p:spTree>
    <p:extLst>
      <p:ext uri="{BB962C8B-B14F-4D97-AF65-F5344CB8AC3E}">
        <p14:creationId xmlns:p14="http://schemas.microsoft.com/office/powerpoint/2010/main" val="38164966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t>Open GL – variable q</a:t>
            </a:r>
            <a:r>
              <a:rPr lang="en-US" dirty="0" err="1"/>
              <a:t>ualifiers</a:t>
            </a:r>
            <a:endParaRPr lang="en-US" dirty="0"/>
          </a:p>
        </p:txBody>
      </p:sp>
      <p:sp>
        <p:nvSpPr>
          <p:cNvPr id="3" name="Text Placeholder 2"/>
          <p:cNvSpPr>
            <a:spLocks noGrp="1"/>
          </p:cNvSpPr>
          <p:nvPr>
            <p:ph type="body" sz="quarter" idx="10"/>
          </p:nvPr>
        </p:nvSpPr>
        <p:spPr>
          <a:xfrm>
            <a:off x="519112" y="1447799"/>
            <a:ext cx="11149013" cy="4185761"/>
          </a:xfrm>
        </p:spPr>
        <p:txBody>
          <a:bodyPr/>
          <a:lstStyle/>
          <a:p>
            <a:r>
              <a:rPr lang="en-US" dirty="0"/>
              <a:t>uniform – Global variables that may change per primitive [...], that are passed from the OpenGL application to the </a:t>
            </a:r>
            <a:r>
              <a:rPr lang="en-US" dirty="0" err="1"/>
              <a:t>shaders</a:t>
            </a:r>
            <a:r>
              <a:rPr lang="en-US" dirty="0"/>
              <a:t>. This qualifier can be used in both vertex and fragment </a:t>
            </a:r>
            <a:r>
              <a:rPr lang="en-US" dirty="0" err="1"/>
              <a:t>shaders</a:t>
            </a:r>
            <a:r>
              <a:rPr lang="en-US" dirty="0"/>
              <a:t>. For the </a:t>
            </a:r>
            <a:r>
              <a:rPr lang="en-US" dirty="0" err="1"/>
              <a:t>shaders</a:t>
            </a:r>
            <a:r>
              <a:rPr lang="en-US" dirty="0"/>
              <a:t> this is a read-only variable</a:t>
            </a:r>
            <a:endParaRPr lang="hr-HR" dirty="0"/>
          </a:p>
          <a:p>
            <a:r>
              <a:rPr lang="en-US" dirty="0"/>
              <a:t>varying – used for interpolated data between a vertex </a:t>
            </a:r>
            <a:r>
              <a:rPr lang="en-US" dirty="0" err="1"/>
              <a:t>shader</a:t>
            </a:r>
            <a:r>
              <a:rPr lang="en-US" dirty="0"/>
              <a:t> and a fragment </a:t>
            </a:r>
            <a:r>
              <a:rPr lang="en-US" dirty="0" err="1"/>
              <a:t>shader</a:t>
            </a:r>
            <a:r>
              <a:rPr lang="en-US" dirty="0"/>
              <a:t>. Available for writing in the vertex </a:t>
            </a:r>
            <a:r>
              <a:rPr lang="en-US" dirty="0" err="1"/>
              <a:t>shader</a:t>
            </a:r>
            <a:r>
              <a:rPr lang="en-US" dirty="0"/>
              <a:t>, and read-only in a fragment </a:t>
            </a:r>
            <a:r>
              <a:rPr lang="en-US" dirty="0" err="1"/>
              <a:t>shader</a:t>
            </a:r>
            <a:r>
              <a:rPr lang="en-US" dirty="0" smtClean="0"/>
              <a:t>.</a:t>
            </a:r>
            <a:r>
              <a:rPr lang="hr-HR" dirty="0" smtClean="0"/>
              <a:t> ( in and out keywords , varying in WebGL ).</a:t>
            </a:r>
            <a:endParaRPr lang="en-US" dirty="0"/>
          </a:p>
          <a:p>
            <a:endParaRPr lang="en-US" dirty="0"/>
          </a:p>
        </p:txBody>
      </p:sp>
    </p:spTree>
    <p:extLst>
      <p:ext uri="{BB962C8B-B14F-4D97-AF65-F5344CB8AC3E}">
        <p14:creationId xmlns:p14="http://schemas.microsoft.com/office/powerpoint/2010/main" val="19367581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519112" y="1447799"/>
            <a:ext cx="11149013" cy="984885"/>
          </a:xfrm>
        </p:spPr>
        <p:txBody>
          <a:bodyPr/>
          <a:lstStyle/>
          <a:p>
            <a:pPr marL="0" indent="0">
              <a:buNone/>
            </a:pPr>
            <a:endParaRPr lang="hr-HR" dirty="0"/>
          </a:p>
          <a:p>
            <a:r>
              <a:rPr lang="en-US" dirty="0"/>
              <a:t>https://github.com/luka712/mscommunity_os_opentk.git</a:t>
            </a:r>
          </a:p>
        </p:txBody>
      </p:sp>
    </p:spTree>
    <p:extLst>
      <p:ext uri="{BB962C8B-B14F-4D97-AF65-F5344CB8AC3E}">
        <p14:creationId xmlns:p14="http://schemas.microsoft.com/office/powerpoint/2010/main" val="37033119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Hvala</a:t>
            </a:r>
            <a:endParaRPr lang="en-US" dirty="0"/>
          </a:p>
        </p:txBody>
      </p:sp>
    </p:spTree>
    <p:extLst>
      <p:ext uri="{BB962C8B-B14F-4D97-AF65-F5344CB8AC3E}">
        <p14:creationId xmlns:p14="http://schemas.microsoft.com/office/powerpoint/2010/main" val="420181202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hr-HR" dirty="0" smtClean="0"/>
              <a:t>3d Api</a:t>
            </a:r>
            <a:endParaRPr lang="en-US" dirty="0"/>
          </a:p>
        </p:txBody>
      </p:sp>
      <p:sp>
        <p:nvSpPr>
          <p:cNvPr id="5" name="Text Placeholder 4"/>
          <p:cNvSpPr>
            <a:spLocks noGrp="1"/>
          </p:cNvSpPr>
          <p:nvPr>
            <p:ph type="body" sz="quarter" idx="10"/>
          </p:nvPr>
        </p:nvSpPr>
        <p:spPr>
          <a:xfrm>
            <a:off x="519112" y="1447799"/>
            <a:ext cx="11149013" cy="3151632"/>
          </a:xfrm>
        </p:spPr>
        <p:txBody>
          <a:bodyPr/>
          <a:lstStyle/>
          <a:p>
            <a:r>
              <a:rPr lang="hr-HR" dirty="0" smtClean="0"/>
              <a:t>OpenGL</a:t>
            </a:r>
          </a:p>
          <a:p>
            <a:r>
              <a:rPr lang="hr-HR" dirty="0" smtClean="0"/>
              <a:t>D3d</a:t>
            </a:r>
          </a:p>
          <a:p>
            <a:r>
              <a:rPr lang="hr-HR" dirty="0" smtClean="0"/>
              <a:t>Mantle</a:t>
            </a:r>
          </a:p>
          <a:p>
            <a:r>
              <a:rPr lang="hr-HR" dirty="0" smtClean="0"/>
              <a:t>Vulkan</a:t>
            </a:r>
          </a:p>
          <a:p>
            <a:r>
              <a:rPr lang="hr-HR" dirty="0" smtClean="0"/>
              <a:t>WebGL</a:t>
            </a:r>
          </a:p>
          <a:p>
            <a:r>
              <a:rPr lang="hr-HR" dirty="0" smtClean="0"/>
              <a:t>...</a:t>
            </a:r>
            <a:endParaRPr lang="en-US" dirty="0"/>
          </a:p>
        </p:txBody>
      </p:sp>
    </p:spTree>
    <p:extLst>
      <p:ext uri="{BB962C8B-B14F-4D97-AF65-F5344CB8AC3E}">
        <p14:creationId xmlns:p14="http://schemas.microsoft.com/office/powerpoint/2010/main" val="13101875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dirty="0" smtClean="0"/>
              <a:t>3d Api</a:t>
            </a:r>
            <a:br>
              <a:rPr lang="hr-HR" dirty="0" smtClean="0"/>
            </a:br>
            <a:endParaRPr lang="en-US" dirty="0"/>
          </a:p>
        </p:txBody>
      </p:sp>
      <p:sp>
        <p:nvSpPr>
          <p:cNvPr id="3" name="Text Placeholder 2"/>
          <p:cNvSpPr>
            <a:spLocks noGrp="1"/>
          </p:cNvSpPr>
          <p:nvPr>
            <p:ph type="body" sz="quarter" idx="10"/>
          </p:nvPr>
        </p:nvSpPr>
        <p:spPr>
          <a:xfrm>
            <a:off x="519112" y="1447799"/>
            <a:ext cx="11149013" cy="2954655"/>
          </a:xfrm>
        </p:spPr>
        <p:txBody>
          <a:bodyPr/>
          <a:lstStyle/>
          <a:p>
            <a:endParaRPr lang="hr-HR" dirty="0" smtClean="0"/>
          </a:p>
          <a:p>
            <a:r>
              <a:rPr lang="hr-HR" dirty="0" smtClean="0"/>
              <a:t>Application programming interface for rendering 2d or 3d vector graphics</a:t>
            </a:r>
          </a:p>
          <a:p>
            <a:endParaRPr lang="hr-HR" dirty="0" smtClean="0"/>
          </a:p>
          <a:p>
            <a:r>
              <a:rPr lang="hr-HR" dirty="0" smtClean="0"/>
              <a:t>Used to interact with GPU ( graphics processing unit ), to achieve hardware-accelerated rendering.</a:t>
            </a:r>
            <a:endParaRPr lang="en-US" dirty="0"/>
          </a:p>
        </p:txBody>
      </p:sp>
    </p:spTree>
    <p:extLst>
      <p:ext uri="{BB962C8B-B14F-4D97-AF65-F5344CB8AC3E}">
        <p14:creationId xmlns:p14="http://schemas.microsoft.com/office/powerpoint/2010/main" val="16998124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GPU</a:t>
            </a:r>
            <a:endParaRPr lang="en-US" dirty="0"/>
          </a:p>
        </p:txBody>
      </p:sp>
      <p:sp>
        <p:nvSpPr>
          <p:cNvPr id="3" name="Text Placeholder 2"/>
          <p:cNvSpPr>
            <a:spLocks noGrp="1"/>
          </p:cNvSpPr>
          <p:nvPr>
            <p:ph type="body" sz="quarter" idx="10"/>
          </p:nvPr>
        </p:nvSpPr>
        <p:spPr>
          <a:xfrm>
            <a:off x="519112" y="1447799"/>
            <a:ext cx="11149013" cy="4185761"/>
          </a:xfrm>
        </p:spPr>
        <p:txBody>
          <a:bodyPr/>
          <a:lstStyle/>
          <a:p>
            <a:r>
              <a:rPr lang="hr-HR" dirty="0" smtClean="0"/>
              <a:t>Specialized electronic circuit designed to rapidly manipulate and alter memory to accelerate the creation of images in a frame buffer intented for output to a display buffer</a:t>
            </a:r>
          </a:p>
          <a:p>
            <a:endParaRPr lang="hr-HR" dirty="0" smtClean="0"/>
          </a:p>
          <a:p>
            <a:r>
              <a:rPr lang="en-US" dirty="0"/>
              <a:t>Modern GPUs are very efficient at manipulating computer</a:t>
            </a:r>
            <a:r>
              <a:rPr lang="en-US" dirty="0">
                <a:hlinkClick r:id="rId2" tooltip="Computer graphics"/>
              </a:rPr>
              <a:t> </a:t>
            </a:r>
            <a:r>
              <a:rPr lang="en-US" dirty="0"/>
              <a:t>graphics and image processing, and their highly parallel structure makes them more efficient than general-purpose CPUs for algorithms where the processing of large blocks of data is done in parallel. </a:t>
            </a:r>
          </a:p>
        </p:txBody>
      </p:sp>
    </p:spTree>
    <p:extLst>
      <p:ext uri="{BB962C8B-B14F-4D97-AF65-F5344CB8AC3E}">
        <p14:creationId xmlns:p14="http://schemas.microsoft.com/office/powerpoint/2010/main" val="11391528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GPU Pipeline</a:t>
            </a:r>
            <a:endParaRPr lang="en-US" dirty="0"/>
          </a:p>
        </p:txBody>
      </p:sp>
      <p:sp>
        <p:nvSpPr>
          <p:cNvPr id="3" name="Text Placeholder 2"/>
          <p:cNvSpPr>
            <a:spLocks noGrp="1"/>
          </p:cNvSpPr>
          <p:nvPr>
            <p:ph type="body" sz="quarter" idx="10"/>
          </p:nvPr>
        </p:nvSpPr>
        <p:spPr>
          <a:xfrm>
            <a:off x="519112" y="1447799"/>
            <a:ext cx="11149013" cy="886397"/>
          </a:xfrm>
        </p:spPr>
        <p:txBody>
          <a:bodyPr/>
          <a:lstStyle/>
          <a:p>
            <a:r>
              <a:rPr lang="en-US" dirty="0"/>
              <a:t>sequence of steps used to create a 2D raster representation of a 3D scene.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2805498"/>
            <a:ext cx="8119707" cy="3032257"/>
          </a:xfrm>
          <a:prstGeom prst="rect">
            <a:avLst/>
          </a:prstGeom>
        </p:spPr>
      </p:pic>
    </p:spTree>
    <p:extLst>
      <p:ext uri="{BB962C8B-B14F-4D97-AF65-F5344CB8AC3E}">
        <p14:creationId xmlns:p14="http://schemas.microsoft.com/office/powerpoint/2010/main" val="24204247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OpenGL – fixed pipeline</a:t>
            </a:r>
            <a:endParaRPr lang="en-US" dirty="0"/>
          </a:p>
        </p:txBody>
      </p:sp>
      <p:sp>
        <p:nvSpPr>
          <p:cNvPr id="3" name="Text Placeholder 2"/>
          <p:cNvSpPr>
            <a:spLocks noGrp="1"/>
          </p:cNvSpPr>
          <p:nvPr>
            <p:ph type="body" sz="quarter" idx="10"/>
          </p:nvPr>
        </p:nvSpPr>
        <p:spPr>
          <a:xfrm>
            <a:off x="519112" y="1447799"/>
            <a:ext cx="11149013" cy="3693319"/>
          </a:xfrm>
        </p:spPr>
        <p:txBody>
          <a:bodyPr/>
          <a:lstStyle/>
          <a:p>
            <a:endParaRPr lang="hr-HR" dirty="0" smtClean="0"/>
          </a:p>
          <a:p>
            <a:endParaRPr lang="hr-HR" dirty="0" smtClean="0"/>
          </a:p>
          <a:p>
            <a:r>
              <a:rPr lang="hr-HR" dirty="0" smtClean="0"/>
              <a:t>Early days of opengl and graphics</a:t>
            </a:r>
          </a:p>
          <a:p>
            <a:r>
              <a:rPr lang="hr-HR" dirty="0" smtClean="0"/>
              <a:t>Build in functions</a:t>
            </a:r>
          </a:p>
          <a:p>
            <a:r>
              <a:rPr lang="hr-HR" dirty="0" smtClean="0"/>
              <a:t>Hard-coded lighting, transformation etc...</a:t>
            </a:r>
          </a:p>
          <a:p>
            <a:r>
              <a:rPr lang="hr-HR" dirty="0" smtClean="0"/>
              <a:t>Removed from OpenGL 3.2</a:t>
            </a:r>
          </a:p>
          <a:p>
            <a:endParaRPr lang="en-US" dirty="0"/>
          </a:p>
        </p:txBody>
      </p:sp>
    </p:spTree>
    <p:extLst>
      <p:ext uri="{BB962C8B-B14F-4D97-AF65-F5344CB8AC3E}">
        <p14:creationId xmlns:p14="http://schemas.microsoft.com/office/powerpoint/2010/main" val="15011691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Fixed pipeline</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4" y="2823665"/>
            <a:ext cx="10058400" cy="2530740"/>
          </a:xfrm>
          <a:prstGeom prst="rect">
            <a:avLst/>
          </a:prstGeom>
        </p:spPr>
      </p:pic>
    </p:spTree>
    <p:extLst>
      <p:ext uri="{BB962C8B-B14F-4D97-AF65-F5344CB8AC3E}">
        <p14:creationId xmlns:p14="http://schemas.microsoft.com/office/powerpoint/2010/main" val="6033614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OpenGL – programmable pipeline</a:t>
            </a:r>
            <a:endParaRPr lang="en-US" dirty="0"/>
          </a:p>
        </p:txBody>
      </p:sp>
      <p:sp>
        <p:nvSpPr>
          <p:cNvPr id="3" name="Text Placeholder 2"/>
          <p:cNvSpPr>
            <a:spLocks noGrp="1"/>
          </p:cNvSpPr>
          <p:nvPr>
            <p:ph type="body" sz="quarter" idx="10"/>
          </p:nvPr>
        </p:nvSpPr>
        <p:spPr>
          <a:xfrm>
            <a:off x="519112" y="1447799"/>
            <a:ext cx="11149013" cy="4235006"/>
          </a:xfrm>
        </p:spPr>
        <p:txBody>
          <a:bodyPr/>
          <a:lstStyle/>
          <a:p>
            <a:endParaRPr lang="hr-HR" dirty="0" smtClean="0"/>
          </a:p>
          <a:p>
            <a:r>
              <a:rPr lang="hr-HR" dirty="0" smtClean="0"/>
              <a:t>Introduces shaders ( programs that run on GPU )</a:t>
            </a:r>
          </a:p>
          <a:p>
            <a:endParaRPr lang="hr-HR" dirty="0" smtClean="0"/>
          </a:p>
          <a:p>
            <a:r>
              <a:rPr lang="hr-HR" dirty="0" smtClean="0"/>
              <a:t>Vertex shader - deals with vertex, color, texture coordinates </a:t>
            </a:r>
          </a:p>
          <a:p>
            <a:endParaRPr lang="hr-HR" dirty="0" smtClean="0"/>
          </a:p>
          <a:p>
            <a:r>
              <a:rPr lang="hr-HR" dirty="0" smtClean="0"/>
              <a:t>Fragment Shader or Pixel Shader - deals with individual pixels </a:t>
            </a:r>
          </a:p>
          <a:p>
            <a:endParaRPr lang="hr-HR" dirty="0"/>
          </a:p>
          <a:p>
            <a:r>
              <a:rPr lang="hr-HR" dirty="0" smtClean="0"/>
              <a:t>Geometry Shader – deals </a:t>
            </a:r>
            <a:r>
              <a:rPr lang="hr-HR" dirty="0"/>
              <a:t>with </a:t>
            </a:r>
            <a:r>
              <a:rPr lang="hr-HR" dirty="0" smtClean="0"/>
              <a:t>assembeled primitives</a:t>
            </a:r>
          </a:p>
        </p:txBody>
      </p:sp>
    </p:spTree>
    <p:extLst>
      <p:ext uri="{BB962C8B-B14F-4D97-AF65-F5344CB8AC3E}">
        <p14:creationId xmlns:p14="http://schemas.microsoft.com/office/powerpoint/2010/main" val="6965524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Programmable pipeline</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99" y="1991024"/>
            <a:ext cx="10058400" cy="4761373"/>
          </a:xfrm>
          <a:prstGeom prst="rect">
            <a:avLst/>
          </a:prstGeom>
        </p:spPr>
      </p:pic>
    </p:spTree>
    <p:extLst>
      <p:ext uri="{BB962C8B-B14F-4D97-AF65-F5344CB8AC3E}">
        <p14:creationId xmlns:p14="http://schemas.microsoft.com/office/powerpoint/2010/main" val="42699028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F990F116-B58F-4255-B05B-DA3808E0E5C6}">
  <ds:schemaRefs>
    <ds:schemaRef ds:uri="EB693DEA-2256-4DD9-8FF3-783287AC6516"/>
    <ds:schemaRef ds:uri="http://purl.org/dc/terms/"/>
    <ds:schemaRef ds:uri="http://schemas.microsoft.com/sharepoint/v3"/>
    <ds:schemaRef ds:uri="http://purl.org/dc/dcmitype/"/>
    <ds:schemaRef ds:uri="2f90a3b6-08c8-4148-8fff-0427b40d8fc9"/>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schemas.microsoft.com/sharepoint/v3/fields"/>
    <ds:schemaRef ds:uri="http://www.w3.org/XML/1998/namespac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B823631-F3B9-444B-BFA9-343B4967A39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795</TotalTime>
  <Words>443</Words>
  <Application>Microsoft Office PowerPoint</Application>
  <PresentationFormat>Custom</PresentationFormat>
  <Paragraphs>58</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Segoe UI</vt:lpstr>
      <vt:lpstr>Segoe UI Light</vt:lpstr>
      <vt:lpstr>Wingdings</vt:lpstr>
      <vt:lpstr>Metro Template Light 16x9</vt:lpstr>
      <vt:lpstr>Metro Template Colored Titles Segoe UI 16x9</vt:lpstr>
      <vt:lpstr>PowerPoint Presentation</vt:lpstr>
      <vt:lpstr>3d Api</vt:lpstr>
      <vt:lpstr>3d Api </vt:lpstr>
      <vt:lpstr>GPU</vt:lpstr>
      <vt:lpstr>GPU Pipeline</vt:lpstr>
      <vt:lpstr>OpenGL – fixed pipeline</vt:lpstr>
      <vt:lpstr>Fixed pipeline</vt:lpstr>
      <vt:lpstr>OpenGL – programmable pipeline</vt:lpstr>
      <vt:lpstr>Programmable pipeline</vt:lpstr>
      <vt:lpstr>PowerPoint Presentation</vt:lpstr>
      <vt:lpstr>Open GL glossary </vt:lpstr>
      <vt:lpstr>Open GL – variable qualifiers</vt:lpstr>
      <vt:lpstr>Open GL – variable qualifiers</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96</cp:revision>
  <dcterms:created xsi:type="dcterms:W3CDTF">2012-01-14T00:09:53Z</dcterms:created>
  <dcterms:modified xsi:type="dcterms:W3CDTF">2016-12-22T06:40:39Z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