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5"/>
  </p:notesMasterIdLst>
  <p:handoutMasterIdLst>
    <p:handoutMasterId r:id="rId52"/>
  </p:handoutMasterIdLst>
  <p:sldIdLst>
    <p:sldId id="260" r:id="rId4"/>
    <p:sldId id="262" r:id="rId6"/>
    <p:sldId id="416" r:id="rId7"/>
    <p:sldId id="417" r:id="rId8"/>
    <p:sldId id="446" r:id="rId9"/>
    <p:sldId id="449" r:id="rId10"/>
    <p:sldId id="365" r:id="rId11"/>
    <p:sldId id="450" r:id="rId12"/>
    <p:sldId id="452" r:id="rId13"/>
    <p:sldId id="478" r:id="rId14"/>
    <p:sldId id="453" r:id="rId15"/>
    <p:sldId id="454" r:id="rId16"/>
    <p:sldId id="479" r:id="rId17"/>
    <p:sldId id="455" r:id="rId18"/>
    <p:sldId id="480" r:id="rId19"/>
    <p:sldId id="456" r:id="rId20"/>
    <p:sldId id="457" r:id="rId21"/>
    <p:sldId id="458" r:id="rId22"/>
    <p:sldId id="368" r:id="rId23"/>
    <p:sldId id="395" r:id="rId24"/>
    <p:sldId id="396" r:id="rId25"/>
    <p:sldId id="370" r:id="rId26"/>
    <p:sldId id="404" r:id="rId27"/>
    <p:sldId id="506" r:id="rId28"/>
    <p:sldId id="507" r:id="rId29"/>
    <p:sldId id="512" r:id="rId30"/>
    <p:sldId id="513" r:id="rId31"/>
    <p:sldId id="511" r:id="rId32"/>
    <p:sldId id="514" r:id="rId33"/>
    <p:sldId id="515" r:id="rId34"/>
    <p:sldId id="516" r:id="rId35"/>
    <p:sldId id="517" r:id="rId36"/>
    <p:sldId id="405" r:id="rId37"/>
    <p:sldId id="366" r:id="rId38"/>
    <p:sldId id="388" r:id="rId39"/>
    <p:sldId id="533" r:id="rId40"/>
    <p:sldId id="389" r:id="rId41"/>
    <p:sldId id="285" r:id="rId42"/>
    <p:sldId id="415" r:id="rId43"/>
    <p:sldId id="364" r:id="rId44"/>
    <p:sldId id="411" r:id="rId45"/>
    <p:sldId id="369" r:id="rId46"/>
    <p:sldId id="400" r:id="rId47"/>
    <p:sldId id="401" r:id="rId48"/>
    <p:sldId id="371" r:id="rId49"/>
    <p:sldId id="407" r:id="rId50"/>
    <p:sldId id="340" r:id="rId51"/>
  </p:sldIdLst>
  <p:sldSz cx="12192000" cy="6858000"/>
  <p:notesSz cx="6858000" cy="9144000"/>
  <p:custDataLst>
    <p:tags r:id="rId5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4" autoAdjust="0"/>
    <p:restoredTop sz="90938" autoAdjust="0"/>
  </p:normalViewPr>
  <p:slideViewPr>
    <p:cSldViewPr snapToGrid="0" showGuides="1">
      <p:cViewPr>
        <p:scale>
          <a:sx n="100" d="100"/>
          <a:sy n="100" d="100"/>
        </p:scale>
        <p:origin x="-762" y="-432"/>
      </p:cViewPr>
      <p:guideLst>
        <p:guide orient="horz" pos="2215"/>
        <p:guide pos="3840"/>
      </p:guideLst>
    </p:cSldViewPr>
  </p:slideViewPr>
  <p:notesTextViewPr>
    <p:cViewPr>
      <p:scale>
        <a:sx n="1" d="1"/>
        <a:sy n="1" d="1"/>
      </p:scale>
      <p:origin x="0" y="0"/>
    </p:cViewPr>
  </p:notesTextViewPr>
  <p:sorterViewPr>
    <p:cViewPr>
      <p:scale>
        <a:sx n="75" d="100"/>
        <a:sy n="75"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6" Type="http://schemas.openxmlformats.org/officeDocument/2006/relationships/tags" Target="tags/tag3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13BBE5-0BEA-4494-9BEF-C8C2F48C9E2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B8912-F0BA-4AD8-8415-DA1F26BCB09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4"/>
          <p:cNvSpPr txBox="1"/>
          <p:nvPr/>
        </p:nvSpPr>
        <p:spPr>
          <a:xfrm>
            <a:off x="2965031" y="3367444"/>
            <a:ext cx="453650" cy="137203"/>
          </a:xfrm>
          <a:prstGeom prst="rect">
            <a:avLst/>
          </a:prstGeom>
          <a:noFill/>
        </p:spPr>
        <p:txBody>
          <a:bodyPr wrap="square" rtlCol="0">
            <a:spAutoFit/>
          </a:bodyPr>
          <a:lstStyle/>
          <a:p>
            <a:pPr>
              <a:lnSpc>
                <a:spcPct val="200000"/>
              </a:lnSpc>
            </a:pPr>
            <a:r>
              <a:rPr lang="zh-CN" altLang="en-US" sz="100">
                <a:solidFill>
                  <a:schemeClr val="tx1">
                    <a:alpha val="0"/>
                  </a:schemeClr>
                </a:solidFill>
                <a:latin typeface="微软雅黑" panose="020B0503020204020204" pitchFamily="34" charset="-122"/>
                <a:ea typeface="微软雅黑" panose="020B0503020204020204" pitchFamily="34" charset="-122"/>
              </a:rPr>
              <a:t>行业</a:t>
            </a:r>
            <a:r>
              <a:rPr lang="en-US" altLang="zh-CN" sz="100">
                <a:solidFill>
                  <a:schemeClr val="tx1">
                    <a:alpha val="0"/>
                  </a:schemeClr>
                </a:solidFill>
                <a:latin typeface="微软雅黑" panose="020B0503020204020204" pitchFamily="34" charset="-122"/>
                <a:ea typeface="微软雅黑" panose="020B0503020204020204" pitchFamily="34" charset="-122"/>
              </a:rPr>
              <a:t>PPT</a:t>
            </a:r>
            <a:r>
              <a:rPr lang="zh-CN" altLang="en-US" sz="100">
                <a:solidFill>
                  <a:schemeClr val="tx1">
                    <a:alpha val="0"/>
                  </a:schemeClr>
                </a:solidFill>
                <a:latin typeface="微软雅黑" panose="020B0503020204020204" pitchFamily="34" charset="-122"/>
                <a:ea typeface="微软雅黑" panose="020B0503020204020204" pitchFamily="34" charset="-122"/>
              </a:rPr>
              <a:t>模板</a:t>
            </a:r>
            <a:r>
              <a:rPr lang="en-US" altLang="zh-CN" sz="10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a:solidFill>
                <a:schemeClr val="tx1">
                  <a:alpha val="0"/>
                </a:schemeClr>
              </a:solidFill>
              <a:latin typeface="微软雅黑" panose="020B0503020204020204" pitchFamily="34" charset="-122"/>
              <a:ea typeface="微软雅黑" panose="020B0503020204020204" pitchFamily="34" charset="-122"/>
            </a:endParaRPr>
          </a:p>
        </p:txBody>
      </p:sp>
      <p:sp>
        <p:nvSpPr>
          <p:cNvPr id="3" name="TextBox 8"/>
          <p:cNvSpPr txBox="1"/>
          <p:nvPr/>
        </p:nvSpPr>
        <p:spPr>
          <a:xfrm>
            <a:off x="7509627" y="2215277"/>
            <a:ext cx="540060" cy="137203"/>
          </a:xfrm>
          <a:prstGeom prst="rect">
            <a:avLst/>
          </a:prstGeom>
          <a:noFill/>
        </p:spPr>
        <p:txBody>
          <a:bodyPr wrap="square" rtlCol="0">
            <a:spAutoFit/>
          </a:bodyPr>
          <a:lstStyle/>
          <a:p>
            <a:pPr>
              <a:lnSpc>
                <a:spcPct val="200000"/>
              </a:lnSpc>
            </a:pPr>
            <a:r>
              <a:rPr lang="zh-CN" altLang="en-US" sz="10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a:solidFill>
                <a:schemeClr val="tx1">
                  <a:alpha val="0"/>
                </a:schemeClr>
              </a:solidFill>
              <a:latin typeface="微软雅黑" panose="020B0503020204020204" pitchFamily="34" charset="-122"/>
              <a:ea typeface="微软雅黑" panose="020B0503020204020204" pitchFamily="34" charset="-122"/>
            </a:endParaRPr>
          </a:p>
        </p:txBody>
      </p:sp>
      <p:sp>
        <p:nvSpPr>
          <p:cNvPr id="4"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5"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8"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9" name="页脚占位符 7"/>
          <p:cNvSpPr>
            <a:spLocks noGrp="1"/>
          </p:cNvSpPr>
          <p:nvPr>
            <p:ph type="ftr" sz="quarter" idx="11"/>
          </p:nvPr>
        </p:nvSpPr>
        <p:spPr>
          <a:xfrm>
            <a:off x="4038600" y="6356350"/>
            <a:ext cx="4114800" cy="365125"/>
          </a:xfrm>
        </p:spPr>
        <p:txBody>
          <a:bodyPr/>
          <a:lstStyle/>
          <a:p>
            <a:endParaRPr lang="zh-CN" altLang="en-US"/>
          </a:p>
        </p:txBody>
      </p:sp>
      <p:sp>
        <p:nvSpPr>
          <p:cNvPr id="10" name="灯片编号占位符 8"/>
          <p:cNvSpPr>
            <a:spLocks noGrp="1"/>
          </p:cNvSpPr>
          <p:nvPr>
            <p:ph type="sldNum" sz="quarter" idx="12"/>
          </p:nvPr>
        </p:nvSpPr>
        <p:spPr>
          <a:xfrm>
            <a:off x="8610600" y="6356350"/>
            <a:ext cx="2743200" cy="365125"/>
          </a:xfrm>
        </p:spPr>
        <p:txBody>
          <a:bodyPr/>
          <a:lstStyle/>
          <a:p>
            <a:fld id="{E9B957CC-A438-4D82-B305-22914934740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a:solidFill>
                <a:schemeClr val="bg1">
                  <a:alpha val="0"/>
                </a:schemeClr>
              </a:solidFill>
              <a:latin typeface="微软雅黑" panose="020B0503020204020204" pitchFamily="34" charset="-122"/>
              <a:ea typeface="微软雅黑" panose="020B0503020204020204" pitchFamily="34" charset="-122"/>
              <a:sym typeface="+mn-ea"/>
            </a:endParaRPr>
          </a:p>
          <a:p>
            <a:r>
              <a:rPr lang="en-US" altLang="zh-CN" sz="600">
                <a:solidFill>
                  <a:schemeClr val="bg1">
                    <a:alpha val="0"/>
                  </a:schemeClr>
                </a:solidFill>
                <a:latin typeface="微软雅黑" panose="020B0503020204020204" pitchFamily="34" charset="-122"/>
                <a:ea typeface="微软雅黑" panose="020B0503020204020204" pitchFamily="34" charset="-122"/>
                <a:sym typeface="+mn-ea"/>
              </a:rPr>
              <a:t>ibaotu.com</a:t>
            </a:r>
            <a:endParaRPr lang="en-US" altLang="zh-CN" sz="600">
              <a:solidFill>
                <a:schemeClr val="bg1">
                  <a:alpha val="0"/>
                </a:schemeClr>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userDrawn="1"/>
        </p:nvPicPr>
        <p:blipFill>
          <a:blip r:embed="rId3"/>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sldNum="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5.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4" Type="http://schemas.openxmlformats.org/officeDocument/2006/relationships/notesSlide" Target="../notesSlides/notesSlide27.xml"/><Relationship Id="rId33" Type="http://schemas.openxmlformats.org/officeDocument/2006/relationships/slideLayout" Target="../slideLayouts/slideLayout2.xml"/><Relationship Id="rId32" Type="http://schemas.openxmlformats.org/officeDocument/2006/relationships/image" Target="../media/image5.png"/><Relationship Id="rId31" Type="http://schemas.openxmlformats.org/officeDocument/2006/relationships/tags" Target="../tags/tag32.xml"/><Relationship Id="rId30" Type="http://schemas.openxmlformats.org/officeDocument/2006/relationships/tags" Target="../tags/tag31.xml"/><Relationship Id="rId3" Type="http://schemas.openxmlformats.org/officeDocument/2006/relationships/tags" Target="../tags/tag4.xml"/><Relationship Id="rId29" Type="http://schemas.openxmlformats.org/officeDocument/2006/relationships/tags" Target="../tags/tag30.xml"/><Relationship Id="rId28" Type="http://schemas.openxmlformats.org/officeDocument/2006/relationships/tags" Target="../tags/tag29.xml"/><Relationship Id="rId27" Type="http://schemas.openxmlformats.org/officeDocument/2006/relationships/tags" Target="../tags/tag28.xml"/><Relationship Id="rId26" Type="http://schemas.openxmlformats.org/officeDocument/2006/relationships/tags" Target="../tags/tag27.xml"/><Relationship Id="rId25" Type="http://schemas.openxmlformats.org/officeDocument/2006/relationships/tags" Target="../tags/tag26.xml"/><Relationship Id="rId24" Type="http://schemas.openxmlformats.org/officeDocument/2006/relationships/tags" Target="../tags/tag25.xml"/><Relationship Id="rId23" Type="http://schemas.openxmlformats.org/officeDocument/2006/relationships/tags" Target="../tags/tag24.xml"/><Relationship Id="rId22" Type="http://schemas.openxmlformats.org/officeDocument/2006/relationships/tags" Target="../tags/tag23.xml"/><Relationship Id="rId21" Type="http://schemas.openxmlformats.org/officeDocument/2006/relationships/tags" Target="../tags/tag22.xml"/><Relationship Id="rId20" Type="http://schemas.openxmlformats.org/officeDocument/2006/relationships/tags" Target="../tags/tag21.xml"/><Relationship Id="rId2" Type="http://schemas.openxmlformats.org/officeDocument/2006/relationships/tags" Target="../tags/tag3.xml"/><Relationship Id="rId19" Type="http://schemas.openxmlformats.org/officeDocument/2006/relationships/tags" Target="../tags/tag20.xml"/><Relationship Id="rId18" Type="http://schemas.openxmlformats.org/officeDocument/2006/relationships/tags" Target="../tags/tag19.xml"/><Relationship Id="rId17" Type="http://schemas.openxmlformats.org/officeDocument/2006/relationships/tags" Target="../tags/tag18.xml"/><Relationship Id="rId16" Type="http://schemas.openxmlformats.org/officeDocument/2006/relationships/tags" Target="../tags/tag17.xml"/><Relationship Id="rId15" Type="http://schemas.openxmlformats.org/officeDocument/2006/relationships/tags" Target="../tags/tag16.xml"/><Relationship Id="rId14" Type="http://schemas.openxmlformats.org/officeDocument/2006/relationships/tags" Target="../tags/tag15.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0"/>
            <a:ext cx="12192000" cy="6858000"/>
          </a:xfrm>
          <a:prstGeom prst="rect">
            <a:avLst/>
          </a:prstGeom>
        </p:spPr>
      </p:pic>
      <p:sp>
        <p:nvSpPr>
          <p:cNvPr id="4" name="文本框 3"/>
          <p:cNvSpPr txBox="1"/>
          <p:nvPr/>
        </p:nvSpPr>
        <p:spPr>
          <a:xfrm>
            <a:off x="1150674" y="3357280"/>
            <a:ext cx="9352280" cy="1198880"/>
          </a:xfrm>
          <a:prstGeom prst="rect">
            <a:avLst/>
          </a:prstGeom>
          <a:noFill/>
        </p:spPr>
        <p:txBody>
          <a:bodyPr wrap="none" rtlCol="0">
            <a:spAutoFit/>
            <a:scene3d>
              <a:camera prst="orthographicFront"/>
              <a:lightRig rig="threePt" dir="t"/>
            </a:scene3d>
            <a:sp3d contourW="12700"/>
          </a:bodyPr>
          <a:lstStyle/>
          <a:p>
            <a:pPr algn="l"/>
            <a:r>
              <a:rPr lang="en-US" altLang="zh-CN" sz="7200" dirty="0">
                <a:gradFill flip="none" rotWithShape="1">
                  <a:gsLst>
                    <a:gs pos="0">
                      <a:srgbClr val="F8FDFD"/>
                    </a:gs>
                    <a:gs pos="100000">
                      <a:schemeClr val="bg1"/>
                    </a:gs>
                  </a:gsLst>
                  <a:lin ang="2700000" scaled="1"/>
                </a:gradFill>
                <a:latin typeface="时尚中黑简体" panose="01010104010101010101" pitchFamily="2" charset="-122"/>
                <a:ea typeface="时尚中黑简体" panose="01010104010101010101" pitchFamily="2" charset="-122"/>
              </a:rPr>
              <a:t> </a:t>
            </a:r>
            <a:r>
              <a:rPr lang="en-US" altLang="zh-CN" sz="2800" dirty="0">
                <a:gradFill flip="none" rotWithShape="1">
                  <a:gsLst>
                    <a:gs pos="0">
                      <a:srgbClr val="F8FDFD"/>
                    </a:gs>
                    <a:gs pos="100000">
                      <a:schemeClr val="bg1"/>
                    </a:gs>
                  </a:gsLst>
                  <a:lin ang="2700000" scaled="1"/>
                </a:gradFill>
                <a:latin typeface="时尚中黑简体" panose="01010104010101010101" pitchFamily="2" charset="-122"/>
                <a:ea typeface="时尚中黑简体" panose="01010104010101010101" pitchFamily="2" charset="-122"/>
              </a:rPr>
              <a:t>City Emergency Response Management System Project</a:t>
            </a:r>
            <a:endParaRPr lang="en-US" altLang="zh-CN" sz="2800" dirty="0">
              <a:gradFill flip="none" rotWithShape="1">
                <a:gsLst>
                  <a:gs pos="0">
                    <a:srgbClr val="F8FDFD"/>
                  </a:gs>
                  <a:gs pos="100000">
                    <a:schemeClr val="bg1"/>
                  </a:gs>
                </a:gsLst>
                <a:lin ang="2700000" scaled="1"/>
              </a:gradFill>
              <a:latin typeface="时尚中黑简体" panose="01010104010101010101" pitchFamily="2" charset="-122"/>
              <a:ea typeface="时尚中黑简体" panose="01010104010101010101" pitchFamily="2" charset="-122"/>
            </a:endParaRPr>
          </a:p>
        </p:txBody>
      </p:sp>
      <p:sp>
        <p:nvSpPr>
          <p:cNvPr id="5" name="文本框 4"/>
          <p:cNvSpPr txBox="1"/>
          <p:nvPr/>
        </p:nvSpPr>
        <p:spPr>
          <a:xfrm>
            <a:off x="1200150" y="2853055"/>
            <a:ext cx="5078095" cy="583565"/>
          </a:xfrm>
          <a:prstGeom prst="rect">
            <a:avLst/>
          </a:prstGeom>
          <a:noFill/>
        </p:spPr>
        <p:txBody>
          <a:bodyPr wrap="square" rtlCol="0">
            <a:spAutoFit/>
            <a:scene3d>
              <a:camera prst="orthographicFront"/>
              <a:lightRig rig="threePt" dir="t"/>
            </a:scene3d>
            <a:sp3d contourW="12700"/>
          </a:bodyPr>
          <a:lstStyle/>
          <a:p>
            <a:pPr algn="dist"/>
            <a:endParaRPr lang="en-US" altLang="zh-CN" sz="3200" dirty="0">
              <a:solidFill>
                <a:schemeClr val="bg1"/>
              </a:solidFill>
              <a:latin typeface="时尚中黑简体" panose="01010104010101010101" pitchFamily="2" charset="-122"/>
              <a:ea typeface="时尚中黑简体" panose="01010104010101010101" pitchFamily="2" charset="-122"/>
            </a:endParaRPr>
          </a:p>
        </p:txBody>
      </p:sp>
      <p:cxnSp>
        <p:nvCxnSpPr>
          <p:cNvPr id="7" name="直接连接符 6"/>
          <p:cNvCxnSpPr/>
          <p:nvPr/>
        </p:nvCxnSpPr>
        <p:spPr>
          <a:xfrm>
            <a:off x="1299474" y="4595657"/>
            <a:ext cx="3558278" cy="0"/>
          </a:xfrm>
          <a:prstGeom prst="line">
            <a:avLst/>
          </a:prstGeom>
          <a:ln>
            <a:gradFill flip="none" rotWithShape="1">
              <a:gsLst>
                <a:gs pos="0">
                  <a:srgbClr val="24DBFD"/>
                </a:gs>
                <a:gs pos="100000">
                  <a:srgbClr val="002FFC"/>
                </a:gs>
              </a:gsLst>
              <a:lin ang="8100000" scaled="1"/>
            </a:gra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188720" y="4655820"/>
            <a:ext cx="8500745" cy="1322070"/>
          </a:xfrm>
          <a:prstGeom prst="rect">
            <a:avLst/>
          </a:prstGeom>
          <a:noFill/>
        </p:spPr>
        <p:txBody>
          <a:bodyPr wrap="square" rtlCol="0">
            <a:spAutoFit/>
            <a:scene3d>
              <a:camera prst="orthographicFront"/>
              <a:lightRig rig="threePt" dir="t"/>
            </a:scene3d>
            <a:sp3d contourW="12700"/>
          </a:bodyPr>
          <a:lstStyle/>
          <a:p>
            <a:pPr algn="l"/>
            <a:r>
              <a:rPr lang="en-US" altLang="en-US"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boxi li  wanting wang  </a:t>
            </a:r>
            <a:endParaRPr lang="en-US" altLang="en-US"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en-US"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zizheng liu  zihan liu  shu li</a:t>
            </a:r>
            <a:endParaRPr lang="en-US" altLang="en-US"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ppt_h*1.125000"/>
                                          </p:val>
                                        </p:tav>
                                        <p:tav tm="100000">
                                          <p:val>
                                            <p:strVal val="#ppt_y"/>
                                          </p:val>
                                        </p:tav>
                                      </p:tavLst>
                                    </p:anim>
                                    <p:animEffect transition="in" filter="wipe(up)">
                                      <p:cBhvr>
                                        <p:cTn id="13" dur="500"/>
                                        <p:tgtEl>
                                          <p:spTgt spid="5"/>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8280" y="206375"/>
            <a:ext cx="5080000" cy="182880"/>
          </a:xfrm>
          <a:prstGeom prst="rect">
            <a:avLst/>
          </a:prstGeom>
        </p:spPr>
        <p:txBody>
          <a:bodyPr>
            <a:spAutoFit/>
          </a:bodyPr>
          <a:p>
            <a:pPr>
              <a:lnSpc>
                <a:spcPts val="715"/>
              </a:lnSpc>
            </a:pPr>
            <a:r>
              <a:rPr lang="en-US" altLang="zh-CN" sz="2000" b="1">
                <a:solidFill>
                  <a:schemeClr val="bg1"/>
                </a:solidFill>
                <a:latin typeface="Consolas" panose="020B0609020204030204"/>
                <a:ea typeface="Consolas" panose="020B0609020204030204"/>
              </a:rPr>
              <a:t>5.2. Priority Queue Data Structures</a:t>
            </a:r>
            <a:endParaRPr lang="en-US" altLang="zh-CN" sz="2000" b="1">
              <a:solidFill>
                <a:schemeClr val="bg1"/>
              </a:solidFill>
              <a:latin typeface="Consolas" panose="020B0609020204030204"/>
              <a:ea typeface="Consolas" panose="020B0609020204030204"/>
            </a:endParaRPr>
          </a:p>
        </p:txBody>
      </p:sp>
      <p:pic>
        <p:nvPicPr>
          <p:cNvPr id="7" name="图片 6" descr="linked list2"/>
          <p:cNvPicPr>
            <a:picLocks noChangeAspect="1"/>
          </p:cNvPicPr>
          <p:nvPr/>
        </p:nvPicPr>
        <p:blipFill>
          <a:blip r:embed="rId1"/>
          <a:stretch>
            <a:fillRect/>
          </a:stretch>
        </p:blipFill>
        <p:spPr>
          <a:xfrm>
            <a:off x="5549900" y="206375"/>
            <a:ext cx="822325" cy="64890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5425" y="193675"/>
            <a:ext cx="11287760" cy="1198880"/>
          </a:xfrm>
          <a:prstGeom prst="rect">
            <a:avLst/>
          </a:prstGeom>
          <a:noFill/>
        </p:spPr>
        <p:txBody>
          <a:bodyPr wrap="square" rtlCol="0">
            <a:spAutoFit/>
          </a:bodyPr>
          <a:p>
            <a:r>
              <a:rPr lang="en-US" altLang="zh-CN" sz="2400">
                <a:solidFill>
                  <a:schemeClr val="bg1"/>
                </a:solidFill>
              </a:rPr>
              <a:t> 3.2.2. Binary Tree Implementation (BinaryTreePriorityQueue)</a:t>
            </a:r>
            <a:endParaRPr lang="en-US" altLang="zh-CN" sz="2400">
              <a:solidFill>
                <a:schemeClr val="bg1"/>
              </a:solidFill>
            </a:endParaRPr>
          </a:p>
          <a:p>
            <a:r>
              <a:rPr lang="en-US" altLang="zh-CN" sz="2400">
                <a:solidFill>
                  <a:schemeClr val="bg1"/>
                </a:solidFill>
              </a:rPr>
              <a:t>Our binary search tree implementation uses a custom `TreeNode` class and maintains a tree where nodes are ordered by emergency priority.</a:t>
            </a:r>
            <a:endParaRPr lang="en-US" altLang="zh-CN" sz="2400">
              <a:solidFill>
                <a:schemeClr val="bg1"/>
              </a:solidFill>
            </a:endParaRPr>
          </a:p>
        </p:txBody>
      </p:sp>
      <p:pic>
        <p:nvPicPr>
          <p:cNvPr id="3" name="图片 2" descr="5,2.2"/>
          <p:cNvPicPr>
            <a:picLocks noChangeAspect="1"/>
          </p:cNvPicPr>
          <p:nvPr/>
        </p:nvPicPr>
        <p:blipFill>
          <a:blip r:embed="rId1"/>
          <a:stretch>
            <a:fillRect/>
          </a:stretch>
        </p:blipFill>
        <p:spPr>
          <a:xfrm>
            <a:off x="485775" y="1522730"/>
            <a:ext cx="4343400" cy="5039360"/>
          </a:xfrm>
          <a:prstGeom prst="rect">
            <a:avLst/>
          </a:prstGeom>
        </p:spPr>
      </p:pic>
      <p:pic>
        <p:nvPicPr>
          <p:cNvPr id="4" name="图片 3" descr="5.2.2"/>
          <p:cNvPicPr>
            <a:picLocks noChangeAspect="1"/>
          </p:cNvPicPr>
          <p:nvPr/>
        </p:nvPicPr>
        <p:blipFill>
          <a:blip r:embed="rId2"/>
          <a:stretch>
            <a:fillRect/>
          </a:stretch>
        </p:blipFill>
        <p:spPr>
          <a:xfrm>
            <a:off x="4937125" y="1522730"/>
            <a:ext cx="4772025" cy="5039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9870" y="161925"/>
            <a:ext cx="11407775" cy="829945"/>
          </a:xfrm>
          <a:prstGeom prst="rect">
            <a:avLst/>
          </a:prstGeom>
          <a:noFill/>
        </p:spPr>
        <p:txBody>
          <a:bodyPr wrap="square" rtlCol="0">
            <a:spAutoFit/>
          </a:bodyPr>
          <a:p>
            <a:r>
              <a:rPr lang="en-US" altLang="zh-CN" sz="2400">
                <a:solidFill>
                  <a:schemeClr val="bg1"/>
                </a:solidFill>
              </a:rPr>
              <a:t>3.2.3. Heap Implementation (HeapPriorityQueue)</a:t>
            </a:r>
            <a:endParaRPr lang="en-US" altLang="zh-CN" sz="2400">
              <a:solidFill>
                <a:schemeClr val="bg1"/>
              </a:solidFill>
            </a:endParaRPr>
          </a:p>
          <a:p>
            <a:endParaRPr lang="en-US" altLang="zh-CN" sz="2400">
              <a:solidFill>
                <a:schemeClr val="bg1"/>
              </a:solidFill>
            </a:endParaRPr>
          </a:p>
        </p:txBody>
      </p:sp>
      <p:pic>
        <p:nvPicPr>
          <p:cNvPr id="5" name="图片 4" descr="min heap 2"/>
          <p:cNvPicPr>
            <a:picLocks noChangeAspect="1"/>
          </p:cNvPicPr>
          <p:nvPr/>
        </p:nvPicPr>
        <p:blipFill>
          <a:blip r:embed="rId1"/>
          <a:stretch>
            <a:fillRect/>
          </a:stretch>
        </p:blipFill>
        <p:spPr>
          <a:xfrm>
            <a:off x="1556385" y="696595"/>
            <a:ext cx="8754745" cy="59169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25425" y="193675"/>
            <a:ext cx="11287760" cy="1198880"/>
          </a:xfrm>
          <a:prstGeom prst="rect">
            <a:avLst/>
          </a:prstGeom>
          <a:noFill/>
        </p:spPr>
        <p:txBody>
          <a:bodyPr wrap="square" rtlCol="0">
            <a:spAutoFit/>
          </a:bodyPr>
          <a:p>
            <a:r>
              <a:rPr lang="en-US" altLang="zh-CN" sz="2400">
                <a:solidFill>
                  <a:schemeClr val="bg1"/>
                </a:solidFill>
              </a:rPr>
              <a:t> 3.2.2. Binary Tree Implementation (BinaryTreePriorityQueue)</a:t>
            </a:r>
            <a:endParaRPr lang="en-US" altLang="zh-CN" sz="2400">
              <a:solidFill>
                <a:schemeClr val="bg1"/>
              </a:solidFill>
            </a:endParaRPr>
          </a:p>
          <a:p>
            <a:r>
              <a:rPr lang="en-US" altLang="zh-CN" sz="2400">
                <a:solidFill>
                  <a:schemeClr val="bg1"/>
                </a:solidFill>
              </a:rPr>
              <a:t>Our binary search tree implementation uses a custom `TreeNode` class and maintains a tree where nodes are ordered by emergency priority.</a:t>
            </a:r>
            <a:endParaRPr lang="en-US" altLang="zh-CN" sz="2400">
              <a:solidFill>
                <a:schemeClr val="bg1"/>
              </a:solidFill>
            </a:endParaRPr>
          </a:p>
        </p:txBody>
      </p:sp>
      <p:pic>
        <p:nvPicPr>
          <p:cNvPr id="3" name="图片 2" descr="5,2.2"/>
          <p:cNvPicPr>
            <a:picLocks noChangeAspect="1"/>
          </p:cNvPicPr>
          <p:nvPr/>
        </p:nvPicPr>
        <p:blipFill>
          <a:blip r:embed="rId1"/>
          <a:stretch>
            <a:fillRect/>
          </a:stretch>
        </p:blipFill>
        <p:spPr>
          <a:xfrm>
            <a:off x="485775" y="1522730"/>
            <a:ext cx="4343400" cy="5039360"/>
          </a:xfrm>
          <a:prstGeom prst="rect">
            <a:avLst/>
          </a:prstGeom>
        </p:spPr>
      </p:pic>
      <p:pic>
        <p:nvPicPr>
          <p:cNvPr id="4" name="图片 3" descr="5.2.2"/>
          <p:cNvPicPr>
            <a:picLocks noChangeAspect="1"/>
          </p:cNvPicPr>
          <p:nvPr/>
        </p:nvPicPr>
        <p:blipFill>
          <a:blip r:embed="rId2"/>
          <a:stretch>
            <a:fillRect/>
          </a:stretch>
        </p:blipFill>
        <p:spPr>
          <a:xfrm>
            <a:off x="4937125" y="1522730"/>
            <a:ext cx="4772025" cy="5039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5.2.3 ，"/>
          <p:cNvPicPr>
            <a:picLocks noChangeAspect="1"/>
          </p:cNvPicPr>
          <p:nvPr/>
        </p:nvPicPr>
        <p:blipFill>
          <a:blip r:embed="rId1"/>
          <a:stretch>
            <a:fillRect/>
          </a:stretch>
        </p:blipFill>
        <p:spPr>
          <a:xfrm>
            <a:off x="3719195" y="795655"/>
            <a:ext cx="4752975" cy="526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binary search tree 2"/>
          <p:cNvPicPr>
            <a:picLocks noChangeAspect="1"/>
          </p:cNvPicPr>
          <p:nvPr/>
        </p:nvPicPr>
        <p:blipFill>
          <a:blip r:embed="rId1"/>
          <a:stretch>
            <a:fillRect/>
          </a:stretch>
        </p:blipFill>
        <p:spPr>
          <a:xfrm>
            <a:off x="2882265" y="495935"/>
            <a:ext cx="6427470" cy="5632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63550" y="453390"/>
            <a:ext cx="10810875" cy="891540"/>
          </a:xfrm>
          <a:prstGeom prst="rect">
            <a:avLst/>
          </a:prstGeom>
          <a:noFill/>
        </p:spPr>
        <p:txBody>
          <a:bodyPr wrap="square" rtlCol="0">
            <a:spAutoFit/>
          </a:bodyPr>
          <a:p>
            <a:r>
              <a:rPr lang="en-US" altLang="zh-CN" sz="3200">
                <a:solidFill>
                  <a:schemeClr val="bg1"/>
                </a:solidFill>
              </a:rPr>
              <a:t>3.3. Complexity Analysis</a:t>
            </a:r>
            <a:endParaRPr lang="en-US" altLang="zh-CN" sz="3200">
              <a:solidFill>
                <a:schemeClr val="bg1"/>
              </a:solidFill>
            </a:endParaRPr>
          </a:p>
          <a:p>
            <a:endParaRPr lang="en-US" altLang="zh-CN" sz="2000">
              <a:solidFill>
                <a:schemeClr val="bg1"/>
              </a:solidFill>
            </a:endParaRPr>
          </a:p>
        </p:txBody>
      </p:sp>
      <p:sp>
        <p:nvSpPr>
          <p:cNvPr id="3" name="文本框 2"/>
          <p:cNvSpPr txBox="1"/>
          <p:nvPr/>
        </p:nvSpPr>
        <p:spPr>
          <a:xfrm>
            <a:off x="463550" y="4633595"/>
            <a:ext cx="11374755" cy="1938020"/>
          </a:xfrm>
          <a:prstGeom prst="rect">
            <a:avLst/>
          </a:prstGeom>
          <a:noFill/>
        </p:spPr>
        <p:txBody>
          <a:bodyPr wrap="square" rtlCol="0">
            <a:spAutoFit/>
          </a:bodyPr>
          <a:p>
            <a:endParaRPr lang="en-US" altLang="zh-CN" sz="2000">
              <a:solidFill>
                <a:schemeClr val="bg1"/>
              </a:solidFill>
            </a:endParaRPr>
          </a:p>
          <a:p>
            <a:r>
              <a:rPr lang="en-US" altLang="zh-CN" sz="2000">
                <a:solidFill>
                  <a:schemeClr val="bg1"/>
                </a:solidFill>
              </a:rPr>
              <a:t>Our measurements using the pympler library confirm these theoretical complexities, with some interesting observations:</a:t>
            </a:r>
            <a:endParaRPr lang="en-US" altLang="zh-CN" sz="2000">
              <a:solidFill>
                <a:schemeClr val="bg1"/>
              </a:solidFill>
            </a:endParaRPr>
          </a:p>
          <a:p>
            <a:r>
              <a:rPr lang="en-US" altLang="zh-CN" sz="2000">
                <a:solidFill>
                  <a:schemeClr val="bg1"/>
                </a:solidFill>
              </a:rPr>
              <a:t>- The linked list structure shows consistent memory usage regardless of the number of elements</a:t>
            </a:r>
            <a:endParaRPr lang="en-US" altLang="zh-CN" sz="2000">
              <a:solidFill>
                <a:schemeClr val="bg1"/>
              </a:solidFill>
            </a:endParaRPr>
          </a:p>
          <a:p>
            <a:r>
              <a:rPr lang="en-US" altLang="zh-CN" sz="2000">
                <a:solidFill>
                  <a:schemeClr val="bg1"/>
                </a:solidFill>
              </a:rPr>
              <a:t>- The binary tree's memory growth tapers off as the tree size increases</a:t>
            </a:r>
            <a:endParaRPr lang="en-US" altLang="zh-CN" sz="2000">
              <a:solidFill>
                <a:schemeClr val="bg1"/>
              </a:solidFill>
            </a:endParaRPr>
          </a:p>
          <a:p>
            <a:r>
              <a:rPr lang="en-US" altLang="zh-CN" sz="2000">
                <a:solidFill>
                  <a:schemeClr val="bg1"/>
                </a:solidFill>
              </a:rPr>
              <a:t>- The heap structure shows the most linear relationship between memory usage and data size</a:t>
            </a:r>
            <a:endParaRPr lang="en-US" altLang="zh-CN" sz="2000">
              <a:solidFill>
                <a:schemeClr val="bg1"/>
              </a:solidFill>
            </a:endParaRPr>
          </a:p>
        </p:txBody>
      </p:sp>
      <p:pic>
        <p:nvPicPr>
          <p:cNvPr id="4" name="图片 3"/>
          <p:cNvPicPr>
            <a:picLocks noChangeAspect="1"/>
          </p:cNvPicPr>
          <p:nvPr/>
        </p:nvPicPr>
        <p:blipFill>
          <a:blip r:embed="rId1"/>
          <a:stretch>
            <a:fillRect/>
          </a:stretch>
        </p:blipFill>
        <p:spPr>
          <a:xfrm>
            <a:off x="2767965" y="1034415"/>
            <a:ext cx="6202045" cy="3950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10185" y="75565"/>
            <a:ext cx="11512550" cy="6492875"/>
          </a:xfrm>
          <a:prstGeom prst="rect">
            <a:avLst/>
          </a:prstGeom>
          <a:noFill/>
        </p:spPr>
        <p:txBody>
          <a:bodyPr wrap="square" rtlCol="0">
            <a:spAutoFit/>
          </a:bodyPr>
          <a:p>
            <a:r>
              <a:rPr lang="en-US" altLang="zh-CN" sz="3200">
                <a:solidFill>
                  <a:schemeClr val="bg1"/>
                </a:solidFill>
              </a:rPr>
              <a:t>3.4. Design Rationale and Reflections on Optimization</a:t>
            </a:r>
            <a:endParaRPr lang="en-US" altLang="zh-CN" sz="3200">
              <a:solidFill>
                <a:schemeClr val="bg1"/>
              </a:solidFill>
            </a:endParaRPr>
          </a:p>
          <a:p>
            <a:r>
              <a:rPr lang="en-US" altLang="zh-CN" sz="2400">
                <a:solidFill>
                  <a:schemeClr val="bg1"/>
                </a:solidFill>
              </a:rPr>
              <a:t>In developing this project, we gave special consideration to how we used our data structures and the overall efficiency of the system.</a:t>
            </a:r>
            <a:endParaRPr lang="en-US" altLang="zh-CN" sz="2400">
              <a:solidFill>
                <a:schemeClr val="bg1"/>
              </a:solidFill>
            </a:endParaRPr>
          </a:p>
          <a:p>
            <a:endParaRPr lang="en-US" altLang="zh-CN" sz="2400">
              <a:solidFill>
                <a:schemeClr val="bg1"/>
              </a:solidFill>
            </a:endParaRPr>
          </a:p>
          <a:p>
            <a:r>
              <a:rPr lang="en-US" altLang="zh-CN" sz="2400">
                <a:solidFill>
                  <a:schemeClr val="bg1"/>
                </a:solidFill>
              </a:rPr>
              <a:t> </a:t>
            </a:r>
            <a:r>
              <a:rPr lang="en-US" altLang="zh-CN" sz="2400" b="1">
                <a:solidFill>
                  <a:schemeClr val="bg1"/>
                </a:solidFill>
              </a:rPr>
              <a:t>3</a:t>
            </a:r>
            <a:r>
              <a:rPr lang="en-US" altLang="zh-CN" sz="2400" b="1">
                <a:solidFill>
                  <a:schemeClr val="bg1"/>
                </a:solidFill>
              </a:rPr>
              <a:t>.4.1. Our Current Design and Its Justification</a:t>
            </a:r>
            <a:endParaRPr lang="en-US" altLang="zh-CN" sz="2400" b="1">
              <a:solidFill>
                <a:schemeClr val="bg1"/>
              </a:solidFill>
            </a:endParaRPr>
          </a:p>
          <a:p>
            <a:r>
              <a:rPr lang="en-US" altLang="zh-CN" sz="2400">
                <a:solidFill>
                  <a:schemeClr val="bg1"/>
                </a:solidFill>
              </a:rPr>
              <a:t>In the current implementation, we decided to maintain three separate instances of our priority queues (`LinkedList`, `BinarySearchTree`, and `Min-Heap`) simultaneously.</a:t>
            </a:r>
            <a:endParaRPr lang="en-US" altLang="zh-CN" sz="2400">
              <a:solidFill>
                <a:schemeClr val="bg1"/>
              </a:solidFill>
            </a:endParaRPr>
          </a:p>
          <a:p>
            <a:r>
              <a:rPr lang="en-US" altLang="zh-CN" sz="2400">
                <a:solidFill>
                  <a:schemeClr val="bg1"/>
                </a:solidFill>
              </a:rPr>
              <a:t>Our Rationale:</a:t>
            </a:r>
            <a:endParaRPr lang="en-US" altLang="zh-CN" sz="2400">
              <a:solidFill>
                <a:schemeClr val="bg1"/>
              </a:solidFill>
            </a:endParaRPr>
          </a:p>
          <a:p>
            <a:r>
              <a:rPr lang="en-US" altLang="zh-CN" sz="2400">
                <a:solidFill>
                  <a:schemeClr val="bg1"/>
                </a:solidFill>
              </a:rPr>
              <a:t> This decision was made primarily for comparative purposes. We wanted to build a system where a user could easily switch between different views and observe, in real-time, how each data structure behaves with the exact same dataset.</a:t>
            </a:r>
            <a:endParaRPr lang="en-US" altLang="zh-CN" sz="2400">
              <a:solidFill>
                <a:schemeClr val="bg1"/>
              </a:solidFill>
            </a:endParaRPr>
          </a:p>
          <a:p>
            <a:r>
              <a:rPr lang="en-US" altLang="zh-CN" sz="2400">
                <a:solidFill>
                  <a:schemeClr val="bg1"/>
                </a:solidFill>
              </a:rPr>
              <a:t>Acknowledged Trade-offs:</a:t>
            </a:r>
            <a:endParaRPr lang="en-US" altLang="zh-CN" sz="2400">
              <a:solidFill>
                <a:schemeClr val="bg1"/>
              </a:solidFill>
            </a:endParaRPr>
          </a:p>
          <a:p>
            <a:r>
              <a:rPr lang="en-US" altLang="zh-CN" sz="2400">
                <a:solidFill>
                  <a:schemeClr val="bg1"/>
                </a:solidFill>
              </a:rPr>
              <a:t>Data Redundancy: Every emergency object is stored three times, tripling the memory footprint.</a:t>
            </a:r>
            <a:endParaRPr lang="en-US" altLang="zh-CN" sz="2400">
              <a:solidFill>
                <a:schemeClr val="bg1"/>
              </a:solidFill>
            </a:endParaRPr>
          </a:p>
          <a:p>
            <a:r>
              <a:rPr lang="en-US" altLang="zh-CN" sz="2400">
                <a:solidFill>
                  <a:schemeClr val="bg1"/>
                </a:solidFill>
              </a:rPr>
              <a:t>Performance Overhead: Write operations are less efficient, as they must be executed three times.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49860" y="215900"/>
            <a:ext cx="10949940" cy="5815965"/>
          </a:xfrm>
          <a:prstGeom prst="rect">
            <a:avLst/>
          </a:prstGeom>
          <a:noFill/>
        </p:spPr>
        <p:txBody>
          <a:bodyPr wrap="square" rtlCol="0">
            <a:spAutoFit/>
          </a:bodyPr>
          <a:p>
            <a:r>
              <a:rPr lang="en-US" altLang="zh-CN" sz="3600">
                <a:solidFill>
                  <a:schemeClr val="bg1"/>
                </a:solidFill>
              </a:rPr>
              <a:t>3.4.2. Reflections on Future Optimizations</a:t>
            </a:r>
            <a:endParaRPr lang="en-US" altLang="zh-CN" sz="3600">
              <a:solidFill>
                <a:schemeClr val="bg1"/>
              </a:solidFill>
            </a:endParaRPr>
          </a:p>
          <a:p>
            <a:r>
              <a:rPr lang="en-US" altLang="zh-CN" sz="2400">
                <a:solidFill>
                  <a:schemeClr val="bg1"/>
                </a:solidFill>
              </a:rPr>
              <a:t>If we were to refactor this project for a real-world production environment, we would implement a more efficient design.</a:t>
            </a:r>
            <a:endParaRPr lang="en-US" altLang="zh-CN" sz="2400">
              <a:solidFill>
                <a:schemeClr val="bg1"/>
              </a:solidFill>
            </a:endParaRPr>
          </a:p>
          <a:p>
            <a:endParaRPr lang="en-US" altLang="zh-CN" sz="2400">
              <a:solidFill>
                <a:schemeClr val="bg1"/>
              </a:solidFill>
            </a:endParaRPr>
          </a:p>
          <a:p>
            <a:r>
              <a:rPr lang="en-US" altLang="zh-CN" sz="2400">
                <a:solidFill>
                  <a:schemeClr val="bg1"/>
                </a:solidFill>
              </a:rPr>
              <a:t>1. A Single Source of Truth: Use a hash map (a Python dictionary) for `O(1)` average time complexity lookups by `emergency_id`.</a:t>
            </a:r>
            <a:endParaRPr lang="en-US" altLang="zh-CN" sz="2400">
              <a:solidFill>
                <a:schemeClr val="bg1"/>
              </a:solidFill>
            </a:endParaRPr>
          </a:p>
          <a:p>
            <a:r>
              <a:rPr lang="en-US" altLang="zh-CN" sz="2400">
                <a:solidFill>
                  <a:schemeClr val="bg1"/>
                </a:solidFill>
              </a:rPr>
              <a:t>2. On-Demand Instantiation: Dynamically create the active priority queue from the hash map only when needed.</a:t>
            </a:r>
            <a:endParaRPr lang="en-US" altLang="zh-CN" sz="2400">
              <a:solidFill>
                <a:schemeClr val="bg1"/>
              </a:solidFill>
            </a:endParaRPr>
          </a:p>
          <a:p>
            <a:r>
              <a:rPr lang="en-US" altLang="zh-CN" sz="2400">
                <a:solidFill>
                  <a:schemeClr val="bg1"/>
                </a:solidFill>
              </a:rPr>
              <a:t>3.Balanced BST: Implement a self-balancing binary search tree (like AVL or Red-Black) to guarantee O(log n) operations.</a:t>
            </a:r>
            <a:endParaRPr lang="en-US" altLang="zh-CN" sz="2400">
              <a:solidFill>
                <a:schemeClr val="bg1"/>
              </a:solidFill>
            </a:endParaRPr>
          </a:p>
          <a:p>
            <a:r>
              <a:rPr lang="en-US" altLang="zh-CN" sz="2400">
                <a:solidFill>
                  <a:schemeClr val="bg1"/>
                </a:solidFill>
              </a:rPr>
              <a:t>4. Rebuilding on Switch: If the user switches views, dynamically build the new queue from the hash map.</a:t>
            </a:r>
            <a:endParaRPr lang="en-US" altLang="zh-CN" sz="2400">
              <a:solidFill>
                <a:schemeClr val="bg1"/>
              </a:solidFill>
            </a:endParaRPr>
          </a:p>
          <a:p>
            <a:endParaRPr lang="en-US" altLang="zh-CN" sz="2400">
              <a:solidFill>
                <a:schemeClr val="bg1"/>
              </a:solidFill>
            </a:endParaRPr>
          </a:p>
          <a:p>
            <a:r>
              <a:rPr lang="en-US" altLang="zh-CN" sz="2400">
                <a:solidFill>
                  <a:schemeClr val="bg1"/>
                </a:solidFill>
              </a:rPr>
              <a:t>This optimized design would eliminate data redundancy and restore the efficiency of write operations.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04</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1322070"/>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System Features and Use Cases</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flipH="1">
            <a:off x="306311" y="1322221"/>
            <a:ext cx="4187584" cy="4164028"/>
          </a:xfrm>
          <a:prstGeom prst="rect">
            <a:avLst/>
          </a:prstGeom>
        </p:spPr>
      </p:pic>
      <p:sp>
        <p:nvSpPr>
          <p:cNvPr id="8" name="文本框 7"/>
          <p:cNvSpPr txBox="1"/>
          <p:nvPr/>
        </p:nvSpPr>
        <p:spPr>
          <a:xfrm>
            <a:off x="2259965" y="3440430"/>
            <a:ext cx="3056890" cy="922020"/>
          </a:xfrm>
          <a:prstGeom prst="rect">
            <a:avLst/>
          </a:prstGeom>
          <a:noFill/>
        </p:spPr>
        <p:txBody>
          <a:bodyPr wrap="square" rtlCol="0">
            <a:spAutoFit/>
            <a:scene3d>
              <a:camera prst="orthographicFront"/>
              <a:lightRig rig="threePt" dir="t"/>
            </a:scene3d>
            <a:sp3d contourW="12700"/>
          </a:bodyPr>
          <a:lstStyle/>
          <a:p>
            <a:pPr algn="dist"/>
            <a:r>
              <a:rPr lang="zh-CN" altLang="en-US" sz="5400" dirty="0">
                <a:solidFill>
                  <a:schemeClr val="bg1"/>
                </a:solidFill>
                <a:latin typeface="时尚中黑简体" panose="01010104010101010101" pitchFamily="2" charset="-122"/>
                <a:ea typeface="时尚中黑简体" panose="01010104010101010101" pitchFamily="2" charset="-122"/>
              </a:rPr>
              <a:t>contents</a:t>
            </a:r>
            <a:endParaRPr lang="zh-CN" altLang="en-US" sz="5400" dirty="0">
              <a:solidFill>
                <a:schemeClr val="bg1"/>
              </a:solidFill>
              <a:latin typeface="时尚中黑简体" panose="01010104010101010101" pitchFamily="2" charset="-122"/>
              <a:ea typeface="时尚中黑简体" panose="01010104010101010101" pitchFamily="2" charset="-122"/>
            </a:endParaRPr>
          </a:p>
        </p:txBody>
      </p:sp>
      <p:sp>
        <p:nvSpPr>
          <p:cNvPr id="4" name="文本框 3"/>
          <p:cNvSpPr txBox="1"/>
          <p:nvPr>
            <p:custDataLst>
              <p:tags r:id="rId2"/>
            </p:custDataLst>
          </p:nvPr>
        </p:nvSpPr>
        <p:spPr>
          <a:xfrm>
            <a:off x="5256530" y="904875"/>
            <a:ext cx="6935470" cy="5048885"/>
          </a:xfrm>
          <a:prstGeom prst="rect">
            <a:avLst/>
          </a:prstGeom>
          <a:noFill/>
        </p:spPr>
        <p:txBody>
          <a:bodyPr wrap="square" rtlCol="0">
            <a:noAutofit/>
            <a:scene3d>
              <a:camera prst="orthographicFront"/>
              <a:lightRig rig="threePt" dir="t"/>
            </a:scene3d>
            <a:sp3d contourW="12700"/>
          </a:bodyPr>
          <a:lstStyle/>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1.Introduction</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2.Project Structure</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3.Backend Design</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4.System Features and Use Cases</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5.GUI Overview</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6.Testing and Coverage</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7.Team Roles and Responsibilities</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8.Daily Work Schedule</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9.Challenges and Lessons Learned</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l"/>
            <a:r>
              <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10.Conclusion</a:t>
            </a:r>
            <a:endParaRPr lang="en-US" altLang="zh-CN" sz="32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7" presetClass="entr" presetSubtype="4" fill="hold" grpId="0" nodeType="withEffect">
                                  <p:stCondLst>
                                    <p:cond delay="0"/>
                                  </p:stCondLst>
                                  <p:childTnLst>
                                    <p:set>
                                      <p:cBhvr>
                                        <p:cTn id="18" dur="1000"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p:val>
                                            <p:strVal val="#ppt_x"/>
                                          </p:val>
                                        </p:tav>
                                        <p:tav tm="100000">
                                          <p:val>
                                            <p:strVal val="#ppt_x"/>
                                          </p:val>
                                        </p:tav>
                                      </p:tavLst>
                                    </p:anim>
                                    <p:anim calcmode="lin" valueType="num">
                                      <p:cBhvr additive="base">
                                        <p:cTn id="20" dur="1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4"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43405" y="621030"/>
            <a:ext cx="6096000" cy="583565"/>
          </a:xfrm>
          <a:prstGeom prst="rect">
            <a:avLst/>
          </a:prstGeom>
          <a:noFill/>
        </p:spPr>
        <p:txBody>
          <a:bodyPr wrap="square" rtlCol="0" anchor="t">
            <a:spAutoFit/>
          </a:bodyPr>
          <a:p>
            <a:r>
              <a:rPr lang="en-US" altLang="zh-CN" sz="3200">
                <a:solidFill>
                  <a:schemeClr val="bg1"/>
                </a:solidFill>
              </a:rPr>
              <a:t> 4.1. Main Features</a:t>
            </a:r>
            <a:endParaRPr lang="en-US" altLang="zh-CN" sz="3200">
              <a:solidFill>
                <a:schemeClr val="bg1"/>
              </a:solidFill>
            </a:endParaRPr>
          </a:p>
        </p:txBody>
      </p:sp>
      <p:sp>
        <p:nvSpPr>
          <p:cNvPr id="3" name="文本框 2"/>
          <p:cNvSpPr txBox="1"/>
          <p:nvPr/>
        </p:nvSpPr>
        <p:spPr>
          <a:xfrm>
            <a:off x="1320165" y="1779270"/>
            <a:ext cx="9398635" cy="3475355"/>
          </a:xfrm>
          <a:prstGeom prst="rect">
            <a:avLst/>
          </a:prstGeom>
          <a:noFill/>
        </p:spPr>
        <p:txBody>
          <a:bodyPr wrap="square" rtlCol="0" anchor="t">
            <a:noAutofit/>
          </a:bodyPr>
          <a:p>
            <a:r>
              <a:rPr lang="en-US" altLang="zh-CN" sz="2400">
                <a:solidFill>
                  <a:schemeClr val="bg1"/>
                </a:solidFill>
              </a:rPr>
              <a:t>1.  Emergency Management: Add, process, and search for emergencies using three different priority queue implementations.</a:t>
            </a:r>
            <a:endParaRPr lang="en-US" altLang="zh-CN" sz="2400">
              <a:solidFill>
                <a:schemeClr val="bg1"/>
              </a:solidFill>
            </a:endParaRPr>
          </a:p>
          <a:p>
            <a:r>
              <a:rPr lang="en-US" altLang="zh-CN" sz="2400">
                <a:solidFill>
                  <a:schemeClr val="bg1"/>
                </a:solidFill>
              </a:rPr>
              <a:t>2.  KNN Visualization: Visualize emergencies and response units on a map and recommend the nearest units.</a:t>
            </a:r>
            <a:endParaRPr lang="en-US" altLang="zh-CN" sz="2400">
              <a:solidFill>
                <a:schemeClr val="bg1"/>
              </a:solidFill>
            </a:endParaRPr>
          </a:p>
          <a:p>
            <a:r>
              <a:rPr lang="en-US" altLang="zh-CN" sz="2400">
                <a:solidFill>
                  <a:schemeClr val="bg1"/>
                </a:solidFill>
              </a:rPr>
              <a:t>3.  Statistical Analysis: Analyze emergency type and severity distributions.</a:t>
            </a:r>
            <a:endParaRPr lang="en-US" altLang="zh-CN" sz="2400">
              <a:solidFill>
                <a:schemeClr val="bg1"/>
              </a:solidFill>
            </a:endParaRPr>
          </a:p>
          <a:p>
            <a:r>
              <a:rPr lang="en-US" altLang="zh-CN" sz="2400">
                <a:solidFill>
                  <a:schemeClr val="bg1"/>
                </a:solidFill>
              </a:rPr>
              <a:t>4.  Performance Comparison: Compare the operational performance of the three data structures.</a:t>
            </a:r>
            <a:endParaRPr lang="en-US" altLang="zh-CN" sz="2400">
              <a:solidFill>
                <a:schemeClr val="bg1"/>
              </a:solidFill>
            </a:endParaRPr>
          </a:p>
          <a:p>
            <a:r>
              <a:rPr lang="en-US" altLang="zh-CN" sz="2400">
                <a:solidFill>
                  <a:schemeClr val="bg1"/>
                </a:solidFill>
              </a:rPr>
              <a:t>5.  Emergency Dispatch Simulation: Simulate handling large-scale emergencies to compare data structure performance.</a:t>
            </a:r>
            <a:endParaRPr lang="en-US" altLang="zh-CN" sz="2400">
              <a:solidFill>
                <a:schemeClr val="bg1"/>
              </a:solidFill>
            </a:endParaRPr>
          </a:p>
          <a:p>
            <a:r>
              <a:rPr lang="en-US" altLang="zh-CN" sz="2400">
                <a:solidFill>
                  <a:schemeClr val="bg1"/>
                </a:solidFill>
              </a:rPr>
              <a:t>6.  Space Complexity Analysis: Measure and visualize memory usage of different data structures.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983105" y="621030"/>
            <a:ext cx="6096000" cy="583565"/>
          </a:xfrm>
          <a:prstGeom prst="rect">
            <a:avLst/>
          </a:prstGeom>
          <a:noFill/>
        </p:spPr>
        <p:txBody>
          <a:bodyPr wrap="square" rtlCol="0" anchor="t">
            <a:spAutoFit/>
          </a:bodyPr>
          <a:p>
            <a:r>
              <a:rPr lang="en-US" altLang="zh-CN" sz="3200">
                <a:solidFill>
                  <a:schemeClr val="bg1"/>
                </a:solidFill>
              </a:rPr>
              <a:t>4.2. Application Scenarios</a:t>
            </a:r>
            <a:endParaRPr lang="en-US" altLang="zh-CN" sz="3200">
              <a:solidFill>
                <a:schemeClr val="bg1"/>
              </a:solidFill>
            </a:endParaRPr>
          </a:p>
        </p:txBody>
      </p:sp>
      <p:sp>
        <p:nvSpPr>
          <p:cNvPr id="3" name="文本框 2"/>
          <p:cNvSpPr txBox="1"/>
          <p:nvPr/>
        </p:nvSpPr>
        <p:spPr>
          <a:xfrm>
            <a:off x="1607185" y="1905635"/>
            <a:ext cx="8977630" cy="3590290"/>
          </a:xfrm>
          <a:prstGeom prst="rect">
            <a:avLst/>
          </a:prstGeom>
          <a:noFill/>
        </p:spPr>
        <p:txBody>
          <a:bodyPr wrap="square" rtlCol="0" anchor="t">
            <a:noAutofit/>
          </a:bodyPr>
          <a:p>
            <a:r>
              <a:rPr lang="en-US" altLang="zh-CN" sz="2800" b="1">
                <a:solidFill>
                  <a:schemeClr val="bg1"/>
                </a:solidFill>
              </a:rPr>
              <a:t>1. City Emergency Centers</a:t>
            </a:r>
            <a:r>
              <a:rPr lang="en-US" altLang="zh-CN" sz="2800">
                <a:solidFill>
                  <a:schemeClr val="bg1"/>
                </a:solidFill>
              </a:rPr>
              <a:t>: Managing and dispatching resources for various incidents.</a:t>
            </a:r>
            <a:endParaRPr lang="en-US" altLang="zh-CN" sz="2800">
              <a:solidFill>
                <a:schemeClr val="bg1"/>
              </a:solidFill>
            </a:endParaRPr>
          </a:p>
          <a:p>
            <a:r>
              <a:rPr lang="en-US" altLang="zh-CN" sz="2800" b="1">
                <a:solidFill>
                  <a:schemeClr val="bg1"/>
                </a:solidFill>
              </a:rPr>
              <a:t>2. Hospitals</a:t>
            </a:r>
            <a:r>
              <a:rPr lang="en-US" altLang="zh-CN" sz="2800">
                <a:solidFill>
                  <a:schemeClr val="bg1"/>
                </a:solidFill>
              </a:rPr>
              <a:t>: Optimizing patient intake and resource                allocation.</a:t>
            </a:r>
            <a:endParaRPr lang="en-US" altLang="zh-CN" sz="2800">
              <a:solidFill>
                <a:schemeClr val="bg1"/>
              </a:solidFill>
            </a:endParaRPr>
          </a:p>
          <a:p>
            <a:r>
              <a:rPr lang="en-US" altLang="zh-CN" sz="2800" b="1">
                <a:solidFill>
                  <a:schemeClr val="bg1"/>
                </a:solidFill>
              </a:rPr>
              <a:t>3. Fire Departments</a:t>
            </a:r>
            <a:r>
              <a:rPr lang="en-US" altLang="zh-CN" sz="2800">
                <a:solidFill>
                  <a:schemeClr val="bg1"/>
                </a:solidFill>
              </a:rPr>
              <a:t>: Handling alarms and dispatching units efficiently.</a:t>
            </a:r>
            <a:endParaRPr lang="en-US" altLang="zh-CN" sz="2800">
              <a:solidFill>
                <a:schemeClr val="bg1"/>
              </a:solidFill>
            </a:endParaRPr>
          </a:p>
          <a:p>
            <a:r>
              <a:rPr lang="en-US" altLang="zh-CN" sz="2800" b="1">
                <a:solidFill>
                  <a:schemeClr val="bg1"/>
                </a:solidFill>
              </a:rPr>
              <a:t>4. Police Departments</a:t>
            </a:r>
            <a:r>
              <a:rPr lang="en-US" altLang="zh-CN" sz="2800">
                <a:solidFill>
                  <a:schemeClr val="bg1"/>
                </a:solidFill>
              </a:rPr>
              <a:t>: Managing and responding to emergency calls.</a:t>
            </a:r>
            <a:endParaRPr lang="en-US" altLang="zh-CN"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05</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409190" y="4159885"/>
            <a:ext cx="752157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GUI Overview</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66900" y="621030"/>
            <a:ext cx="6096000" cy="583565"/>
          </a:xfrm>
          <a:prstGeom prst="rect">
            <a:avLst/>
          </a:prstGeom>
          <a:noFill/>
        </p:spPr>
        <p:txBody>
          <a:bodyPr wrap="square" rtlCol="0" anchor="t">
            <a:spAutoFit/>
          </a:bodyPr>
          <a:p>
            <a:r>
              <a:rPr lang="en-US" altLang="zh-CN" sz="3200">
                <a:solidFill>
                  <a:schemeClr val="bg1"/>
                </a:solidFill>
              </a:rPr>
              <a:t> 5.1. Interface Description</a:t>
            </a:r>
            <a:endParaRPr lang="en-US" altLang="zh-CN" sz="3200">
              <a:solidFill>
                <a:schemeClr val="bg1"/>
              </a:solidFill>
            </a:endParaRPr>
          </a:p>
        </p:txBody>
      </p:sp>
      <p:sp>
        <p:nvSpPr>
          <p:cNvPr id="3" name="文本框 2"/>
          <p:cNvSpPr txBox="1"/>
          <p:nvPr/>
        </p:nvSpPr>
        <p:spPr>
          <a:xfrm>
            <a:off x="1572260" y="1369060"/>
            <a:ext cx="9476105" cy="5323205"/>
          </a:xfrm>
          <a:prstGeom prst="rect">
            <a:avLst/>
          </a:prstGeom>
          <a:noFill/>
        </p:spPr>
        <p:txBody>
          <a:bodyPr wrap="square" rtlCol="0" anchor="t">
            <a:spAutoFit/>
          </a:bodyPr>
          <a:p>
            <a:r>
              <a:rPr lang="en-US" altLang="zh-CN" sz="2800">
                <a:solidFill>
                  <a:schemeClr val="bg1"/>
                </a:solidFill>
              </a:rPr>
              <a:t>The GUI, built with tkinter, includes:</a:t>
            </a:r>
            <a:endParaRPr lang="en-US" altLang="zh-CN" sz="2800">
              <a:solidFill>
                <a:schemeClr val="bg1"/>
              </a:solidFill>
            </a:endParaRPr>
          </a:p>
          <a:p>
            <a:r>
              <a:rPr lang="en-US" altLang="zh-CN" sz="2400">
                <a:solidFill>
                  <a:schemeClr val="bg1"/>
                </a:solidFill>
              </a:rPr>
              <a:t>1</a:t>
            </a:r>
            <a:r>
              <a:rPr lang="en-US" altLang="zh-CN" sz="2400" b="1">
                <a:solidFill>
                  <a:schemeClr val="bg1"/>
                </a:solidFill>
              </a:rPr>
              <a:t>.Main Interface</a:t>
            </a:r>
            <a:r>
              <a:rPr lang="en-US" altLang="zh-CN" sz="2400">
                <a:solidFill>
                  <a:schemeClr val="bg1"/>
                </a:solidFill>
              </a:rPr>
              <a:t>: A central hub with access to all major functions.</a:t>
            </a:r>
            <a:endParaRPr lang="en-US" altLang="zh-CN" sz="2400">
              <a:solidFill>
                <a:schemeClr val="bg1"/>
              </a:solidFill>
            </a:endParaRPr>
          </a:p>
          <a:p>
            <a:r>
              <a:rPr lang="en-US" altLang="zh-CN" sz="2400" b="1">
                <a:solidFill>
                  <a:schemeClr val="bg1"/>
                </a:solidFill>
              </a:rPr>
              <a:t>2.Emergency Management Interface</a:t>
            </a:r>
            <a:r>
              <a:rPr lang="en-US" altLang="zh-CN" sz="2400">
                <a:solidFill>
                  <a:schemeClr val="bg1"/>
                </a:solidFill>
              </a:rPr>
              <a:t>: Allows direct interaction with the priority queues.</a:t>
            </a:r>
            <a:endParaRPr lang="en-US" altLang="zh-CN" sz="2400">
              <a:solidFill>
                <a:schemeClr val="bg1"/>
              </a:solidFill>
            </a:endParaRPr>
          </a:p>
          <a:p>
            <a:r>
              <a:rPr lang="en-US" altLang="zh-CN" sz="2400" b="1">
                <a:solidFill>
                  <a:schemeClr val="bg1"/>
                </a:solidFill>
              </a:rPr>
              <a:t>3.KNN Visualization Interface</a:t>
            </a:r>
            <a:r>
              <a:rPr lang="en-US" altLang="zh-CN" sz="2400">
                <a:solidFill>
                  <a:schemeClr val="bg1"/>
                </a:solidFill>
              </a:rPr>
              <a:t>: Maps emergencies and recommends response units.</a:t>
            </a:r>
            <a:endParaRPr lang="en-US" altLang="zh-CN" sz="2400">
              <a:solidFill>
                <a:schemeClr val="bg1"/>
              </a:solidFill>
            </a:endParaRPr>
          </a:p>
          <a:p>
            <a:r>
              <a:rPr lang="en-US" altLang="zh-CN" sz="2400" b="1">
                <a:solidFill>
                  <a:schemeClr val="bg1"/>
                </a:solidFill>
              </a:rPr>
              <a:t>4.Statistical Analysis Interface:</a:t>
            </a:r>
            <a:r>
              <a:rPr lang="en-US" altLang="zh-CN" sz="2400">
                <a:solidFill>
                  <a:schemeClr val="bg1"/>
                </a:solidFill>
              </a:rPr>
              <a:t> Displays emergency data distributions and complexity information.</a:t>
            </a:r>
            <a:endParaRPr lang="en-US" altLang="zh-CN" sz="2400">
              <a:solidFill>
                <a:schemeClr val="bg1"/>
              </a:solidFill>
            </a:endParaRPr>
          </a:p>
          <a:p>
            <a:r>
              <a:rPr lang="en-US" altLang="zh-CN" sz="2400" b="1">
                <a:solidFill>
                  <a:schemeClr val="bg1"/>
                </a:solidFill>
              </a:rPr>
              <a:t>5. Performance Comparison Interface</a:t>
            </a:r>
            <a:r>
              <a:rPr lang="en-US" altLang="zh-CN" sz="2400">
                <a:solidFill>
                  <a:schemeClr val="bg1"/>
                </a:solidFill>
              </a:rPr>
              <a:t>: Compares the performance of the data structures with charts.</a:t>
            </a:r>
            <a:endParaRPr lang="en-US" altLang="zh-CN" sz="2400">
              <a:solidFill>
                <a:schemeClr val="bg1"/>
              </a:solidFill>
            </a:endParaRPr>
          </a:p>
          <a:p>
            <a:r>
              <a:rPr lang="en-US" altLang="zh-CN" sz="2400" b="1">
                <a:solidFill>
                  <a:schemeClr val="bg1"/>
                </a:solidFill>
              </a:rPr>
              <a:t>6. Emergency Dispatch Simulation:</a:t>
            </a:r>
            <a:r>
              <a:rPr lang="en-US" altLang="zh-CN" sz="2400">
                <a:solidFill>
                  <a:schemeClr val="bg1"/>
                </a:solidFill>
              </a:rPr>
              <a:t>Simulates handling large batches of emergencies with different data structures, showing real-time processing speeds, queue states, and memory usage visualization across different data sizes.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66900" y="621030"/>
            <a:ext cx="6096000" cy="583565"/>
          </a:xfrm>
          <a:prstGeom prst="rect">
            <a:avLst/>
          </a:prstGeom>
          <a:noFill/>
        </p:spPr>
        <p:txBody>
          <a:bodyPr wrap="square" rtlCol="0" anchor="t">
            <a:spAutoFit/>
          </a:bodyPr>
          <a:p>
            <a:r>
              <a:rPr lang="en-US" altLang="zh-CN" sz="3200">
                <a:solidFill>
                  <a:schemeClr val="bg1"/>
                </a:solidFill>
              </a:rPr>
              <a:t>Main Interface</a:t>
            </a:r>
            <a:endParaRPr lang="en-US" altLang="zh-CN" sz="3200">
              <a:solidFill>
                <a:schemeClr val="bg1"/>
              </a:solidFill>
            </a:endParaRPr>
          </a:p>
        </p:txBody>
      </p:sp>
      <p:pic>
        <p:nvPicPr>
          <p:cNvPr id="4" name="图片 3"/>
          <p:cNvPicPr>
            <a:picLocks noChangeAspect="1"/>
          </p:cNvPicPr>
          <p:nvPr/>
        </p:nvPicPr>
        <p:blipFill>
          <a:blip r:embed="rId2"/>
          <a:stretch>
            <a:fillRect/>
          </a:stretch>
        </p:blipFill>
        <p:spPr>
          <a:xfrm>
            <a:off x="1826260" y="1241425"/>
            <a:ext cx="6888480" cy="54362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66900" y="621030"/>
            <a:ext cx="9805035" cy="583565"/>
          </a:xfrm>
          <a:prstGeom prst="rect">
            <a:avLst/>
          </a:prstGeom>
          <a:noFill/>
        </p:spPr>
        <p:txBody>
          <a:bodyPr wrap="square" rtlCol="0" anchor="t">
            <a:spAutoFit/>
          </a:bodyPr>
          <a:p>
            <a:r>
              <a:rPr lang="en-US" altLang="zh-CN" sz="3200" b="1">
                <a:solidFill>
                  <a:schemeClr val="bg1"/>
                </a:solidFill>
                <a:sym typeface="+mn-ea"/>
              </a:rPr>
              <a:t>Emergency Management Interface(linked list)</a:t>
            </a:r>
            <a:endParaRPr lang="en-US" altLang="zh-CN" sz="3200">
              <a:solidFill>
                <a:schemeClr val="bg1"/>
              </a:solidFill>
            </a:endParaRPr>
          </a:p>
        </p:txBody>
      </p:sp>
      <p:pic>
        <p:nvPicPr>
          <p:cNvPr id="3" name="图片 2" descr="4f339a63a8ddd81be7303a929b964771"/>
          <p:cNvPicPr>
            <a:picLocks noChangeAspect="1"/>
          </p:cNvPicPr>
          <p:nvPr/>
        </p:nvPicPr>
        <p:blipFill>
          <a:blip r:embed="rId2"/>
          <a:stretch>
            <a:fillRect/>
          </a:stretch>
        </p:blipFill>
        <p:spPr>
          <a:xfrm>
            <a:off x="2004695" y="1442720"/>
            <a:ext cx="8183245" cy="49891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66900" y="621030"/>
            <a:ext cx="9805035" cy="583565"/>
          </a:xfrm>
          <a:prstGeom prst="rect">
            <a:avLst/>
          </a:prstGeom>
          <a:noFill/>
        </p:spPr>
        <p:txBody>
          <a:bodyPr wrap="square" rtlCol="0" anchor="t">
            <a:spAutoFit/>
          </a:bodyPr>
          <a:p>
            <a:r>
              <a:rPr lang="en-US" altLang="zh-CN" sz="3200" b="1">
                <a:solidFill>
                  <a:schemeClr val="bg1"/>
                </a:solidFill>
                <a:sym typeface="+mn-ea"/>
              </a:rPr>
              <a:t>Emergency Management Interface(binary tree)</a:t>
            </a:r>
            <a:endParaRPr lang="en-US" altLang="zh-CN" sz="3200">
              <a:solidFill>
                <a:schemeClr val="bg1"/>
              </a:solidFill>
            </a:endParaRPr>
          </a:p>
        </p:txBody>
      </p:sp>
      <p:pic>
        <p:nvPicPr>
          <p:cNvPr id="4" name="图片 3" descr="be9683b317ef8acfeeccc624ea3fc039"/>
          <p:cNvPicPr>
            <a:picLocks noChangeAspect="1"/>
          </p:cNvPicPr>
          <p:nvPr/>
        </p:nvPicPr>
        <p:blipFill>
          <a:blip r:embed="rId2"/>
          <a:stretch>
            <a:fillRect/>
          </a:stretch>
        </p:blipFill>
        <p:spPr>
          <a:xfrm>
            <a:off x="1963420" y="1514475"/>
            <a:ext cx="8265160" cy="5038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66900" y="621030"/>
            <a:ext cx="9805035" cy="583565"/>
          </a:xfrm>
          <a:prstGeom prst="rect">
            <a:avLst/>
          </a:prstGeom>
          <a:noFill/>
        </p:spPr>
        <p:txBody>
          <a:bodyPr wrap="square" rtlCol="0" anchor="t">
            <a:spAutoFit/>
          </a:bodyPr>
          <a:p>
            <a:r>
              <a:rPr lang="en-US" altLang="zh-CN" sz="3200" b="1">
                <a:solidFill>
                  <a:schemeClr val="bg1"/>
                </a:solidFill>
                <a:sym typeface="+mn-ea"/>
              </a:rPr>
              <a:t>Emergency Management Interface(min heap)</a:t>
            </a:r>
            <a:endParaRPr lang="en-US" altLang="zh-CN" sz="3200">
              <a:solidFill>
                <a:schemeClr val="bg1"/>
              </a:solidFill>
            </a:endParaRPr>
          </a:p>
        </p:txBody>
      </p:sp>
      <p:pic>
        <p:nvPicPr>
          <p:cNvPr id="4" name="图片 3"/>
          <p:cNvPicPr>
            <a:picLocks noChangeAspect="1"/>
          </p:cNvPicPr>
          <p:nvPr/>
        </p:nvPicPr>
        <p:blipFill>
          <a:blip r:embed="rId2"/>
          <a:stretch>
            <a:fillRect/>
          </a:stretch>
        </p:blipFill>
        <p:spPr>
          <a:xfrm>
            <a:off x="1871345" y="1331595"/>
            <a:ext cx="8449945" cy="5151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3048000" y="621030"/>
            <a:ext cx="6096000" cy="583565"/>
          </a:xfrm>
          <a:prstGeom prst="rect">
            <a:avLst/>
          </a:prstGeom>
          <a:noFill/>
        </p:spPr>
        <p:txBody>
          <a:bodyPr wrap="square" rtlCol="0" anchor="t">
            <a:spAutoFit/>
          </a:bodyPr>
          <a:p>
            <a:r>
              <a:rPr lang="en-US" altLang="zh-CN" sz="3200" b="1">
                <a:solidFill>
                  <a:schemeClr val="bg1"/>
                </a:solidFill>
                <a:sym typeface="+mn-ea"/>
              </a:rPr>
              <a:t>KNN Visualization Interface</a:t>
            </a:r>
            <a:endParaRPr lang="en-US" altLang="zh-CN" sz="3200">
              <a:solidFill>
                <a:schemeClr val="bg1"/>
              </a:solidFill>
            </a:endParaRPr>
          </a:p>
        </p:txBody>
      </p:sp>
      <p:pic>
        <p:nvPicPr>
          <p:cNvPr id="3" name="图片 2"/>
          <p:cNvPicPr>
            <a:picLocks noChangeAspect="1"/>
          </p:cNvPicPr>
          <p:nvPr/>
        </p:nvPicPr>
        <p:blipFill>
          <a:blip r:embed="rId2"/>
          <a:stretch>
            <a:fillRect/>
          </a:stretch>
        </p:blipFill>
        <p:spPr>
          <a:xfrm>
            <a:off x="2966085" y="1701165"/>
            <a:ext cx="6260465" cy="49409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3048000" y="621030"/>
            <a:ext cx="6096000" cy="583565"/>
          </a:xfrm>
          <a:prstGeom prst="rect">
            <a:avLst/>
          </a:prstGeom>
          <a:noFill/>
        </p:spPr>
        <p:txBody>
          <a:bodyPr wrap="square" rtlCol="0" anchor="t">
            <a:spAutoFit/>
          </a:bodyPr>
          <a:p>
            <a:r>
              <a:rPr lang="en-US" altLang="zh-CN" sz="3200" b="1">
                <a:solidFill>
                  <a:schemeClr val="bg1"/>
                </a:solidFill>
                <a:sym typeface="+mn-ea"/>
              </a:rPr>
              <a:t>Statistical Analysis Interface</a:t>
            </a:r>
            <a:endParaRPr lang="en-US" altLang="zh-CN" sz="3200">
              <a:solidFill>
                <a:schemeClr val="bg1"/>
              </a:solidFill>
            </a:endParaRPr>
          </a:p>
        </p:txBody>
      </p:sp>
      <p:pic>
        <p:nvPicPr>
          <p:cNvPr id="4" name="图片 3"/>
          <p:cNvPicPr>
            <a:picLocks noChangeAspect="1"/>
          </p:cNvPicPr>
          <p:nvPr/>
        </p:nvPicPr>
        <p:blipFill>
          <a:blip r:embed="rId2"/>
          <a:stretch>
            <a:fillRect/>
          </a:stretch>
        </p:blipFill>
        <p:spPr>
          <a:xfrm>
            <a:off x="2603500" y="1361440"/>
            <a:ext cx="6985000" cy="5390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01</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rPr>
              <a:t>Introduction</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2376805" y="621030"/>
            <a:ext cx="7439025" cy="583565"/>
          </a:xfrm>
          <a:prstGeom prst="rect">
            <a:avLst/>
          </a:prstGeom>
          <a:noFill/>
        </p:spPr>
        <p:txBody>
          <a:bodyPr wrap="square" rtlCol="0" anchor="t">
            <a:spAutoFit/>
          </a:bodyPr>
          <a:p>
            <a:r>
              <a:rPr lang="en-US" altLang="zh-CN" sz="3200" b="1">
                <a:solidFill>
                  <a:schemeClr val="bg1"/>
                </a:solidFill>
                <a:sym typeface="+mn-ea"/>
              </a:rPr>
              <a:t>Performance Comparison Interface</a:t>
            </a:r>
            <a:endParaRPr lang="en-US" altLang="zh-CN" sz="3200">
              <a:solidFill>
                <a:schemeClr val="bg1"/>
              </a:solidFill>
            </a:endParaRPr>
          </a:p>
        </p:txBody>
      </p:sp>
      <p:pic>
        <p:nvPicPr>
          <p:cNvPr id="4" name="图片 3"/>
          <p:cNvPicPr>
            <a:picLocks noChangeAspect="1"/>
          </p:cNvPicPr>
          <p:nvPr/>
        </p:nvPicPr>
        <p:blipFill>
          <a:blip r:embed="rId2"/>
          <a:stretch>
            <a:fillRect/>
          </a:stretch>
        </p:blipFill>
        <p:spPr>
          <a:xfrm>
            <a:off x="2748915" y="1167130"/>
            <a:ext cx="6694805" cy="54400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2893695" y="528320"/>
            <a:ext cx="6403975" cy="583565"/>
          </a:xfrm>
          <a:prstGeom prst="rect">
            <a:avLst/>
          </a:prstGeom>
          <a:noFill/>
        </p:spPr>
        <p:txBody>
          <a:bodyPr wrap="square" rtlCol="0" anchor="t">
            <a:spAutoFit/>
          </a:bodyPr>
          <a:p>
            <a:r>
              <a:rPr lang="en-US" altLang="zh-CN" sz="3200" b="1">
                <a:solidFill>
                  <a:schemeClr val="bg1"/>
                </a:solidFill>
                <a:sym typeface="+mn-ea"/>
              </a:rPr>
              <a:t>Emergency Dispatch Simulation</a:t>
            </a:r>
            <a:endParaRPr lang="en-US" altLang="zh-CN" sz="3200">
              <a:solidFill>
                <a:schemeClr val="bg1"/>
              </a:solidFill>
            </a:endParaRPr>
          </a:p>
        </p:txBody>
      </p:sp>
      <p:pic>
        <p:nvPicPr>
          <p:cNvPr id="4" name="图片 3" descr="84651854e9801e71fc307432144357fe"/>
          <p:cNvPicPr>
            <a:picLocks noChangeAspect="1"/>
          </p:cNvPicPr>
          <p:nvPr/>
        </p:nvPicPr>
        <p:blipFill>
          <a:blip r:embed="rId2"/>
          <a:stretch>
            <a:fillRect/>
          </a:stretch>
        </p:blipFill>
        <p:spPr>
          <a:xfrm>
            <a:off x="2825750" y="1528445"/>
            <a:ext cx="6540500" cy="4914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2893695" y="528320"/>
            <a:ext cx="6403975" cy="583565"/>
          </a:xfrm>
          <a:prstGeom prst="rect">
            <a:avLst/>
          </a:prstGeom>
          <a:noFill/>
        </p:spPr>
        <p:txBody>
          <a:bodyPr wrap="square" rtlCol="0" anchor="t">
            <a:spAutoFit/>
          </a:bodyPr>
          <a:p>
            <a:r>
              <a:rPr lang="en-US" altLang="zh-CN" sz="3200" b="1">
                <a:solidFill>
                  <a:schemeClr val="bg1"/>
                </a:solidFill>
                <a:sym typeface="+mn-ea"/>
              </a:rPr>
              <a:t>Emergency Dispatch Simulation</a:t>
            </a:r>
            <a:endParaRPr lang="en-US" altLang="zh-CN" sz="3200">
              <a:solidFill>
                <a:schemeClr val="bg1"/>
              </a:solidFill>
            </a:endParaRPr>
          </a:p>
        </p:txBody>
      </p:sp>
      <p:pic>
        <p:nvPicPr>
          <p:cNvPr id="3" name="图片 2"/>
          <p:cNvPicPr>
            <a:picLocks noChangeAspect="1"/>
          </p:cNvPicPr>
          <p:nvPr/>
        </p:nvPicPr>
        <p:blipFill>
          <a:blip r:embed="rId2"/>
          <a:stretch>
            <a:fillRect/>
          </a:stretch>
        </p:blipFill>
        <p:spPr>
          <a:xfrm>
            <a:off x="2823845" y="1442720"/>
            <a:ext cx="6544310" cy="4917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750695" y="621030"/>
            <a:ext cx="7183755" cy="583565"/>
          </a:xfrm>
          <a:prstGeom prst="rect">
            <a:avLst/>
          </a:prstGeom>
          <a:noFill/>
        </p:spPr>
        <p:txBody>
          <a:bodyPr wrap="square" rtlCol="0" anchor="t">
            <a:spAutoFit/>
          </a:bodyPr>
          <a:p>
            <a:r>
              <a:rPr lang="en-US" altLang="zh-CN" sz="3200">
                <a:solidFill>
                  <a:schemeClr val="bg1"/>
                </a:solidFill>
              </a:rPr>
              <a:t>5.2. Suggestions for Improvement</a:t>
            </a:r>
            <a:endParaRPr lang="en-US" altLang="zh-CN" sz="3200">
              <a:solidFill>
                <a:schemeClr val="bg1"/>
              </a:solidFill>
            </a:endParaRPr>
          </a:p>
        </p:txBody>
      </p:sp>
      <p:sp>
        <p:nvSpPr>
          <p:cNvPr id="3" name="文本框 2"/>
          <p:cNvSpPr txBox="1"/>
          <p:nvPr/>
        </p:nvSpPr>
        <p:spPr>
          <a:xfrm>
            <a:off x="1820545" y="2100580"/>
            <a:ext cx="7439025" cy="2676525"/>
          </a:xfrm>
          <a:prstGeom prst="rect">
            <a:avLst/>
          </a:prstGeom>
          <a:noFill/>
        </p:spPr>
        <p:txBody>
          <a:bodyPr wrap="square" rtlCol="0" anchor="t">
            <a:spAutoFit/>
          </a:bodyPr>
          <a:p>
            <a:r>
              <a:rPr lang="en-US" altLang="zh-CN" sz="2800" b="1">
                <a:solidFill>
                  <a:schemeClr val="bg1"/>
                </a:solidFill>
              </a:rPr>
              <a:t>1.Enhanced Visualization</a:t>
            </a:r>
            <a:r>
              <a:rPr lang="en-US" altLang="zh-CN" sz="2800">
                <a:solidFill>
                  <a:schemeClr val="bg1"/>
                </a:solidFill>
              </a:rPr>
              <a:t>: Implement heatmaps for emergency density or animations for response unit movements.</a:t>
            </a:r>
            <a:endParaRPr lang="en-US" altLang="zh-CN" sz="2800">
              <a:solidFill>
                <a:schemeClr val="bg1"/>
              </a:solidFill>
            </a:endParaRPr>
          </a:p>
          <a:p>
            <a:r>
              <a:rPr lang="en-US" altLang="zh-CN" sz="2800" b="1">
                <a:solidFill>
                  <a:schemeClr val="bg1"/>
                </a:solidFill>
              </a:rPr>
              <a:t>2.Improved User Guidance</a:t>
            </a:r>
            <a:r>
              <a:rPr lang="en-US" altLang="zh-CN" sz="2800">
                <a:solidFill>
                  <a:schemeClr val="bg1"/>
                </a:solidFill>
              </a:rPr>
              <a:t>: Add an interactive tutorial or contextsensitive help tips.</a:t>
            </a:r>
            <a:endParaRPr lang="en-US" altLang="zh-CN" sz="2800">
              <a:solidFill>
                <a:schemeClr val="bg1"/>
              </a:solidFill>
            </a:endParaRPr>
          </a:p>
          <a:p>
            <a:endParaRPr lang="en-US" altLang="zh-CN"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06</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1322070"/>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Testing and Coverage</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ct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983105" y="697865"/>
            <a:ext cx="6096000" cy="583565"/>
          </a:xfrm>
          <a:prstGeom prst="rect">
            <a:avLst/>
          </a:prstGeom>
          <a:noFill/>
        </p:spPr>
        <p:txBody>
          <a:bodyPr wrap="square" rtlCol="0" anchor="t">
            <a:spAutoFit/>
          </a:bodyPr>
          <a:p>
            <a:r>
              <a:rPr lang="en-US" altLang="zh-CN" sz="3200">
                <a:solidFill>
                  <a:schemeClr val="bg1"/>
                </a:solidFill>
              </a:rPr>
              <a:t>6.1. Testing Framework</a:t>
            </a:r>
            <a:endParaRPr lang="en-US" altLang="zh-CN" sz="3200">
              <a:solidFill>
                <a:schemeClr val="bg1"/>
              </a:solidFill>
            </a:endParaRPr>
          </a:p>
        </p:txBody>
      </p:sp>
      <p:sp>
        <p:nvSpPr>
          <p:cNvPr id="3" name="文本框 2"/>
          <p:cNvSpPr txBox="1"/>
          <p:nvPr/>
        </p:nvSpPr>
        <p:spPr>
          <a:xfrm>
            <a:off x="2063750" y="1565910"/>
            <a:ext cx="6096000" cy="829945"/>
          </a:xfrm>
          <a:prstGeom prst="rect">
            <a:avLst/>
          </a:prstGeom>
          <a:noFill/>
        </p:spPr>
        <p:txBody>
          <a:bodyPr wrap="square" rtlCol="0" anchor="t">
            <a:spAutoFit/>
          </a:bodyPr>
          <a:p>
            <a:r>
              <a:rPr lang="en-US" altLang="zh-CN" sz="2400">
                <a:solidFill>
                  <a:schemeClr val="bg1"/>
                </a:solidFill>
              </a:rPr>
              <a:t>The project uses Python's builtin unittest framework for all unit tests.</a:t>
            </a:r>
            <a:endParaRPr lang="en-US" altLang="zh-CN" sz="2400">
              <a:solidFill>
                <a:schemeClr val="bg1"/>
              </a:solidFill>
            </a:endParaRPr>
          </a:p>
        </p:txBody>
      </p:sp>
      <p:sp>
        <p:nvSpPr>
          <p:cNvPr id="4" name="文本框 3"/>
          <p:cNvSpPr txBox="1"/>
          <p:nvPr/>
        </p:nvSpPr>
        <p:spPr>
          <a:xfrm>
            <a:off x="2063750" y="2910840"/>
            <a:ext cx="6604635" cy="2430145"/>
          </a:xfrm>
          <a:prstGeom prst="rect">
            <a:avLst/>
          </a:prstGeom>
          <a:noFill/>
        </p:spPr>
        <p:txBody>
          <a:bodyPr wrap="square" rtlCol="0" anchor="t">
            <a:spAutoFit/>
          </a:bodyPr>
          <a:p>
            <a:r>
              <a:rPr lang="en-US" altLang="zh-CN" sz="3200">
                <a:solidFill>
                  <a:schemeClr val="bg1"/>
                </a:solidFill>
              </a:rPr>
              <a:t>6.2. Test Coverage</a:t>
            </a:r>
            <a:endParaRPr lang="en-US" altLang="zh-CN" sz="3200">
              <a:solidFill>
                <a:schemeClr val="bg1"/>
              </a:solidFill>
            </a:endParaRPr>
          </a:p>
          <a:p>
            <a:r>
              <a:rPr lang="en-US" altLang="zh-CN" sz="2400">
                <a:solidFill>
                  <a:schemeClr val="bg1"/>
                </a:solidFill>
              </a:rPr>
              <a:t>The test suite covers all core data structures and utility functions, including edge cases and basic operations. The overall project test coverage is 86%, ensuring high reliability of the core functionalities.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p:nvPicPr>
        <p:blipFill>
          <a:blip r:embed="rId1"/>
          <a:stretch>
            <a:fillRect/>
          </a:stretch>
        </p:blipFill>
        <p:spPr>
          <a:xfrm flipH="1">
            <a:off x="392589" y="382858"/>
            <a:ext cx="1065570" cy="1059575"/>
          </a:xfrm>
          <a:prstGeom prst="rect">
            <a:avLst/>
          </a:prstGeom>
        </p:spPr>
      </p:pic>
      <p:pic>
        <p:nvPicPr>
          <p:cNvPr id="9" name="图片 8"/>
          <p:cNvPicPr>
            <a:picLocks noChangeAspect="1"/>
          </p:cNvPicPr>
          <p:nvPr/>
        </p:nvPicPr>
        <p:blipFill>
          <a:blip r:embed="rId2"/>
          <a:stretch>
            <a:fillRect/>
          </a:stretch>
        </p:blipFill>
        <p:spPr>
          <a:xfrm>
            <a:off x="1355090" y="1475740"/>
            <a:ext cx="9481185" cy="5382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890395" y="621030"/>
            <a:ext cx="6951980" cy="583565"/>
          </a:xfrm>
          <a:prstGeom prst="rect">
            <a:avLst/>
          </a:prstGeom>
          <a:noFill/>
        </p:spPr>
        <p:txBody>
          <a:bodyPr wrap="square" rtlCol="0" anchor="t">
            <a:spAutoFit/>
          </a:bodyPr>
          <a:p>
            <a:r>
              <a:rPr lang="en-US" altLang="zh-CN" sz="3200">
                <a:solidFill>
                  <a:schemeClr val="bg1"/>
                </a:solidFill>
              </a:rPr>
              <a:t>| Test File   | Coverage   </a:t>
            </a:r>
            <a:endParaRPr lang="en-US" altLang="zh-CN" sz="3200">
              <a:solidFill>
                <a:schemeClr val="bg1"/>
              </a:solidFill>
            </a:endParaRPr>
          </a:p>
        </p:txBody>
      </p:sp>
      <p:sp>
        <p:nvSpPr>
          <p:cNvPr id="3" name="文本框 2"/>
          <p:cNvSpPr txBox="1"/>
          <p:nvPr/>
        </p:nvSpPr>
        <p:spPr>
          <a:xfrm>
            <a:off x="1376680" y="1779905"/>
            <a:ext cx="9822815" cy="2538095"/>
          </a:xfrm>
          <a:prstGeom prst="rect">
            <a:avLst/>
          </a:prstGeom>
          <a:noFill/>
        </p:spPr>
        <p:txBody>
          <a:bodyPr wrap="square" rtlCol="0" anchor="t">
            <a:noAutofit/>
          </a:bodyPr>
          <a:p>
            <a:pPr>
              <a:lnSpc>
                <a:spcPct val="150000"/>
              </a:lnSpc>
            </a:pPr>
            <a:r>
              <a:rPr lang="en-US" altLang="zh-CN" sz="2400">
                <a:solidFill>
                  <a:schemeClr val="bg1"/>
                </a:solidFill>
              </a:rPr>
              <a:t>test_emergency.py| Emergency class initialization and </a:t>
            </a:r>
            <a:r>
              <a:rPr lang="en-US" altLang="zh-CN" sz="2400">
                <a:solidFill>
                  <a:schemeClr val="bg1"/>
                </a:solidFill>
                <a:sym typeface="+mn-ea"/>
              </a:rPr>
              <a:t>comparison</a:t>
            </a:r>
            <a:endParaRPr lang="en-US" altLang="zh-CN" sz="2400">
              <a:solidFill>
                <a:schemeClr val="bg1"/>
              </a:solidFill>
              <a:sym typeface="+mn-ea"/>
            </a:endParaRPr>
          </a:p>
          <a:p>
            <a:pPr>
              <a:lnSpc>
                <a:spcPct val="150000"/>
              </a:lnSpc>
            </a:pPr>
            <a:r>
              <a:rPr lang="en-US" altLang="zh-CN" sz="2400">
                <a:solidFill>
                  <a:schemeClr val="bg1"/>
                </a:solidFill>
              </a:rPr>
              <a:t>test_linked_list.py  | Linked list queue operations and edge cases   </a:t>
            </a:r>
            <a:endParaRPr lang="en-US" altLang="zh-CN" sz="2400">
              <a:solidFill>
                <a:schemeClr val="bg1"/>
              </a:solidFill>
            </a:endParaRPr>
          </a:p>
          <a:p>
            <a:pPr>
              <a:lnSpc>
                <a:spcPct val="150000"/>
              </a:lnSpc>
            </a:pPr>
            <a:r>
              <a:rPr lang="en-US" altLang="zh-CN" sz="2400">
                <a:solidFill>
                  <a:schemeClr val="bg1"/>
                </a:solidFill>
              </a:rPr>
              <a:t>test_binary_tree.py | Binary tree queue operations and structure    </a:t>
            </a:r>
            <a:endParaRPr lang="en-US" altLang="zh-CN" sz="2400">
              <a:solidFill>
                <a:schemeClr val="bg1"/>
              </a:solidFill>
            </a:endParaRPr>
          </a:p>
          <a:p>
            <a:pPr>
              <a:lnSpc>
                <a:spcPct val="150000"/>
              </a:lnSpc>
            </a:pPr>
            <a:r>
              <a:rPr lang="en-US" altLang="zh-CN" sz="2400">
                <a:solidFill>
                  <a:schemeClr val="bg1"/>
                </a:solidFill>
              </a:rPr>
              <a:t>test_heap.py    | Heap queue operations and performance         </a:t>
            </a:r>
            <a:endParaRPr lang="en-US" altLang="zh-CN" sz="2400">
              <a:solidFill>
                <a:schemeClr val="bg1"/>
              </a:solidFill>
            </a:endParaRPr>
          </a:p>
          <a:p>
            <a:pPr>
              <a:lnSpc>
                <a:spcPct val="150000"/>
              </a:lnSpc>
            </a:pPr>
            <a:r>
              <a:rPr lang="en-US" altLang="zh-CN" sz="2400">
                <a:solidFill>
                  <a:schemeClr val="bg1"/>
                </a:solidFill>
              </a:rPr>
              <a:t>test_data_loader.py | Data loading and queue initialization         </a:t>
            </a:r>
            <a:endParaRPr lang="en-US" altLang="zh-CN" sz="2400">
              <a:solidFill>
                <a:schemeClr val="bg1"/>
              </a:solidFill>
            </a:endParaRPr>
          </a:p>
          <a:p>
            <a:pPr>
              <a:lnSpc>
                <a:spcPct val="150000"/>
              </a:lnSpc>
            </a:pPr>
            <a:r>
              <a:rPr lang="en-US" altLang="zh-CN" sz="2400">
                <a:solidFill>
                  <a:schemeClr val="bg1"/>
                </a:solidFill>
              </a:rPr>
              <a:t>test_performance_analyzer.py| Performance analyzer functionality     </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07</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1938020"/>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Team Roles and Responsibilities</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a:p>
            <a:pPr algn="ct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3685541" y="2160588"/>
            <a:ext cx="4810306" cy="3610314"/>
            <a:chOff x="3685541" y="2160588"/>
            <a:chExt cx="4810306" cy="3610314"/>
          </a:xfrm>
        </p:grpSpPr>
        <p:grpSp>
          <p:nvGrpSpPr>
            <p:cNvPr id="39" name="组合 38"/>
            <p:cNvGrpSpPr/>
            <p:nvPr/>
          </p:nvGrpSpPr>
          <p:grpSpPr>
            <a:xfrm>
              <a:off x="3685541" y="2160588"/>
              <a:ext cx="4810306" cy="3610314"/>
              <a:chOff x="3278793" y="1536124"/>
              <a:chExt cx="5584795" cy="4191598"/>
            </a:xfrm>
          </p:grpSpPr>
          <p:sp>
            <p:nvSpPr>
              <p:cNvPr id="4" name="işļíďè"/>
              <p:cNvSpPr/>
              <p:nvPr>
                <p:custDataLst>
                  <p:tags r:id="rId2"/>
                </p:custDataLst>
              </p:nvPr>
            </p:nvSpPr>
            <p:spPr>
              <a:xfrm>
                <a:off x="5410199" y="1536124"/>
                <a:ext cx="1371600" cy="1371600"/>
              </a:xfrm>
              <a:prstGeom prst="roundRect">
                <a:avLst>
                  <a:gd name="adj" fmla="val 0"/>
                </a:avLst>
              </a:pr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bg1"/>
                  </a:solidFill>
                </a:endParaRPr>
              </a:p>
            </p:txBody>
          </p:sp>
          <p:sp>
            <p:nvSpPr>
              <p:cNvPr id="5" name="íṡľïďe"/>
              <p:cNvSpPr/>
              <p:nvPr>
                <p:custDataLst>
                  <p:tags r:id="rId3"/>
                </p:custDataLst>
              </p:nvPr>
            </p:nvSpPr>
            <p:spPr>
              <a:xfrm>
                <a:off x="5543887" y="1669812"/>
                <a:ext cx="1104224" cy="1104224"/>
              </a:xfrm>
              <a:prstGeom prst="rect">
                <a:avLst/>
              </a:prstGeom>
              <a:solidFill>
                <a:srgbClr val="0026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sz="2800">
                  <a:solidFill>
                    <a:schemeClr val="tx1">
                      <a:lumMod val="65000"/>
                      <a:lumOff val="35000"/>
                    </a:schemeClr>
                  </a:solidFill>
                </a:endParaRPr>
              </a:p>
            </p:txBody>
          </p:sp>
          <p:sp>
            <p:nvSpPr>
              <p:cNvPr id="6" name="íśḻídé"/>
              <p:cNvSpPr/>
              <p:nvPr>
                <p:custDataLst>
                  <p:tags r:id="rId4"/>
                </p:custDataLst>
              </p:nvPr>
            </p:nvSpPr>
            <p:spPr>
              <a:xfrm>
                <a:off x="6827931" y="1536124"/>
                <a:ext cx="1371600" cy="1371600"/>
              </a:xfrm>
              <a:prstGeom prst="roundRect">
                <a:avLst>
                  <a:gd name="adj" fmla="val 0"/>
                </a:avLst>
              </a:pr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bg1"/>
                  </a:solidFill>
                </a:endParaRPr>
              </a:p>
            </p:txBody>
          </p:sp>
          <p:sp>
            <p:nvSpPr>
              <p:cNvPr id="7" name="ïsļîḍé"/>
              <p:cNvSpPr/>
              <p:nvPr>
                <p:custDataLst>
                  <p:tags r:id="rId5"/>
                </p:custDataLst>
              </p:nvPr>
            </p:nvSpPr>
            <p:spPr>
              <a:xfrm>
                <a:off x="6961618" y="1669812"/>
                <a:ext cx="1104224" cy="1104224"/>
              </a:xfrm>
              <a:prstGeom prst="rect">
                <a:avLst/>
              </a:prstGeom>
              <a:solidFill>
                <a:srgbClr val="0026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sz="2800">
                  <a:solidFill>
                    <a:schemeClr val="tx1">
                      <a:lumMod val="65000"/>
                      <a:lumOff val="35000"/>
                    </a:schemeClr>
                  </a:solidFill>
                </a:endParaRPr>
              </a:p>
            </p:txBody>
          </p:sp>
          <p:sp>
            <p:nvSpPr>
              <p:cNvPr id="8" name="ïsľîḑe"/>
              <p:cNvSpPr/>
              <p:nvPr>
                <p:custDataLst>
                  <p:tags r:id="rId6"/>
                </p:custDataLst>
              </p:nvPr>
            </p:nvSpPr>
            <p:spPr>
              <a:xfrm>
                <a:off x="5410200" y="2935258"/>
                <a:ext cx="1371600" cy="1371600"/>
              </a:xfrm>
              <a:prstGeom prst="roundRect">
                <a:avLst>
                  <a:gd name="adj" fmla="val 0"/>
                </a:avLst>
              </a:pr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bg1"/>
                  </a:solidFill>
                </a:endParaRPr>
              </a:p>
            </p:txBody>
          </p:sp>
          <p:sp>
            <p:nvSpPr>
              <p:cNvPr id="9" name="îšľîďè"/>
              <p:cNvSpPr/>
              <p:nvPr>
                <p:custDataLst>
                  <p:tags r:id="rId7"/>
                </p:custDataLst>
              </p:nvPr>
            </p:nvSpPr>
            <p:spPr>
              <a:xfrm>
                <a:off x="5543888" y="3065944"/>
                <a:ext cx="1104224" cy="1104224"/>
              </a:xfrm>
              <a:prstGeom prst="rect">
                <a:avLst/>
              </a:prstGeom>
              <a:solidFill>
                <a:srgbClr val="0026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sz="2800">
                  <a:solidFill>
                    <a:schemeClr val="tx1">
                      <a:lumMod val="65000"/>
                      <a:lumOff val="35000"/>
                    </a:schemeClr>
                  </a:solidFill>
                </a:endParaRPr>
              </a:p>
            </p:txBody>
          </p:sp>
          <p:sp>
            <p:nvSpPr>
              <p:cNvPr id="10" name="i$ḻíḋe"/>
              <p:cNvSpPr/>
              <p:nvPr>
                <p:custDataLst>
                  <p:tags r:id="rId8"/>
                </p:custDataLst>
              </p:nvPr>
            </p:nvSpPr>
            <p:spPr>
              <a:xfrm>
                <a:off x="5410200" y="4356122"/>
                <a:ext cx="1371600" cy="1371600"/>
              </a:xfrm>
              <a:prstGeom prst="roundRect">
                <a:avLst>
                  <a:gd name="adj" fmla="val 0"/>
                </a:avLst>
              </a:pr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bg1"/>
                  </a:solidFill>
                </a:endParaRPr>
              </a:p>
            </p:txBody>
          </p:sp>
          <p:sp>
            <p:nvSpPr>
              <p:cNvPr id="11" name="iṩľîḍè"/>
              <p:cNvSpPr/>
              <p:nvPr>
                <p:custDataLst>
                  <p:tags r:id="rId9"/>
                </p:custDataLst>
              </p:nvPr>
            </p:nvSpPr>
            <p:spPr>
              <a:xfrm>
                <a:off x="5543888" y="4486808"/>
                <a:ext cx="1104224" cy="1104224"/>
              </a:xfrm>
              <a:prstGeom prst="rect">
                <a:avLst/>
              </a:prstGeom>
              <a:solidFill>
                <a:srgbClr val="0026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sz="2800">
                  <a:solidFill>
                    <a:schemeClr val="tx1">
                      <a:lumMod val="65000"/>
                      <a:lumOff val="35000"/>
                    </a:schemeClr>
                  </a:solidFill>
                </a:endParaRPr>
              </a:p>
            </p:txBody>
          </p:sp>
          <p:sp>
            <p:nvSpPr>
              <p:cNvPr id="12" name="ísľiḓe"/>
              <p:cNvSpPr/>
              <p:nvPr>
                <p:custDataLst>
                  <p:tags r:id="rId10"/>
                </p:custDataLst>
              </p:nvPr>
            </p:nvSpPr>
            <p:spPr>
              <a:xfrm>
                <a:off x="3988981" y="4356122"/>
                <a:ext cx="1371600" cy="1371600"/>
              </a:xfrm>
              <a:prstGeom prst="roundRect">
                <a:avLst>
                  <a:gd name="adj" fmla="val 0"/>
                </a:avLst>
              </a:pr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a:solidFill>
                    <a:schemeClr val="bg1"/>
                  </a:solidFill>
                </a:endParaRPr>
              </a:p>
            </p:txBody>
          </p:sp>
          <p:sp>
            <p:nvSpPr>
              <p:cNvPr id="13" name="íṩľiḍê"/>
              <p:cNvSpPr/>
              <p:nvPr>
                <p:custDataLst>
                  <p:tags r:id="rId11"/>
                </p:custDataLst>
              </p:nvPr>
            </p:nvSpPr>
            <p:spPr>
              <a:xfrm>
                <a:off x="4122669" y="4486808"/>
                <a:ext cx="1104224" cy="1104224"/>
              </a:xfrm>
              <a:prstGeom prst="rect">
                <a:avLst/>
              </a:prstGeom>
              <a:solidFill>
                <a:srgbClr val="0026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sz="2800">
                  <a:solidFill>
                    <a:schemeClr val="tx1">
                      <a:lumMod val="65000"/>
                      <a:lumOff val="35000"/>
                    </a:schemeClr>
                  </a:solidFill>
                </a:endParaRPr>
              </a:p>
            </p:txBody>
          </p:sp>
          <p:cxnSp>
            <p:nvCxnSpPr>
              <p:cNvPr id="14" name="直接连接符 13"/>
              <p:cNvCxnSpPr/>
              <p:nvPr>
                <p:custDataLst>
                  <p:tags r:id="rId12"/>
                </p:custDataLst>
              </p:nvPr>
            </p:nvCxnSpPr>
            <p:spPr>
              <a:xfrm flipH="1">
                <a:off x="8391068" y="1761722"/>
                <a:ext cx="0" cy="914400"/>
              </a:xfrm>
              <a:prstGeom prst="line">
                <a:avLst/>
              </a:prstGeom>
              <a:ln>
                <a:gradFill>
                  <a:gsLst>
                    <a:gs pos="0">
                      <a:srgbClr val="24DBFD"/>
                    </a:gs>
                    <a:gs pos="100000">
                      <a:srgbClr val="002FFC"/>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5" name="ïṣḷíḋe"/>
              <p:cNvSpPr/>
              <p:nvPr>
                <p:custDataLst>
                  <p:tags r:id="rId13"/>
                </p:custDataLst>
              </p:nvPr>
            </p:nvSpPr>
            <p:spPr>
              <a:xfrm>
                <a:off x="8333219" y="2161072"/>
                <a:ext cx="115699" cy="115699"/>
              </a:xfrm>
              <a:prstGeom prst="ellipse">
                <a:avLst/>
              </a:prstGeom>
              <a:solidFill>
                <a:srgbClr val="00265E"/>
              </a:solidFill>
              <a:ln w="28575">
                <a:solidFill>
                  <a:srgbClr val="24DBFD"/>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p>
            </p:txBody>
          </p:sp>
          <p:cxnSp>
            <p:nvCxnSpPr>
              <p:cNvPr id="16" name="直接连接符 15"/>
              <p:cNvCxnSpPr/>
              <p:nvPr>
                <p:custDataLst>
                  <p:tags r:id="rId14"/>
                </p:custDataLst>
              </p:nvPr>
            </p:nvCxnSpPr>
            <p:spPr>
              <a:xfrm>
                <a:off x="8448918" y="2218921"/>
                <a:ext cx="414670" cy="0"/>
              </a:xfrm>
              <a:prstGeom prst="line">
                <a:avLst/>
              </a:prstGeom>
              <a:ln>
                <a:gradFill>
                  <a:gsLst>
                    <a:gs pos="0">
                      <a:srgbClr val="24DBFD"/>
                    </a:gs>
                    <a:gs pos="100000">
                      <a:srgbClr val="002FFC"/>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5"/>
                </p:custDataLst>
              </p:nvPr>
            </p:nvCxnSpPr>
            <p:spPr>
              <a:xfrm flipH="1">
                <a:off x="5169044" y="1761721"/>
                <a:ext cx="0" cy="914400"/>
              </a:xfrm>
              <a:prstGeom prst="line">
                <a:avLst/>
              </a:prstGeom>
              <a:ln>
                <a:gradFill>
                  <a:gsLst>
                    <a:gs pos="0">
                      <a:srgbClr val="24DBFD"/>
                    </a:gs>
                    <a:gs pos="100000">
                      <a:srgbClr val="002FFC"/>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ïṣlîḋê"/>
              <p:cNvSpPr/>
              <p:nvPr>
                <p:custDataLst>
                  <p:tags r:id="rId16"/>
                </p:custDataLst>
              </p:nvPr>
            </p:nvSpPr>
            <p:spPr>
              <a:xfrm flipH="1">
                <a:off x="5111194" y="2161071"/>
                <a:ext cx="115699" cy="115699"/>
              </a:xfrm>
              <a:prstGeom prst="ellipse">
                <a:avLst/>
              </a:prstGeom>
              <a:solidFill>
                <a:srgbClr val="00265E"/>
              </a:solidFill>
              <a:ln w="28575">
                <a:solidFill>
                  <a:srgbClr val="24DBFD"/>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p>
            </p:txBody>
          </p:sp>
          <p:cxnSp>
            <p:nvCxnSpPr>
              <p:cNvPr id="19" name="直接连接符 18"/>
              <p:cNvCxnSpPr/>
              <p:nvPr>
                <p:custDataLst>
                  <p:tags r:id="rId17"/>
                </p:custDataLst>
              </p:nvPr>
            </p:nvCxnSpPr>
            <p:spPr>
              <a:xfrm flipH="1">
                <a:off x="4696524" y="2218920"/>
                <a:ext cx="414670" cy="0"/>
              </a:xfrm>
              <a:prstGeom prst="line">
                <a:avLst/>
              </a:prstGeom>
              <a:ln>
                <a:gradFill>
                  <a:gsLst>
                    <a:gs pos="0">
                      <a:srgbClr val="24DBFD"/>
                    </a:gs>
                    <a:gs pos="100000">
                      <a:srgbClr val="002FFC"/>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8"/>
                </p:custDataLst>
              </p:nvPr>
            </p:nvCxnSpPr>
            <p:spPr>
              <a:xfrm flipH="1">
                <a:off x="7019468" y="3160856"/>
                <a:ext cx="0" cy="914400"/>
              </a:xfrm>
              <a:prstGeom prst="line">
                <a:avLst/>
              </a:prstGeom>
              <a:ln>
                <a:gradFill>
                  <a:gsLst>
                    <a:gs pos="0">
                      <a:srgbClr val="24DBFD"/>
                    </a:gs>
                    <a:gs pos="100000">
                      <a:srgbClr val="002FFC"/>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1" name="ïṡḻíḑê"/>
              <p:cNvSpPr/>
              <p:nvPr>
                <p:custDataLst>
                  <p:tags r:id="rId19"/>
                </p:custDataLst>
              </p:nvPr>
            </p:nvSpPr>
            <p:spPr>
              <a:xfrm>
                <a:off x="6961619" y="3560206"/>
                <a:ext cx="115699" cy="115699"/>
              </a:xfrm>
              <a:prstGeom prst="ellipse">
                <a:avLst/>
              </a:prstGeom>
              <a:solidFill>
                <a:srgbClr val="00265E"/>
              </a:solidFill>
              <a:ln w="28575">
                <a:solidFill>
                  <a:srgbClr val="24DBFD"/>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p>
            </p:txBody>
          </p:sp>
          <p:cxnSp>
            <p:nvCxnSpPr>
              <p:cNvPr id="22" name="直接连接符 21"/>
              <p:cNvCxnSpPr/>
              <p:nvPr>
                <p:custDataLst>
                  <p:tags r:id="rId20"/>
                </p:custDataLst>
              </p:nvPr>
            </p:nvCxnSpPr>
            <p:spPr>
              <a:xfrm>
                <a:off x="7077318" y="3618055"/>
                <a:ext cx="414670" cy="0"/>
              </a:xfrm>
              <a:prstGeom prst="line">
                <a:avLst/>
              </a:prstGeom>
              <a:ln>
                <a:gradFill>
                  <a:gsLst>
                    <a:gs pos="0">
                      <a:srgbClr val="24DBFD"/>
                    </a:gs>
                    <a:gs pos="100000">
                      <a:srgbClr val="002FFC"/>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21"/>
                </p:custDataLst>
              </p:nvPr>
            </p:nvCxnSpPr>
            <p:spPr>
              <a:xfrm flipH="1">
                <a:off x="7019468" y="4581720"/>
                <a:ext cx="0" cy="914400"/>
              </a:xfrm>
              <a:prstGeom prst="line">
                <a:avLst/>
              </a:prstGeom>
              <a:ln>
                <a:gradFill>
                  <a:gsLst>
                    <a:gs pos="0">
                      <a:srgbClr val="24DBFD"/>
                    </a:gs>
                    <a:gs pos="100000">
                      <a:srgbClr val="002FFC"/>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í$ļiḍé"/>
              <p:cNvSpPr/>
              <p:nvPr>
                <p:custDataLst>
                  <p:tags r:id="rId22"/>
                </p:custDataLst>
              </p:nvPr>
            </p:nvSpPr>
            <p:spPr>
              <a:xfrm>
                <a:off x="6961619" y="4981070"/>
                <a:ext cx="115699" cy="115699"/>
              </a:xfrm>
              <a:prstGeom prst="ellipse">
                <a:avLst/>
              </a:prstGeom>
              <a:solidFill>
                <a:srgbClr val="00265E"/>
              </a:solidFill>
              <a:ln w="28575">
                <a:solidFill>
                  <a:srgbClr val="24DBFD"/>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p>
            </p:txBody>
          </p:sp>
          <p:cxnSp>
            <p:nvCxnSpPr>
              <p:cNvPr id="25" name="直接连接符 24"/>
              <p:cNvCxnSpPr/>
              <p:nvPr>
                <p:custDataLst>
                  <p:tags r:id="rId23"/>
                </p:custDataLst>
              </p:nvPr>
            </p:nvCxnSpPr>
            <p:spPr>
              <a:xfrm>
                <a:off x="7077318" y="5038919"/>
                <a:ext cx="414670" cy="0"/>
              </a:xfrm>
              <a:prstGeom prst="line">
                <a:avLst/>
              </a:prstGeom>
              <a:ln>
                <a:gradFill>
                  <a:gsLst>
                    <a:gs pos="0">
                      <a:srgbClr val="24DBFD"/>
                    </a:gs>
                    <a:gs pos="100000">
                      <a:srgbClr val="002FFC"/>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24"/>
                </p:custDataLst>
              </p:nvPr>
            </p:nvCxnSpPr>
            <p:spPr>
              <a:xfrm flipH="1">
                <a:off x="3751313" y="4581719"/>
                <a:ext cx="0" cy="914400"/>
              </a:xfrm>
              <a:prstGeom prst="line">
                <a:avLst/>
              </a:prstGeom>
              <a:ln>
                <a:gradFill>
                  <a:gsLst>
                    <a:gs pos="0">
                      <a:srgbClr val="24DBFD"/>
                    </a:gs>
                    <a:gs pos="100000">
                      <a:srgbClr val="002FFC"/>
                    </a:gs>
                  </a:gsLst>
                  <a:lin ang="5400000" scaled="1"/>
                </a:gra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7" name="îṣ1iḋé"/>
              <p:cNvSpPr/>
              <p:nvPr>
                <p:custDataLst>
                  <p:tags r:id="rId25"/>
                </p:custDataLst>
              </p:nvPr>
            </p:nvSpPr>
            <p:spPr>
              <a:xfrm flipH="1">
                <a:off x="3693463" y="4981069"/>
                <a:ext cx="115699" cy="115699"/>
              </a:xfrm>
              <a:prstGeom prst="ellipse">
                <a:avLst/>
              </a:prstGeom>
              <a:solidFill>
                <a:srgbClr val="00265E"/>
              </a:solidFill>
              <a:ln w="28575">
                <a:solidFill>
                  <a:srgbClr val="24DBFD"/>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algn="ctr"/>
              </a:p>
            </p:txBody>
          </p:sp>
          <p:cxnSp>
            <p:nvCxnSpPr>
              <p:cNvPr id="28" name="直接连接符 27"/>
              <p:cNvCxnSpPr/>
              <p:nvPr>
                <p:custDataLst>
                  <p:tags r:id="rId26"/>
                </p:custDataLst>
              </p:nvPr>
            </p:nvCxnSpPr>
            <p:spPr>
              <a:xfrm flipH="1">
                <a:off x="3278793" y="5038918"/>
                <a:ext cx="414670" cy="0"/>
              </a:xfrm>
              <a:prstGeom prst="line">
                <a:avLst/>
              </a:prstGeom>
              <a:ln>
                <a:gradFill>
                  <a:gsLst>
                    <a:gs pos="0">
                      <a:srgbClr val="24DBFD"/>
                    </a:gs>
                    <a:gs pos="100000">
                      <a:srgbClr val="002FFC"/>
                    </a:gs>
                  </a:gsLst>
                  <a:lin ang="5400000" scaled="1"/>
                </a:gradFill>
                <a:prstDash val="dash"/>
                <a:tailEnd type="oval"/>
              </a:ln>
            </p:spPr>
            <p:style>
              <a:lnRef idx="1">
                <a:schemeClr val="accent1"/>
              </a:lnRef>
              <a:fillRef idx="0">
                <a:schemeClr val="accent1"/>
              </a:fillRef>
              <a:effectRef idx="0">
                <a:schemeClr val="accent1"/>
              </a:effectRef>
              <a:fontRef idx="minor">
                <a:schemeClr val="tx1"/>
              </a:fontRef>
            </p:style>
          </p:cxnSp>
        </p:grpSp>
        <p:sp>
          <p:nvSpPr>
            <p:cNvPr id="60" name="椭圆 39"/>
            <p:cNvSpPr/>
            <p:nvPr>
              <p:custDataLst>
                <p:tags r:id="rId27"/>
              </p:custDataLst>
            </p:nvPr>
          </p:nvSpPr>
          <p:spPr>
            <a:xfrm>
              <a:off x="5896306" y="2546585"/>
              <a:ext cx="431512" cy="404219"/>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06933" h="568546">
                  <a:moveTo>
                    <a:pt x="513822" y="475541"/>
                  </a:moveTo>
                  <a:cubicBezTo>
                    <a:pt x="565228" y="475541"/>
                    <a:pt x="606933" y="517199"/>
                    <a:pt x="606933" y="568546"/>
                  </a:cubicBezTo>
                  <a:lnTo>
                    <a:pt x="420711" y="568546"/>
                  </a:lnTo>
                  <a:cubicBezTo>
                    <a:pt x="420711" y="517199"/>
                    <a:pt x="462416" y="475541"/>
                    <a:pt x="513822" y="475541"/>
                  </a:cubicBezTo>
                  <a:close/>
                  <a:moveTo>
                    <a:pt x="513822" y="342525"/>
                  </a:moveTo>
                  <a:cubicBezTo>
                    <a:pt x="539524" y="342525"/>
                    <a:pt x="560360" y="363345"/>
                    <a:pt x="560360" y="389028"/>
                  </a:cubicBezTo>
                  <a:cubicBezTo>
                    <a:pt x="560360" y="414711"/>
                    <a:pt x="539524" y="435531"/>
                    <a:pt x="513822" y="435531"/>
                  </a:cubicBezTo>
                  <a:cubicBezTo>
                    <a:pt x="488120" y="435531"/>
                    <a:pt x="467284" y="414711"/>
                    <a:pt x="467284" y="389028"/>
                  </a:cubicBezTo>
                  <a:cubicBezTo>
                    <a:pt x="467284" y="363345"/>
                    <a:pt x="488120" y="342525"/>
                    <a:pt x="513822" y="342525"/>
                  </a:cubicBezTo>
                  <a:close/>
                  <a:moveTo>
                    <a:pt x="93126" y="304208"/>
                  </a:moveTo>
                  <a:cubicBezTo>
                    <a:pt x="144540" y="304208"/>
                    <a:pt x="186152" y="345866"/>
                    <a:pt x="186152" y="397213"/>
                  </a:cubicBezTo>
                  <a:lnTo>
                    <a:pt x="0" y="397213"/>
                  </a:lnTo>
                  <a:cubicBezTo>
                    <a:pt x="0" y="345866"/>
                    <a:pt x="41712" y="304208"/>
                    <a:pt x="93126" y="304208"/>
                  </a:cubicBezTo>
                  <a:close/>
                  <a:moveTo>
                    <a:pt x="93076" y="171333"/>
                  </a:moveTo>
                  <a:cubicBezTo>
                    <a:pt x="118798" y="171333"/>
                    <a:pt x="139649" y="192137"/>
                    <a:pt x="139649" y="217801"/>
                  </a:cubicBezTo>
                  <a:cubicBezTo>
                    <a:pt x="139649" y="243465"/>
                    <a:pt x="118798" y="264269"/>
                    <a:pt x="93076" y="264269"/>
                  </a:cubicBezTo>
                  <a:cubicBezTo>
                    <a:pt x="67354" y="264269"/>
                    <a:pt x="46503" y="243465"/>
                    <a:pt x="46503" y="217801"/>
                  </a:cubicBezTo>
                  <a:cubicBezTo>
                    <a:pt x="46503" y="192137"/>
                    <a:pt x="67354" y="171333"/>
                    <a:pt x="93076" y="171333"/>
                  </a:cubicBezTo>
                  <a:close/>
                  <a:moveTo>
                    <a:pt x="513822" y="132945"/>
                  </a:moveTo>
                  <a:cubicBezTo>
                    <a:pt x="565228" y="132945"/>
                    <a:pt x="606933" y="174516"/>
                    <a:pt x="606933" y="225880"/>
                  </a:cubicBezTo>
                  <a:lnTo>
                    <a:pt x="420711" y="225880"/>
                  </a:lnTo>
                  <a:cubicBezTo>
                    <a:pt x="420711" y="174516"/>
                    <a:pt x="462416" y="132945"/>
                    <a:pt x="513822" y="132945"/>
                  </a:cubicBezTo>
                  <a:close/>
                  <a:moveTo>
                    <a:pt x="283422" y="93005"/>
                  </a:moveTo>
                  <a:lnTo>
                    <a:pt x="412314" y="93005"/>
                  </a:lnTo>
                  <a:lnTo>
                    <a:pt x="412314" y="132967"/>
                  </a:lnTo>
                  <a:lnTo>
                    <a:pt x="323451" y="132967"/>
                  </a:lnTo>
                  <a:lnTo>
                    <a:pt x="323451" y="435578"/>
                  </a:lnTo>
                  <a:lnTo>
                    <a:pt x="412314" y="435578"/>
                  </a:lnTo>
                  <a:lnTo>
                    <a:pt x="412314" y="475540"/>
                  </a:lnTo>
                  <a:lnTo>
                    <a:pt x="283422" y="475540"/>
                  </a:lnTo>
                  <a:lnTo>
                    <a:pt x="283422" y="304204"/>
                  </a:lnTo>
                  <a:lnTo>
                    <a:pt x="190456" y="304204"/>
                  </a:lnTo>
                  <a:lnTo>
                    <a:pt x="190456" y="264242"/>
                  </a:lnTo>
                  <a:lnTo>
                    <a:pt x="283422" y="264242"/>
                  </a:lnTo>
                  <a:close/>
                  <a:moveTo>
                    <a:pt x="513822" y="0"/>
                  </a:moveTo>
                  <a:cubicBezTo>
                    <a:pt x="539524" y="0"/>
                    <a:pt x="560360" y="20820"/>
                    <a:pt x="560360" y="46503"/>
                  </a:cubicBezTo>
                  <a:cubicBezTo>
                    <a:pt x="560360" y="72186"/>
                    <a:pt x="539524" y="93006"/>
                    <a:pt x="513822" y="93006"/>
                  </a:cubicBezTo>
                  <a:cubicBezTo>
                    <a:pt x="488120" y="93006"/>
                    <a:pt x="467284" y="72186"/>
                    <a:pt x="467284" y="46503"/>
                  </a:cubicBezTo>
                  <a:cubicBezTo>
                    <a:pt x="467284" y="20820"/>
                    <a:pt x="488120" y="0"/>
                    <a:pt x="513822" y="0"/>
                  </a:cubicBezTo>
                  <a:close/>
                </a:path>
              </a:pathLst>
            </a:cu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61" name="椭圆 40"/>
            <p:cNvSpPr/>
            <p:nvPr>
              <p:custDataLst>
                <p:tags r:id="rId28"/>
              </p:custDataLst>
            </p:nvPr>
          </p:nvSpPr>
          <p:spPr>
            <a:xfrm>
              <a:off x="7103552" y="2532939"/>
              <a:ext cx="421813" cy="43151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589914" h="603477">
                  <a:moveTo>
                    <a:pt x="30159" y="183457"/>
                  </a:moveTo>
                  <a:cubicBezTo>
                    <a:pt x="60317" y="256566"/>
                    <a:pt x="123507" y="315340"/>
                    <a:pt x="126379" y="319641"/>
                  </a:cubicBezTo>
                  <a:lnTo>
                    <a:pt x="140741" y="332543"/>
                  </a:lnTo>
                  <a:lnTo>
                    <a:pt x="153666" y="319641"/>
                  </a:lnTo>
                  <a:cubicBezTo>
                    <a:pt x="155102" y="318207"/>
                    <a:pt x="166591" y="305306"/>
                    <a:pt x="182388" y="288104"/>
                  </a:cubicBezTo>
                  <a:lnTo>
                    <a:pt x="212547" y="329676"/>
                  </a:lnTo>
                  <a:lnTo>
                    <a:pt x="219728" y="329676"/>
                  </a:lnTo>
                  <a:lnTo>
                    <a:pt x="219728" y="309606"/>
                  </a:lnTo>
                  <a:lnTo>
                    <a:pt x="236961" y="344011"/>
                  </a:lnTo>
                  <a:lnTo>
                    <a:pt x="285790" y="354045"/>
                  </a:lnTo>
                  <a:lnTo>
                    <a:pt x="307332" y="376982"/>
                  </a:lnTo>
                  <a:lnTo>
                    <a:pt x="327438" y="382716"/>
                  </a:lnTo>
                  <a:lnTo>
                    <a:pt x="307332" y="424288"/>
                  </a:lnTo>
                  <a:lnTo>
                    <a:pt x="328874" y="462992"/>
                  </a:lnTo>
                  <a:cubicBezTo>
                    <a:pt x="328874" y="462992"/>
                    <a:pt x="343235" y="508865"/>
                    <a:pt x="343235" y="511732"/>
                  </a:cubicBezTo>
                  <a:cubicBezTo>
                    <a:pt x="343235" y="513166"/>
                    <a:pt x="328874" y="566206"/>
                    <a:pt x="328874" y="566206"/>
                  </a:cubicBezTo>
                  <a:lnTo>
                    <a:pt x="331746" y="602044"/>
                  </a:lnTo>
                  <a:cubicBezTo>
                    <a:pt x="320257" y="603477"/>
                    <a:pt x="307332" y="603477"/>
                    <a:pt x="295843" y="603477"/>
                  </a:cubicBezTo>
                  <a:cubicBezTo>
                    <a:pt x="132124" y="603477"/>
                    <a:pt x="0" y="471594"/>
                    <a:pt x="0" y="309606"/>
                  </a:cubicBezTo>
                  <a:cubicBezTo>
                    <a:pt x="0" y="263734"/>
                    <a:pt x="11489" y="220728"/>
                    <a:pt x="30159" y="183457"/>
                  </a:cubicBezTo>
                  <a:close/>
                  <a:moveTo>
                    <a:pt x="360262" y="74486"/>
                  </a:moveTo>
                  <a:lnTo>
                    <a:pt x="387533" y="80219"/>
                  </a:lnTo>
                  <a:lnTo>
                    <a:pt x="411933" y="101717"/>
                  </a:lnTo>
                  <a:lnTo>
                    <a:pt x="419110" y="120349"/>
                  </a:lnTo>
                  <a:lnTo>
                    <a:pt x="423416" y="137547"/>
                  </a:lnTo>
                  <a:lnTo>
                    <a:pt x="460735" y="170511"/>
                  </a:lnTo>
                  <a:lnTo>
                    <a:pt x="470782" y="174811"/>
                  </a:lnTo>
                  <a:lnTo>
                    <a:pt x="483700" y="153313"/>
                  </a:lnTo>
                  <a:lnTo>
                    <a:pt x="531066" y="149013"/>
                  </a:lnTo>
                  <a:lnTo>
                    <a:pt x="539678" y="146146"/>
                  </a:lnTo>
                  <a:cubicBezTo>
                    <a:pt x="571255" y="193442"/>
                    <a:pt x="589914" y="249338"/>
                    <a:pt x="589914" y="309532"/>
                  </a:cubicBezTo>
                  <a:cubicBezTo>
                    <a:pt x="589914" y="448554"/>
                    <a:pt x="493747" y="564644"/>
                    <a:pt x="364568" y="594741"/>
                  </a:cubicBezTo>
                  <a:lnTo>
                    <a:pt x="370309" y="576109"/>
                  </a:lnTo>
                  <a:lnTo>
                    <a:pt x="420545" y="541712"/>
                  </a:lnTo>
                  <a:lnTo>
                    <a:pt x="433463" y="505882"/>
                  </a:lnTo>
                  <a:lnTo>
                    <a:pt x="467911" y="490117"/>
                  </a:lnTo>
                  <a:lnTo>
                    <a:pt x="500924" y="427056"/>
                  </a:lnTo>
                  <a:lnTo>
                    <a:pt x="450687" y="396958"/>
                  </a:lnTo>
                  <a:lnTo>
                    <a:pt x="423416" y="366861"/>
                  </a:lnTo>
                  <a:lnTo>
                    <a:pt x="407627" y="365428"/>
                  </a:lnTo>
                  <a:lnTo>
                    <a:pt x="377486" y="356828"/>
                  </a:lnTo>
                  <a:lnTo>
                    <a:pt x="350214" y="352529"/>
                  </a:lnTo>
                  <a:lnTo>
                    <a:pt x="325814" y="358261"/>
                  </a:lnTo>
                  <a:lnTo>
                    <a:pt x="311460" y="342496"/>
                  </a:lnTo>
                  <a:lnTo>
                    <a:pt x="297107" y="338197"/>
                  </a:lnTo>
                  <a:lnTo>
                    <a:pt x="298543" y="316698"/>
                  </a:lnTo>
                  <a:lnTo>
                    <a:pt x="281319" y="316698"/>
                  </a:lnTo>
                  <a:lnTo>
                    <a:pt x="271271" y="328164"/>
                  </a:lnTo>
                  <a:lnTo>
                    <a:pt x="265530" y="305233"/>
                  </a:lnTo>
                  <a:lnTo>
                    <a:pt x="288495" y="293767"/>
                  </a:lnTo>
                  <a:lnTo>
                    <a:pt x="311460" y="305233"/>
                  </a:lnTo>
                  <a:lnTo>
                    <a:pt x="324378" y="305233"/>
                  </a:lnTo>
                  <a:lnTo>
                    <a:pt x="328684" y="286601"/>
                  </a:lnTo>
                  <a:lnTo>
                    <a:pt x="364568" y="243605"/>
                  </a:lnTo>
                  <a:lnTo>
                    <a:pt x="413369" y="219240"/>
                  </a:lnTo>
                  <a:lnTo>
                    <a:pt x="442075" y="222107"/>
                  </a:lnTo>
                  <a:lnTo>
                    <a:pt x="443511" y="209208"/>
                  </a:lnTo>
                  <a:lnTo>
                    <a:pt x="409063" y="173377"/>
                  </a:lnTo>
                  <a:lnTo>
                    <a:pt x="396145" y="147580"/>
                  </a:lnTo>
                  <a:lnTo>
                    <a:pt x="376050" y="147580"/>
                  </a:lnTo>
                  <a:lnTo>
                    <a:pt x="364568" y="140414"/>
                  </a:lnTo>
                  <a:lnTo>
                    <a:pt x="338732" y="136114"/>
                  </a:lnTo>
                  <a:lnTo>
                    <a:pt x="332990" y="166211"/>
                  </a:lnTo>
                  <a:lnTo>
                    <a:pt x="301413" y="160479"/>
                  </a:lnTo>
                  <a:lnTo>
                    <a:pt x="298543" y="141847"/>
                  </a:lnTo>
                  <a:lnTo>
                    <a:pt x="322943" y="136114"/>
                  </a:lnTo>
                  <a:lnTo>
                    <a:pt x="331555" y="101717"/>
                  </a:lnTo>
                  <a:lnTo>
                    <a:pt x="354520" y="111749"/>
                  </a:lnTo>
                  <a:lnTo>
                    <a:pt x="354520" y="126082"/>
                  </a:lnTo>
                  <a:lnTo>
                    <a:pt x="373180" y="133248"/>
                  </a:lnTo>
                  <a:lnTo>
                    <a:pt x="384662" y="137547"/>
                  </a:lnTo>
                  <a:lnTo>
                    <a:pt x="400451" y="128948"/>
                  </a:lnTo>
                  <a:lnTo>
                    <a:pt x="386098" y="114616"/>
                  </a:lnTo>
                  <a:lnTo>
                    <a:pt x="358826" y="87385"/>
                  </a:lnTo>
                  <a:close/>
                  <a:moveTo>
                    <a:pt x="140724" y="51600"/>
                  </a:moveTo>
                  <a:cubicBezTo>
                    <a:pt x="109172" y="51600"/>
                    <a:pt x="83357" y="77401"/>
                    <a:pt x="83357" y="107501"/>
                  </a:cubicBezTo>
                  <a:cubicBezTo>
                    <a:pt x="83357" y="139034"/>
                    <a:pt x="109172" y="164834"/>
                    <a:pt x="140724" y="164834"/>
                  </a:cubicBezTo>
                  <a:cubicBezTo>
                    <a:pt x="170842" y="164834"/>
                    <a:pt x="196657" y="139034"/>
                    <a:pt x="196657" y="107501"/>
                  </a:cubicBezTo>
                  <a:cubicBezTo>
                    <a:pt x="196657" y="77401"/>
                    <a:pt x="170842" y="51600"/>
                    <a:pt x="140724" y="51600"/>
                  </a:cubicBezTo>
                  <a:close/>
                  <a:moveTo>
                    <a:pt x="337424" y="28762"/>
                  </a:moveTo>
                  <a:lnTo>
                    <a:pt x="307268" y="44527"/>
                  </a:lnTo>
                  <a:lnTo>
                    <a:pt x="290037" y="55992"/>
                  </a:lnTo>
                  <a:lnTo>
                    <a:pt x="302961" y="63158"/>
                  </a:lnTo>
                  <a:lnTo>
                    <a:pt x="328808" y="60292"/>
                  </a:lnTo>
                  <a:lnTo>
                    <a:pt x="357527" y="38794"/>
                  </a:lnTo>
                  <a:close/>
                  <a:moveTo>
                    <a:pt x="295781" y="15863"/>
                  </a:moveTo>
                  <a:cubicBezTo>
                    <a:pt x="340296" y="15863"/>
                    <a:pt x="383375" y="25895"/>
                    <a:pt x="420710" y="44527"/>
                  </a:cubicBezTo>
                  <a:lnTo>
                    <a:pt x="410658" y="45960"/>
                  </a:lnTo>
                  <a:lnTo>
                    <a:pt x="381939" y="41660"/>
                  </a:lnTo>
                  <a:lnTo>
                    <a:pt x="360399" y="54559"/>
                  </a:lnTo>
                  <a:lnTo>
                    <a:pt x="346040" y="70324"/>
                  </a:lnTo>
                  <a:lnTo>
                    <a:pt x="294345" y="76057"/>
                  </a:lnTo>
                  <a:lnTo>
                    <a:pt x="271369" y="71757"/>
                  </a:lnTo>
                  <a:lnTo>
                    <a:pt x="265625" y="83223"/>
                  </a:lnTo>
                  <a:cubicBezTo>
                    <a:pt x="261317" y="60292"/>
                    <a:pt x="249830" y="38794"/>
                    <a:pt x="234034" y="21596"/>
                  </a:cubicBezTo>
                  <a:cubicBezTo>
                    <a:pt x="254138" y="18729"/>
                    <a:pt x="274241" y="15863"/>
                    <a:pt x="295781" y="15863"/>
                  </a:cubicBezTo>
                  <a:close/>
                  <a:moveTo>
                    <a:pt x="140724" y="0"/>
                  </a:moveTo>
                  <a:cubicBezTo>
                    <a:pt x="199526" y="0"/>
                    <a:pt x="248288" y="48734"/>
                    <a:pt x="248288" y="107501"/>
                  </a:cubicBezTo>
                  <a:cubicBezTo>
                    <a:pt x="248288" y="197801"/>
                    <a:pt x="140724" y="305302"/>
                    <a:pt x="140724" y="305302"/>
                  </a:cubicBezTo>
                  <a:cubicBezTo>
                    <a:pt x="140724" y="305302"/>
                    <a:pt x="31726" y="203535"/>
                    <a:pt x="31726" y="107501"/>
                  </a:cubicBezTo>
                  <a:cubicBezTo>
                    <a:pt x="31726" y="48734"/>
                    <a:pt x="80488" y="0"/>
                    <a:pt x="140724" y="0"/>
                  </a:cubicBezTo>
                  <a:close/>
                </a:path>
              </a:pathLst>
            </a:cu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63" name="椭圆 41"/>
            <p:cNvSpPr/>
            <p:nvPr>
              <p:custDataLst>
                <p:tags r:id="rId29"/>
              </p:custDataLst>
            </p:nvPr>
          </p:nvSpPr>
          <p:spPr>
            <a:xfrm>
              <a:off x="4677154" y="4961864"/>
              <a:ext cx="421562" cy="43151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 name="connsiteX103" fmla="*/ 373273 h 605239"/>
                <a:gd name="connsiteY103" fmla="*/ 373273 h 605239"/>
                <a:gd name="connsiteX104" fmla="*/ 373273 h 605239"/>
                <a:gd name="connsiteY104" fmla="*/ 373273 h 605239"/>
                <a:gd name="connsiteX105" fmla="*/ 373273 h 605239"/>
                <a:gd name="connsiteY105" fmla="*/ 373273 h 605239"/>
                <a:gd name="connsiteX106" fmla="*/ 373273 h 605239"/>
                <a:gd name="connsiteY106" fmla="*/ 373273 h 605239"/>
                <a:gd name="connsiteX107" fmla="*/ 373273 h 605239"/>
                <a:gd name="connsiteY107" fmla="*/ 373273 h 605239"/>
                <a:gd name="connsiteX108" fmla="*/ 373273 h 605239"/>
                <a:gd name="connsiteY108" fmla="*/ 373273 h 605239"/>
                <a:gd name="connsiteX109" fmla="*/ 373273 h 605239"/>
                <a:gd name="connsiteY109" fmla="*/ 373273 h 605239"/>
                <a:gd name="connsiteX110" fmla="*/ 373273 h 605239"/>
                <a:gd name="connsiteY110"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84423" h="598216">
                  <a:moveTo>
                    <a:pt x="479667" y="528695"/>
                  </a:moveTo>
                  <a:cubicBezTo>
                    <a:pt x="479180" y="528938"/>
                    <a:pt x="478937" y="529181"/>
                    <a:pt x="478693" y="529424"/>
                  </a:cubicBezTo>
                  <a:cubicBezTo>
                    <a:pt x="483076" y="532827"/>
                    <a:pt x="487459" y="536230"/>
                    <a:pt x="491842" y="539633"/>
                  </a:cubicBezTo>
                  <a:cubicBezTo>
                    <a:pt x="492816" y="538175"/>
                    <a:pt x="493790" y="536959"/>
                    <a:pt x="495007" y="535501"/>
                  </a:cubicBezTo>
                  <a:cubicBezTo>
                    <a:pt x="494764" y="535501"/>
                    <a:pt x="494764" y="535501"/>
                    <a:pt x="494520" y="535501"/>
                  </a:cubicBezTo>
                  <a:cubicBezTo>
                    <a:pt x="492329" y="535258"/>
                    <a:pt x="488920" y="534772"/>
                    <a:pt x="486972" y="534042"/>
                  </a:cubicBezTo>
                  <a:cubicBezTo>
                    <a:pt x="485024" y="534285"/>
                    <a:pt x="483563" y="533313"/>
                    <a:pt x="482589" y="531855"/>
                  </a:cubicBezTo>
                  <a:cubicBezTo>
                    <a:pt x="481372" y="531125"/>
                    <a:pt x="480398" y="529910"/>
                    <a:pt x="479667" y="528695"/>
                  </a:cubicBezTo>
                  <a:close/>
                  <a:moveTo>
                    <a:pt x="507912" y="467438"/>
                  </a:moveTo>
                  <a:cubicBezTo>
                    <a:pt x="504503" y="472300"/>
                    <a:pt x="500607" y="476675"/>
                    <a:pt x="496468" y="481051"/>
                  </a:cubicBezTo>
                  <a:cubicBezTo>
                    <a:pt x="490868" y="488829"/>
                    <a:pt x="485024" y="496365"/>
                    <a:pt x="478937" y="503414"/>
                  </a:cubicBezTo>
                  <a:cubicBezTo>
                    <a:pt x="491598" y="492475"/>
                    <a:pt x="501094" y="480321"/>
                    <a:pt x="507912" y="467438"/>
                  </a:cubicBezTo>
                  <a:close/>
                  <a:moveTo>
                    <a:pt x="390549" y="359753"/>
                  </a:moveTo>
                  <a:cubicBezTo>
                    <a:pt x="367417" y="364371"/>
                    <a:pt x="342338" y="387464"/>
                    <a:pt x="343068" y="411529"/>
                  </a:cubicBezTo>
                  <a:cubicBezTo>
                    <a:pt x="344042" y="438754"/>
                    <a:pt x="379592" y="460632"/>
                    <a:pt x="405159" y="450665"/>
                  </a:cubicBezTo>
                  <a:cubicBezTo>
                    <a:pt x="423664" y="443130"/>
                    <a:pt x="430969" y="420766"/>
                    <a:pt x="428534" y="402292"/>
                  </a:cubicBezTo>
                  <a:cubicBezTo>
                    <a:pt x="425612" y="379442"/>
                    <a:pt x="411002" y="366802"/>
                    <a:pt x="390549" y="359753"/>
                  </a:cubicBezTo>
                  <a:close/>
                  <a:moveTo>
                    <a:pt x="381296" y="192756"/>
                  </a:moveTo>
                  <a:cubicBezTo>
                    <a:pt x="413437" y="193242"/>
                    <a:pt x="443630" y="205639"/>
                    <a:pt x="472362" y="219738"/>
                  </a:cubicBezTo>
                  <a:cubicBezTo>
                    <a:pt x="476015" y="221682"/>
                    <a:pt x="477963" y="226544"/>
                    <a:pt x="476745" y="230433"/>
                  </a:cubicBezTo>
                  <a:cubicBezTo>
                    <a:pt x="473336" y="239913"/>
                    <a:pt x="470171" y="257172"/>
                    <a:pt x="463110" y="267868"/>
                  </a:cubicBezTo>
                  <a:cubicBezTo>
                    <a:pt x="472849" y="274431"/>
                    <a:pt x="481615" y="282210"/>
                    <a:pt x="489894" y="290718"/>
                  </a:cubicBezTo>
                  <a:cubicBezTo>
                    <a:pt x="497199" y="279536"/>
                    <a:pt x="507912" y="267139"/>
                    <a:pt x="519356" y="261062"/>
                  </a:cubicBezTo>
                  <a:cubicBezTo>
                    <a:pt x="522522" y="259360"/>
                    <a:pt x="525931" y="259846"/>
                    <a:pt x="528365" y="261305"/>
                  </a:cubicBezTo>
                  <a:cubicBezTo>
                    <a:pt x="532505" y="258388"/>
                    <a:pt x="539810" y="258631"/>
                    <a:pt x="542001" y="263979"/>
                  </a:cubicBezTo>
                  <a:cubicBezTo>
                    <a:pt x="553689" y="291690"/>
                    <a:pt x="569272" y="317943"/>
                    <a:pt x="583151" y="344925"/>
                  </a:cubicBezTo>
                  <a:cubicBezTo>
                    <a:pt x="585586" y="349543"/>
                    <a:pt x="584612" y="355863"/>
                    <a:pt x="579499" y="358294"/>
                  </a:cubicBezTo>
                  <a:cubicBezTo>
                    <a:pt x="566107" y="365344"/>
                    <a:pt x="552715" y="372150"/>
                    <a:pt x="539323" y="378713"/>
                  </a:cubicBezTo>
                  <a:cubicBezTo>
                    <a:pt x="545410" y="403994"/>
                    <a:pt x="545897" y="430003"/>
                    <a:pt x="538592" y="454312"/>
                  </a:cubicBezTo>
                  <a:cubicBezTo>
                    <a:pt x="544679" y="457229"/>
                    <a:pt x="550767" y="460146"/>
                    <a:pt x="556854" y="462333"/>
                  </a:cubicBezTo>
                  <a:cubicBezTo>
                    <a:pt x="562454" y="464278"/>
                    <a:pt x="566350" y="471084"/>
                    <a:pt x="562698" y="476675"/>
                  </a:cubicBezTo>
                  <a:cubicBezTo>
                    <a:pt x="565133" y="480564"/>
                    <a:pt x="564889" y="486155"/>
                    <a:pt x="561480" y="489072"/>
                  </a:cubicBezTo>
                  <a:cubicBezTo>
                    <a:pt x="537375" y="509491"/>
                    <a:pt x="523252" y="536473"/>
                    <a:pt x="512782" y="565886"/>
                  </a:cubicBezTo>
                  <a:cubicBezTo>
                    <a:pt x="510834" y="570991"/>
                    <a:pt x="506208" y="573908"/>
                    <a:pt x="500851" y="572692"/>
                  </a:cubicBezTo>
                  <a:cubicBezTo>
                    <a:pt x="479667" y="568074"/>
                    <a:pt x="467249" y="555677"/>
                    <a:pt x="461405" y="538661"/>
                  </a:cubicBezTo>
                  <a:cubicBezTo>
                    <a:pt x="440465" y="549113"/>
                    <a:pt x="419038" y="555677"/>
                    <a:pt x="397610" y="558351"/>
                  </a:cubicBezTo>
                  <a:cubicBezTo>
                    <a:pt x="397367" y="568317"/>
                    <a:pt x="396149" y="578526"/>
                    <a:pt x="395662" y="588736"/>
                  </a:cubicBezTo>
                  <a:cubicBezTo>
                    <a:pt x="395419" y="593841"/>
                    <a:pt x="391523" y="598216"/>
                    <a:pt x="386166" y="598216"/>
                  </a:cubicBezTo>
                  <a:cubicBezTo>
                    <a:pt x="354025" y="597487"/>
                    <a:pt x="322858" y="592139"/>
                    <a:pt x="292178" y="582173"/>
                  </a:cubicBezTo>
                  <a:cubicBezTo>
                    <a:pt x="287552" y="580471"/>
                    <a:pt x="284874" y="576096"/>
                    <a:pt x="286091" y="570991"/>
                  </a:cubicBezTo>
                  <a:cubicBezTo>
                    <a:pt x="289013" y="558837"/>
                    <a:pt x="292909" y="547655"/>
                    <a:pt x="299727" y="538904"/>
                  </a:cubicBezTo>
                  <a:cubicBezTo>
                    <a:pt x="282439" y="528208"/>
                    <a:pt x="267099" y="513624"/>
                    <a:pt x="254437" y="494906"/>
                  </a:cubicBezTo>
                  <a:cubicBezTo>
                    <a:pt x="242019" y="505359"/>
                    <a:pt x="226923" y="512165"/>
                    <a:pt x="213044" y="520916"/>
                  </a:cubicBezTo>
                  <a:cubicBezTo>
                    <a:pt x="208174" y="524076"/>
                    <a:pt x="199652" y="521402"/>
                    <a:pt x="198678" y="515082"/>
                  </a:cubicBezTo>
                  <a:cubicBezTo>
                    <a:pt x="193077" y="478863"/>
                    <a:pt x="183094" y="443616"/>
                    <a:pt x="173111" y="408369"/>
                  </a:cubicBezTo>
                  <a:cubicBezTo>
                    <a:pt x="171650" y="403507"/>
                    <a:pt x="174815" y="397187"/>
                    <a:pt x="179929" y="396215"/>
                  </a:cubicBezTo>
                  <a:cubicBezTo>
                    <a:pt x="194538" y="393298"/>
                    <a:pt x="209878" y="391596"/>
                    <a:pt x="224731" y="393298"/>
                  </a:cubicBezTo>
                  <a:cubicBezTo>
                    <a:pt x="225949" y="393541"/>
                    <a:pt x="227166" y="393784"/>
                    <a:pt x="228384" y="394270"/>
                  </a:cubicBezTo>
                  <a:cubicBezTo>
                    <a:pt x="230575" y="371664"/>
                    <a:pt x="237393" y="349543"/>
                    <a:pt x="248837" y="330826"/>
                  </a:cubicBezTo>
                  <a:cubicBezTo>
                    <a:pt x="246645" y="328881"/>
                    <a:pt x="244454" y="326451"/>
                    <a:pt x="242263" y="324263"/>
                  </a:cubicBezTo>
                  <a:cubicBezTo>
                    <a:pt x="236662" y="321103"/>
                    <a:pt x="232036" y="316970"/>
                    <a:pt x="227653" y="311866"/>
                  </a:cubicBezTo>
                  <a:cubicBezTo>
                    <a:pt x="225949" y="310650"/>
                    <a:pt x="224975" y="308949"/>
                    <a:pt x="224488" y="307247"/>
                  </a:cubicBezTo>
                  <a:cubicBezTo>
                    <a:pt x="222540" y="304816"/>
                    <a:pt x="221079" y="302142"/>
                    <a:pt x="219374" y="299225"/>
                  </a:cubicBezTo>
                  <a:cubicBezTo>
                    <a:pt x="217183" y="295093"/>
                    <a:pt x="217670" y="289988"/>
                    <a:pt x="221079" y="286585"/>
                  </a:cubicBezTo>
                  <a:cubicBezTo>
                    <a:pt x="239828" y="268111"/>
                    <a:pt x="262472" y="250366"/>
                    <a:pt x="286822" y="240157"/>
                  </a:cubicBezTo>
                  <a:cubicBezTo>
                    <a:pt x="289744" y="238941"/>
                    <a:pt x="292909" y="238698"/>
                    <a:pt x="295831" y="239427"/>
                  </a:cubicBezTo>
                  <a:cubicBezTo>
                    <a:pt x="300214" y="237726"/>
                    <a:pt x="306057" y="238698"/>
                    <a:pt x="308249" y="243317"/>
                  </a:cubicBezTo>
                  <a:cubicBezTo>
                    <a:pt x="311171" y="250366"/>
                    <a:pt x="316528" y="255228"/>
                    <a:pt x="321884" y="260332"/>
                  </a:cubicBezTo>
                  <a:cubicBezTo>
                    <a:pt x="334546" y="252554"/>
                    <a:pt x="347451" y="247692"/>
                    <a:pt x="360356" y="245018"/>
                  </a:cubicBezTo>
                  <a:cubicBezTo>
                    <a:pt x="354269" y="231649"/>
                    <a:pt x="354512" y="215848"/>
                    <a:pt x="357191" y="200048"/>
                  </a:cubicBezTo>
                  <a:cubicBezTo>
                    <a:pt x="357921" y="195916"/>
                    <a:pt x="362304" y="193971"/>
                    <a:pt x="365956" y="193485"/>
                  </a:cubicBezTo>
                  <a:cubicBezTo>
                    <a:pt x="367417" y="193242"/>
                    <a:pt x="368878" y="193242"/>
                    <a:pt x="370583" y="193242"/>
                  </a:cubicBezTo>
                  <a:cubicBezTo>
                    <a:pt x="373748" y="191297"/>
                    <a:pt x="377644" y="191054"/>
                    <a:pt x="381296" y="192756"/>
                  </a:cubicBezTo>
                  <a:close/>
                  <a:moveTo>
                    <a:pt x="161633" y="125873"/>
                  </a:moveTo>
                  <a:cubicBezTo>
                    <a:pt x="160659" y="127817"/>
                    <a:pt x="158954" y="129519"/>
                    <a:pt x="157006" y="130735"/>
                  </a:cubicBezTo>
                  <a:cubicBezTo>
                    <a:pt x="154328" y="132922"/>
                    <a:pt x="151893" y="134867"/>
                    <a:pt x="147997" y="135597"/>
                  </a:cubicBezTo>
                  <a:cubicBezTo>
                    <a:pt x="146293" y="136083"/>
                    <a:pt x="144588" y="135840"/>
                    <a:pt x="143127" y="135597"/>
                  </a:cubicBezTo>
                  <a:cubicBezTo>
                    <a:pt x="136066" y="142646"/>
                    <a:pt x="131927" y="151641"/>
                    <a:pt x="134605" y="161851"/>
                  </a:cubicBezTo>
                  <a:cubicBezTo>
                    <a:pt x="138988" y="176923"/>
                    <a:pt x="162119" y="190537"/>
                    <a:pt x="177216" y="182758"/>
                  </a:cubicBezTo>
                  <a:cubicBezTo>
                    <a:pt x="188416" y="176923"/>
                    <a:pt x="195477" y="163310"/>
                    <a:pt x="192555" y="150669"/>
                  </a:cubicBezTo>
                  <a:cubicBezTo>
                    <a:pt x="188903" y="134624"/>
                    <a:pt x="176729" y="128547"/>
                    <a:pt x="161633" y="125873"/>
                  </a:cubicBezTo>
                  <a:close/>
                  <a:moveTo>
                    <a:pt x="180138" y="434"/>
                  </a:moveTo>
                  <a:cubicBezTo>
                    <a:pt x="205947" y="11130"/>
                    <a:pt x="230296" y="25230"/>
                    <a:pt x="256349" y="35926"/>
                  </a:cubicBezTo>
                  <a:cubicBezTo>
                    <a:pt x="260975" y="37871"/>
                    <a:pt x="264384" y="42004"/>
                    <a:pt x="262923" y="47352"/>
                  </a:cubicBezTo>
                  <a:cubicBezTo>
                    <a:pt x="261219" y="52943"/>
                    <a:pt x="258053" y="61695"/>
                    <a:pt x="253427" y="69717"/>
                  </a:cubicBezTo>
                  <a:cubicBezTo>
                    <a:pt x="253671" y="71418"/>
                    <a:pt x="253671" y="73363"/>
                    <a:pt x="253427" y="75308"/>
                  </a:cubicBezTo>
                  <a:cubicBezTo>
                    <a:pt x="253184" y="80170"/>
                    <a:pt x="250505" y="83087"/>
                    <a:pt x="247340" y="84303"/>
                  </a:cubicBezTo>
                  <a:cubicBezTo>
                    <a:pt x="255132" y="94999"/>
                    <a:pt x="261462" y="106911"/>
                    <a:pt x="265358" y="120038"/>
                  </a:cubicBezTo>
                  <a:cubicBezTo>
                    <a:pt x="277776" y="113718"/>
                    <a:pt x="299690" y="117121"/>
                    <a:pt x="315029" y="117121"/>
                  </a:cubicBezTo>
                  <a:cubicBezTo>
                    <a:pt x="319899" y="117121"/>
                    <a:pt x="324282" y="121254"/>
                    <a:pt x="324282" y="126359"/>
                  </a:cubicBezTo>
                  <a:cubicBezTo>
                    <a:pt x="323795" y="154072"/>
                    <a:pt x="320143" y="181785"/>
                    <a:pt x="307968" y="207311"/>
                  </a:cubicBezTo>
                  <a:cubicBezTo>
                    <a:pt x="305777" y="211930"/>
                    <a:pt x="299203" y="213145"/>
                    <a:pt x="294820" y="210714"/>
                  </a:cubicBezTo>
                  <a:cubicBezTo>
                    <a:pt x="284594" y="204637"/>
                    <a:pt x="273150" y="203907"/>
                    <a:pt x="261949" y="201719"/>
                  </a:cubicBezTo>
                  <a:cubicBezTo>
                    <a:pt x="248801" y="234538"/>
                    <a:pt x="221774" y="260063"/>
                    <a:pt x="187686" y="270030"/>
                  </a:cubicBezTo>
                  <a:cubicBezTo>
                    <a:pt x="187929" y="270030"/>
                    <a:pt x="187929" y="270273"/>
                    <a:pt x="188173" y="270516"/>
                  </a:cubicBezTo>
                  <a:cubicBezTo>
                    <a:pt x="190851" y="275378"/>
                    <a:pt x="192312" y="281456"/>
                    <a:pt x="194260" y="286804"/>
                  </a:cubicBezTo>
                  <a:cubicBezTo>
                    <a:pt x="197425" y="295069"/>
                    <a:pt x="199373" y="303335"/>
                    <a:pt x="201808" y="311843"/>
                  </a:cubicBezTo>
                  <a:cubicBezTo>
                    <a:pt x="203025" y="316462"/>
                    <a:pt x="200103" y="322053"/>
                    <a:pt x="195234" y="323026"/>
                  </a:cubicBezTo>
                  <a:cubicBezTo>
                    <a:pt x="169181" y="328374"/>
                    <a:pt x="142884" y="324241"/>
                    <a:pt x="116587" y="323998"/>
                  </a:cubicBezTo>
                  <a:cubicBezTo>
                    <a:pt x="111231" y="323998"/>
                    <a:pt x="106604" y="319622"/>
                    <a:pt x="106848" y="314274"/>
                  </a:cubicBezTo>
                  <a:cubicBezTo>
                    <a:pt x="107091" y="302606"/>
                    <a:pt x="107335" y="279511"/>
                    <a:pt x="114883" y="266141"/>
                  </a:cubicBezTo>
                  <a:cubicBezTo>
                    <a:pt x="99300" y="259577"/>
                    <a:pt x="86395" y="248881"/>
                    <a:pt x="76168" y="235996"/>
                  </a:cubicBezTo>
                  <a:cubicBezTo>
                    <a:pt x="71786" y="237455"/>
                    <a:pt x="67403" y="238914"/>
                    <a:pt x="62777" y="239886"/>
                  </a:cubicBezTo>
                  <a:cubicBezTo>
                    <a:pt x="52307" y="242074"/>
                    <a:pt x="43541" y="245234"/>
                    <a:pt x="34776" y="251312"/>
                  </a:cubicBezTo>
                  <a:cubicBezTo>
                    <a:pt x="29175" y="255201"/>
                    <a:pt x="22845" y="251069"/>
                    <a:pt x="20653" y="245720"/>
                  </a:cubicBezTo>
                  <a:cubicBezTo>
                    <a:pt x="10183" y="217764"/>
                    <a:pt x="5070" y="188592"/>
                    <a:pt x="200" y="159177"/>
                  </a:cubicBezTo>
                  <a:cubicBezTo>
                    <a:pt x="-530" y="154801"/>
                    <a:pt x="687" y="150912"/>
                    <a:pt x="4583" y="148481"/>
                  </a:cubicBezTo>
                  <a:cubicBezTo>
                    <a:pt x="17488" y="140702"/>
                    <a:pt x="32584" y="132679"/>
                    <a:pt x="47924" y="133166"/>
                  </a:cubicBezTo>
                  <a:cubicBezTo>
                    <a:pt x="48898" y="122469"/>
                    <a:pt x="51089" y="112016"/>
                    <a:pt x="54255" y="102292"/>
                  </a:cubicBezTo>
                  <a:cubicBezTo>
                    <a:pt x="50602" y="100833"/>
                    <a:pt x="47194" y="99132"/>
                    <a:pt x="43785" y="96701"/>
                  </a:cubicBezTo>
                  <a:cubicBezTo>
                    <a:pt x="35263" y="90137"/>
                    <a:pt x="15297" y="77253"/>
                    <a:pt x="15297" y="65341"/>
                  </a:cubicBezTo>
                  <a:cubicBezTo>
                    <a:pt x="15297" y="54645"/>
                    <a:pt x="27228" y="42004"/>
                    <a:pt x="33802" y="34711"/>
                  </a:cubicBezTo>
                  <a:cubicBezTo>
                    <a:pt x="43541" y="24257"/>
                    <a:pt x="54011" y="14533"/>
                    <a:pt x="65942" y="6268"/>
                  </a:cubicBezTo>
                  <a:cubicBezTo>
                    <a:pt x="69351" y="3837"/>
                    <a:pt x="74464" y="5052"/>
                    <a:pt x="77386" y="7727"/>
                  </a:cubicBezTo>
                  <a:cubicBezTo>
                    <a:pt x="89317" y="18666"/>
                    <a:pt x="105630" y="25959"/>
                    <a:pt x="114153" y="40302"/>
                  </a:cubicBezTo>
                  <a:cubicBezTo>
                    <a:pt x="114639" y="40788"/>
                    <a:pt x="114639" y="41274"/>
                    <a:pt x="114639" y="41517"/>
                  </a:cubicBezTo>
                  <a:cubicBezTo>
                    <a:pt x="119022" y="40545"/>
                    <a:pt x="123405" y="39816"/>
                    <a:pt x="128031" y="39329"/>
                  </a:cubicBezTo>
                  <a:cubicBezTo>
                    <a:pt x="129736" y="36412"/>
                    <a:pt x="132658" y="34224"/>
                    <a:pt x="136797" y="33738"/>
                  </a:cubicBezTo>
                  <a:cubicBezTo>
                    <a:pt x="145075" y="33009"/>
                    <a:pt x="153110" y="33252"/>
                    <a:pt x="160902" y="33981"/>
                  </a:cubicBezTo>
                  <a:cubicBezTo>
                    <a:pt x="162119" y="23771"/>
                    <a:pt x="164554" y="14047"/>
                    <a:pt x="169424" y="4566"/>
                  </a:cubicBezTo>
                  <a:cubicBezTo>
                    <a:pt x="171372" y="1406"/>
                    <a:pt x="176242" y="-1025"/>
                    <a:pt x="180138" y="434"/>
                  </a:cubicBezTo>
                  <a:close/>
                </a:path>
              </a:pathLst>
            </a:cu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64" name="椭圆 42"/>
            <p:cNvSpPr/>
            <p:nvPr>
              <p:custDataLst>
                <p:tags r:id="rId30"/>
              </p:custDataLst>
            </p:nvPr>
          </p:nvSpPr>
          <p:spPr>
            <a:xfrm>
              <a:off x="5870719" y="5008073"/>
              <a:ext cx="431512" cy="339095"/>
            </a:xfrm>
            <a:custGeom>
              <a:avLst/>
              <a:gdLst>
                <a:gd name="T0" fmla="*/ 472622 w 604011"/>
                <a:gd name="T1" fmla="*/ 472622 w 604011"/>
                <a:gd name="T2" fmla="*/ 472622 w 604011"/>
                <a:gd name="T3" fmla="*/ 472622 w 604011"/>
                <a:gd name="T4" fmla="*/ 472622 w 604011"/>
                <a:gd name="T5" fmla="*/ 472622 w 604011"/>
                <a:gd name="T6" fmla="*/ 472622 w 604011"/>
                <a:gd name="T7" fmla="*/ 472622 w 604011"/>
                <a:gd name="T8" fmla="*/ 472622 w 604011"/>
                <a:gd name="T9" fmla="*/ 472622 w 604011"/>
                <a:gd name="T10" fmla="*/ 472622 w 604011"/>
                <a:gd name="T11" fmla="*/ 472622 w 604011"/>
                <a:gd name="T12" fmla="*/ 472622 w 604011"/>
                <a:gd name="T13" fmla="*/ 472622 w 604011"/>
                <a:gd name="T14" fmla="*/ 472622 w 604011"/>
                <a:gd name="T15" fmla="*/ 472622 w 604011"/>
                <a:gd name="T16" fmla="*/ 472622 w 604011"/>
                <a:gd name="T17" fmla="*/ 472622 w 604011"/>
                <a:gd name="T18" fmla="*/ 472622 w 604011"/>
                <a:gd name="T19" fmla="*/ 472622 w 604011"/>
                <a:gd name="T20" fmla="*/ 472622 w 604011"/>
                <a:gd name="T21" fmla="*/ 472622 w 604011"/>
                <a:gd name="T22" fmla="*/ 472622 w 604011"/>
                <a:gd name="T23" fmla="*/ 472622 w 604011"/>
                <a:gd name="T24" fmla="*/ 472622 w 604011"/>
                <a:gd name="T25" fmla="*/ 472622 w 604011"/>
                <a:gd name="T26" fmla="*/ 472622 w 604011"/>
                <a:gd name="T27" fmla="*/ 472622 w 604011"/>
                <a:gd name="T28" fmla="*/ 472622 w 604011"/>
                <a:gd name="T29" fmla="*/ 472622 w 604011"/>
                <a:gd name="T30" fmla="*/ 472622 w 604011"/>
                <a:gd name="T31" fmla="*/ 472622 w 604011"/>
                <a:gd name="T32" fmla="*/ 472622 w 604011"/>
                <a:gd name="T33" fmla="*/ 472622 w 604011"/>
                <a:gd name="T34" fmla="*/ 472622 w 604011"/>
                <a:gd name="T35" fmla="*/ 472622 w 604011"/>
                <a:gd name="T36" fmla="*/ 472622 w 604011"/>
                <a:gd name="T37" fmla="*/ 472622 w 604011"/>
                <a:gd name="T38" fmla="*/ 472622 w 604011"/>
                <a:gd name="T39" fmla="*/ 472622 w 604011"/>
                <a:gd name="T40" fmla="*/ 472622 w 604011"/>
                <a:gd name="T41" fmla="*/ 472622 w 604011"/>
                <a:gd name="T42" fmla="*/ 472622 w 604011"/>
                <a:gd name="T43" fmla="*/ 472622 w 604011"/>
                <a:gd name="T44" fmla="*/ 472622 w 604011"/>
                <a:gd name="T45" fmla="*/ 472622 w 604011"/>
                <a:gd name="T46" fmla="*/ 472622 w 604011"/>
                <a:gd name="T47" fmla="*/ 472622 w 604011"/>
                <a:gd name="T48" fmla="*/ 472622 w 604011"/>
                <a:gd name="T49" fmla="*/ 472622 w 604011"/>
                <a:gd name="T50" fmla="*/ 472622 w 604011"/>
                <a:gd name="T51" fmla="*/ 472622 w 604011"/>
                <a:gd name="T52" fmla="*/ 472622 w 604011"/>
                <a:gd name="T53" fmla="*/ 472622 w 604011"/>
                <a:gd name="T54" fmla="*/ 472622 w 604011"/>
                <a:gd name="T55" fmla="*/ 472622 w 604011"/>
                <a:gd name="T56" fmla="*/ 472622 w 604011"/>
                <a:gd name="T57" fmla="*/ 472622 w 604011"/>
                <a:gd name="T58" fmla="*/ 472622 w 604011"/>
                <a:gd name="T59" fmla="*/ 472622 w 604011"/>
                <a:gd name="T60" fmla="*/ 472622 w 604011"/>
                <a:gd name="T61" fmla="*/ 472622 w 604011"/>
                <a:gd name="T62" fmla="*/ 472622 w 604011"/>
                <a:gd name="T63" fmla="*/ 472622 w 604011"/>
                <a:gd name="T64" fmla="*/ 472622 w 604011"/>
                <a:gd name="T65" fmla="*/ 472622 w 604011"/>
                <a:gd name="T66" fmla="*/ 472622 w 604011"/>
                <a:gd name="T67" fmla="*/ 472622 w 604011"/>
                <a:gd name="T68" fmla="*/ 472622 w 604011"/>
                <a:gd name="T69" fmla="*/ 472622 w 604011"/>
                <a:gd name="T70" fmla="*/ 472622 w 604011"/>
                <a:gd name="T71" fmla="*/ 472622 w 604011"/>
                <a:gd name="T72" fmla="*/ 472622 w 604011"/>
                <a:gd name="T73" fmla="*/ 472622 w 604011"/>
                <a:gd name="T74" fmla="*/ 472622 w 604011"/>
                <a:gd name="T75" fmla="*/ 472622 w 604011"/>
                <a:gd name="T76" fmla="*/ 472622 w 604011"/>
                <a:gd name="T77" fmla="*/ 472622 w 604011"/>
                <a:gd name="T78" fmla="*/ 472622 w 604011"/>
                <a:gd name="T79" fmla="*/ 472622 w 604011"/>
                <a:gd name="T80" fmla="*/ 472622 w 604011"/>
                <a:gd name="T81" fmla="*/ 472622 w 604011"/>
                <a:gd name="T82" fmla="*/ 472622 w 604011"/>
                <a:gd name="T83" fmla="*/ 472622 w 604011"/>
                <a:gd name="T84" fmla="*/ 472622 w 604011"/>
                <a:gd name="T85" fmla="*/ 472622 w 604011"/>
                <a:gd name="T86" fmla="*/ 472622 w 604011"/>
                <a:gd name="T87" fmla="*/ 472622 w 604011"/>
                <a:gd name="T88" fmla="*/ 472622 w 604011"/>
                <a:gd name="T89" fmla="*/ 472622 w 604011"/>
                <a:gd name="T90" fmla="*/ 472622 w 604011"/>
                <a:gd name="T91" fmla="*/ 472622 w 604011"/>
                <a:gd name="T92" fmla="*/ 472622 w 604011"/>
                <a:gd name="T93" fmla="*/ 472622 w 604011"/>
                <a:gd name="T94" fmla="*/ 472622 w 604011"/>
                <a:gd name="T95" fmla="*/ 472622 w 604011"/>
                <a:gd name="T96" fmla="*/ 472622 w 604011"/>
                <a:gd name="T97" fmla="*/ 472622 w 604011"/>
                <a:gd name="T98" fmla="*/ 472622 w 604011"/>
                <a:gd name="T99" fmla="*/ 472622 w 604011"/>
                <a:gd name="T100" fmla="*/ 472622 w 604011"/>
                <a:gd name="T101" fmla="*/ 472622 w 604011"/>
                <a:gd name="T102" fmla="*/ 472622 w 604011"/>
                <a:gd name="T103" fmla="*/ 472622 w 604011"/>
                <a:gd name="T104" fmla="*/ 472622 w 604011"/>
                <a:gd name="T105" fmla="*/ 472622 w 604011"/>
                <a:gd name="T106" fmla="*/ 472622 w 604011"/>
                <a:gd name="T107" fmla="*/ 472622 w 604011"/>
                <a:gd name="T108" fmla="*/ 472622 w 604011"/>
                <a:gd name="T109" fmla="*/ 472622 w 604011"/>
                <a:gd name="T110" fmla="*/ 472622 w 604011"/>
                <a:gd name="T111" fmla="*/ 472622 w 604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00" h="4092">
                  <a:moveTo>
                    <a:pt x="5200" y="2909"/>
                  </a:moveTo>
                  <a:cubicBezTo>
                    <a:pt x="5200" y="2861"/>
                    <a:pt x="5180" y="2819"/>
                    <a:pt x="5145" y="2782"/>
                  </a:cubicBezTo>
                  <a:cubicBezTo>
                    <a:pt x="5173" y="2754"/>
                    <a:pt x="5193" y="2722"/>
                    <a:pt x="5200" y="2686"/>
                  </a:cubicBezTo>
                  <a:lnTo>
                    <a:pt x="5200" y="2529"/>
                  </a:lnTo>
                  <a:cubicBezTo>
                    <a:pt x="5200" y="2335"/>
                    <a:pt x="4870" y="2230"/>
                    <a:pt x="4559" y="2230"/>
                  </a:cubicBezTo>
                  <a:cubicBezTo>
                    <a:pt x="4249" y="2230"/>
                    <a:pt x="3919" y="2335"/>
                    <a:pt x="3919" y="2529"/>
                  </a:cubicBezTo>
                  <a:lnTo>
                    <a:pt x="3919" y="2682"/>
                  </a:lnTo>
                  <a:lnTo>
                    <a:pt x="3919" y="2686"/>
                  </a:lnTo>
                  <a:cubicBezTo>
                    <a:pt x="3927" y="2721"/>
                    <a:pt x="3946" y="2753"/>
                    <a:pt x="3973" y="2782"/>
                  </a:cubicBezTo>
                  <a:cubicBezTo>
                    <a:pt x="3954" y="2803"/>
                    <a:pt x="3939" y="2825"/>
                    <a:pt x="3930" y="2850"/>
                  </a:cubicBezTo>
                  <a:lnTo>
                    <a:pt x="3493" y="2555"/>
                  </a:lnTo>
                  <a:cubicBezTo>
                    <a:pt x="3532" y="2513"/>
                    <a:pt x="3559" y="2467"/>
                    <a:pt x="3570" y="2415"/>
                  </a:cubicBezTo>
                  <a:lnTo>
                    <a:pt x="3570" y="2178"/>
                  </a:lnTo>
                  <a:cubicBezTo>
                    <a:pt x="3570" y="2106"/>
                    <a:pt x="3539" y="2042"/>
                    <a:pt x="3487" y="1986"/>
                  </a:cubicBezTo>
                  <a:cubicBezTo>
                    <a:pt x="3529" y="1943"/>
                    <a:pt x="3558" y="1894"/>
                    <a:pt x="3570" y="1840"/>
                  </a:cubicBezTo>
                  <a:lnTo>
                    <a:pt x="3570" y="1836"/>
                  </a:lnTo>
                  <a:lnTo>
                    <a:pt x="4240" y="1539"/>
                  </a:lnTo>
                  <a:cubicBezTo>
                    <a:pt x="4267" y="1541"/>
                    <a:pt x="4294" y="1542"/>
                    <a:pt x="4320" y="1542"/>
                  </a:cubicBezTo>
                  <a:cubicBezTo>
                    <a:pt x="4548" y="1542"/>
                    <a:pt x="4793" y="1471"/>
                    <a:pt x="4821" y="1335"/>
                  </a:cubicBezTo>
                  <a:lnTo>
                    <a:pt x="4821" y="1212"/>
                  </a:lnTo>
                  <a:cubicBezTo>
                    <a:pt x="4821" y="1175"/>
                    <a:pt x="4805" y="1142"/>
                    <a:pt x="4778" y="1113"/>
                  </a:cubicBezTo>
                  <a:cubicBezTo>
                    <a:pt x="4800" y="1091"/>
                    <a:pt x="4815" y="1066"/>
                    <a:pt x="4821" y="1038"/>
                  </a:cubicBezTo>
                  <a:lnTo>
                    <a:pt x="4821" y="915"/>
                  </a:lnTo>
                  <a:cubicBezTo>
                    <a:pt x="4821" y="878"/>
                    <a:pt x="4805" y="845"/>
                    <a:pt x="4778" y="816"/>
                  </a:cubicBezTo>
                  <a:cubicBezTo>
                    <a:pt x="4800" y="794"/>
                    <a:pt x="4815" y="769"/>
                    <a:pt x="4821" y="741"/>
                  </a:cubicBezTo>
                  <a:lnTo>
                    <a:pt x="4821" y="618"/>
                  </a:lnTo>
                  <a:cubicBezTo>
                    <a:pt x="4821" y="581"/>
                    <a:pt x="4805" y="548"/>
                    <a:pt x="4778" y="519"/>
                  </a:cubicBezTo>
                  <a:cubicBezTo>
                    <a:pt x="4800" y="497"/>
                    <a:pt x="4815" y="472"/>
                    <a:pt x="4821" y="444"/>
                  </a:cubicBezTo>
                  <a:lnTo>
                    <a:pt x="4821" y="321"/>
                  </a:lnTo>
                  <a:cubicBezTo>
                    <a:pt x="4821" y="170"/>
                    <a:pt x="4563" y="88"/>
                    <a:pt x="4320" y="88"/>
                  </a:cubicBezTo>
                  <a:cubicBezTo>
                    <a:pt x="4078" y="88"/>
                    <a:pt x="3820" y="170"/>
                    <a:pt x="3820" y="321"/>
                  </a:cubicBezTo>
                  <a:lnTo>
                    <a:pt x="3820" y="441"/>
                  </a:lnTo>
                  <a:lnTo>
                    <a:pt x="3820" y="444"/>
                  </a:lnTo>
                  <a:cubicBezTo>
                    <a:pt x="3826" y="472"/>
                    <a:pt x="3841" y="497"/>
                    <a:pt x="3863" y="519"/>
                  </a:cubicBezTo>
                  <a:cubicBezTo>
                    <a:pt x="3836" y="548"/>
                    <a:pt x="3820" y="581"/>
                    <a:pt x="3820" y="618"/>
                  </a:cubicBezTo>
                  <a:lnTo>
                    <a:pt x="3820" y="738"/>
                  </a:lnTo>
                  <a:lnTo>
                    <a:pt x="3820" y="741"/>
                  </a:lnTo>
                  <a:cubicBezTo>
                    <a:pt x="3826" y="769"/>
                    <a:pt x="3841" y="794"/>
                    <a:pt x="3863" y="816"/>
                  </a:cubicBezTo>
                  <a:cubicBezTo>
                    <a:pt x="3836" y="845"/>
                    <a:pt x="3820" y="878"/>
                    <a:pt x="3820" y="915"/>
                  </a:cubicBezTo>
                  <a:lnTo>
                    <a:pt x="3820" y="1035"/>
                  </a:lnTo>
                  <a:lnTo>
                    <a:pt x="3820" y="1038"/>
                  </a:lnTo>
                  <a:cubicBezTo>
                    <a:pt x="3826" y="1066"/>
                    <a:pt x="3841" y="1091"/>
                    <a:pt x="3863" y="1113"/>
                  </a:cubicBezTo>
                  <a:cubicBezTo>
                    <a:pt x="3836" y="1142"/>
                    <a:pt x="3820" y="1175"/>
                    <a:pt x="3820" y="1212"/>
                  </a:cubicBezTo>
                  <a:lnTo>
                    <a:pt x="3820" y="1332"/>
                  </a:lnTo>
                  <a:lnTo>
                    <a:pt x="3820" y="1335"/>
                  </a:lnTo>
                  <a:cubicBezTo>
                    <a:pt x="3831" y="1385"/>
                    <a:pt x="3871" y="1426"/>
                    <a:pt x="3928" y="1459"/>
                  </a:cubicBezTo>
                  <a:lnTo>
                    <a:pt x="3570" y="1618"/>
                  </a:lnTo>
                  <a:lnTo>
                    <a:pt x="3570" y="1602"/>
                  </a:lnTo>
                  <a:cubicBezTo>
                    <a:pt x="3570" y="1530"/>
                    <a:pt x="3539" y="1467"/>
                    <a:pt x="3487" y="1411"/>
                  </a:cubicBezTo>
                  <a:cubicBezTo>
                    <a:pt x="3529" y="1368"/>
                    <a:pt x="3558" y="1319"/>
                    <a:pt x="3570" y="1265"/>
                  </a:cubicBezTo>
                  <a:lnTo>
                    <a:pt x="3570" y="1027"/>
                  </a:lnTo>
                  <a:cubicBezTo>
                    <a:pt x="3570" y="955"/>
                    <a:pt x="3539" y="892"/>
                    <a:pt x="3487" y="836"/>
                  </a:cubicBezTo>
                  <a:cubicBezTo>
                    <a:pt x="3529" y="793"/>
                    <a:pt x="3558" y="744"/>
                    <a:pt x="3570" y="690"/>
                  </a:cubicBezTo>
                  <a:lnTo>
                    <a:pt x="3570" y="452"/>
                  </a:lnTo>
                  <a:cubicBezTo>
                    <a:pt x="3570" y="159"/>
                    <a:pt x="3070" y="0"/>
                    <a:pt x="2600" y="0"/>
                  </a:cubicBezTo>
                  <a:cubicBezTo>
                    <a:pt x="2130" y="0"/>
                    <a:pt x="1631" y="159"/>
                    <a:pt x="1631" y="452"/>
                  </a:cubicBezTo>
                  <a:lnTo>
                    <a:pt x="1631" y="685"/>
                  </a:lnTo>
                  <a:lnTo>
                    <a:pt x="1631" y="690"/>
                  </a:lnTo>
                  <a:cubicBezTo>
                    <a:pt x="1642" y="744"/>
                    <a:pt x="1671" y="792"/>
                    <a:pt x="1713" y="836"/>
                  </a:cubicBezTo>
                  <a:cubicBezTo>
                    <a:pt x="1661" y="891"/>
                    <a:pt x="1631" y="955"/>
                    <a:pt x="1631" y="1027"/>
                  </a:cubicBezTo>
                  <a:lnTo>
                    <a:pt x="1631" y="1260"/>
                  </a:lnTo>
                  <a:lnTo>
                    <a:pt x="1631" y="1265"/>
                  </a:lnTo>
                  <a:cubicBezTo>
                    <a:pt x="1642" y="1319"/>
                    <a:pt x="1671" y="1368"/>
                    <a:pt x="1713" y="1411"/>
                  </a:cubicBezTo>
                  <a:cubicBezTo>
                    <a:pt x="1661" y="1466"/>
                    <a:pt x="1631" y="1530"/>
                    <a:pt x="1631" y="1602"/>
                  </a:cubicBezTo>
                  <a:lnTo>
                    <a:pt x="1631" y="1618"/>
                  </a:lnTo>
                  <a:lnTo>
                    <a:pt x="1272" y="1459"/>
                  </a:lnTo>
                  <a:cubicBezTo>
                    <a:pt x="1330" y="1426"/>
                    <a:pt x="1370" y="1385"/>
                    <a:pt x="1380" y="1335"/>
                  </a:cubicBezTo>
                  <a:lnTo>
                    <a:pt x="1380" y="1212"/>
                  </a:lnTo>
                  <a:cubicBezTo>
                    <a:pt x="1380" y="1175"/>
                    <a:pt x="1364" y="1142"/>
                    <a:pt x="1337" y="1113"/>
                  </a:cubicBezTo>
                  <a:cubicBezTo>
                    <a:pt x="1359" y="1091"/>
                    <a:pt x="1374" y="1066"/>
                    <a:pt x="1380" y="1038"/>
                  </a:cubicBezTo>
                  <a:lnTo>
                    <a:pt x="1380" y="915"/>
                  </a:lnTo>
                  <a:cubicBezTo>
                    <a:pt x="1380" y="878"/>
                    <a:pt x="1364" y="845"/>
                    <a:pt x="1337" y="816"/>
                  </a:cubicBezTo>
                  <a:cubicBezTo>
                    <a:pt x="1359" y="794"/>
                    <a:pt x="1374" y="769"/>
                    <a:pt x="1380" y="741"/>
                  </a:cubicBezTo>
                  <a:lnTo>
                    <a:pt x="1380" y="618"/>
                  </a:lnTo>
                  <a:cubicBezTo>
                    <a:pt x="1380" y="581"/>
                    <a:pt x="1364" y="548"/>
                    <a:pt x="1337" y="519"/>
                  </a:cubicBezTo>
                  <a:cubicBezTo>
                    <a:pt x="1359" y="497"/>
                    <a:pt x="1374" y="472"/>
                    <a:pt x="1380" y="444"/>
                  </a:cubicBezTo>
                  <a:lnTo>
                    <a:pt x="1380" y="321"/>
                  </a:lnTo>
                  <a:cubicBezTo>
                    <a:pt x="1380" y="170"/>
                    <a:pt x="1122" y="88"/>
                    <a:pt x="880" y="88"/>
                  </a:cubicBezTo>
                  <a:cubicBezTo>
                    <a:pt x="637" y="88"/>
                    <a:pt x="379" y="170"/>
                    <a:pt x="379" y="321"/>
                  </a:cubicBezTo>
                  <a:lnTo>
                    <a:pt x="379" y="441"/>
                  </a:lnTo>
                  <a:lnTo>
                    <a:pt x="380" y="444"/>
                  </a:lnTo>
                  <a:cubicBezTo>
                    <a:pt x="385" y="472"/>
                    <a:pt x="400" y="497"/>
                    <a:pt x="422" y="519"/>
                  </a:cubicBezTo>
                  <a:cubicBezTo>
                    <a:pt x="395" y="548"/>
                    <a:pt x="379" y="581"/>
                    <a:pt x="379" y="618"/>
                  </a:cubicBezTo>
                  <a:lnTo>
                    <a:pt x="379" y="738"/>
                  </a:lnTo>
                  <a:lnTo>
                    <a:pt x="380" y="741"/>
                  </a:lnTo>
                  <a:cubicBezTo>
                    <a:pt x="385" y="769"/>
                    <a:pt x="400" y="794"/>
                    <a:pt x="422" y="816"/>
                  </a:cubicBezTo>
                  <a:cubicBezTo>
                    <a:pt x="395" y="845"/>
                    <a:pt x="379" y="878"/>
                    <a:pt x="379" y="915"/>
                  </a:cubicBezTo>
                  <a:lnTo>
                    <a:pt x="379" y="1035"/>
                  </a:lnTo>
                  <a:lnTo>
                    <a:pt x="380" y="1038"/>
                  </a:lnTo>
                  <a:cubicBezTo>
                    <a:pt x="385" y="1066"/>
                    <a:pt x="400" y="1091"/>
                    <a:pt x="422" y="1113"/>
                  </a:cubicBezTo>
                  <a:cubicBezTo>
                    <a:pt x="395" y="1142"/>
                    <a:pt x="379" y="1175"/>
                    <a:pt x="379" y="1212"/>
                  </a:cubicBezTo>
                  <a:lnTo>
                    <a:pt x="379" y="1332"/>
                  </a:lnTo>
                  <a:lnTo>
                    <a:pt x="380" y="1335"/>
                  </a:lnTo>
                  <a:cubicBezTo>
                    <a:pt x="408" y="1471"/>
                    <a:pt x="652" y="1542"/>
                    <a:pt x="880" y="1542"/>
                  </a:cubicBezTo>
                  <a:cubicBezTo>
                    <a:pt x="906" y="1542"/>
                    <a:pt x="933" y="1541"/>
                    <a:pt x="960" y="1539"/>
                  </a:cubicBezTo>
                  <a:lnTo>
                    <a:pt x="1631" y="1836"/>
                  </a:lnTo>
                  <a:lnTo>
                    <a:pt x="1631" y="1840"/>
                  </a:lnTo>
                  <a:cubicBezTo>
                    <a:pt x="1642" y="1894"/>
                    <a:pt x="1671" y="1943"/>
                    <a:pt x="1713" y="1986"/>
                  </a:cubicBezTo>
                  <a:cubicBezTo>
                    <a:pt x="1661" y="2042"/>
                    <a:pt x="1631" y="2105"/>
                    <a:pt x="1631" y="2178"/>
                  </a:cubicBezTo>
                  <a:lnTo>
                    <a:pt x="1631" y="2410"/>
                  </a:lnTo>
                  <a:lnTo>
                    <a:pt x="1631" y="2415"/>
                  </a:lnTo>
                  <a:cubicBezTo>
                    <a:pt x="1642" y="2467"/>
                    <a:pt x="1668" y="2513"/>
                    <a:pt x="1707" y="2555"/>
                  </a:cubicBezTo>
                  <a:lnTo>
                    <a:pt x="1270" y="2850"/>
                  </a:lnTo>
                  <a:cubicBezTo>
                    <a:pt x="1261" y="2826"/>
                    <a:pt x="1246" y="2803"/>
                    <a:pt x="1227" y="2782"/>
                  </a:cubicBezTo>
                  <a:cubicBezTo>
                    <a:pt x="1255" y="2754"/>
                    <a:pt x="1274" y="2722"/>
                    <a:pt x="1281" y="2686"/>
                  </a:cubicBezTo>
                  <a:lnTo>
                    <a:pt x="1281" y="2529"/>
                  </a:lnTo>
                  <a:cubicBezTo>
                    <a:pt x="1281" y="2335"/>
                    <a:pt x="951" y="2230"/>
                    <a:pt x="641" y="2230"/>
                  </a:cubicBezTo>
                  <a:cubicBezTo>
                    <a:pt x="330" y="2230"/>
                    <a:pt x="0" y="2335"/>
                    <a:pt x="0" y="2529"/>
                  </a:cubicBezTo>
                  <a:lnTo>
                    <a:pt x="0" y="2683"/>
                  </a:lnTo>
                  <a:lnTo>
                    <a:pt x="1" y="2686"/>
                  </a:lnTo>
                  <a:cubicBezTo>
                    <a:pt x="8" y="2721"/>
                    <a:pt x="27" y="2754"/>
                    <a:pt x="55" y="2782"/>
                  </a:cubicBezTo>
                  <a:cubicBezTo>
                    <a:pt x="20" y="2819"/>
                    <a:pt x="0" y="2861"/>
                    <a:pt x="0" y="2909"/>
                  </a:cubicBezTo>
                  <a:lnTo>
                    <a:pt x="0" y="3063"/>
                  </a:lnTo>
                  <a:lnTo>
                    <a:pt x="0" y="3066"/>
                  </a:lnTo>
                  <a:cubicBezTo>
                    <a:pt x="8" y="3101"/>
                    <a:pt x="27" y="3134"/>
                    <a:pt x="55" y="3162"/>
                  </a:cubicBezTo>
                  <a:cubicBezTo>
                    <a:pt x="20" y="3199"/>
                    <a:pt x="0" y="3241"/>
                    <a:pt x="0" y="3289"/>
                  </a:cubicBezTo>
                  <a:lnTo>
                    <a:pt x="0" y="3443"/>
                  </a:lnTo>
                  <a:lnTo>
                    <a:pt x="0" y="3446"/>
                  </a:lnTo>
                  <a:cubicBezTo>
                    <a:pt x="8" y="3481"/>
                    <a:pt x="27" y="3514"/>
                    <a:pt x="55" y="3542"/>
                  </a:cubicBezTo>
                  <a:cubicBezTo>
                    <a:pt x="20" y="3579"/>
                    <a:pt x="0" y="3621"/>
                    <a:pt x="0" y="3669"/>
                  </a:cubicBezTo>
                  <a:lnTo>
                    <a:pt x="0" y="3823"/>
                  </a:lnTo>
                  <a:lnTo>
                    <a:pt x="0" y="3826"/>
                  </a:lnTo>
                  <a:cubicBezTo>
                    <a:pt x="37" y="4000"/>
                    <a:pt x="350" y="4092"/>
                    <a:pt x="641" y="4092"/>
                  </a:cubicBezTo>
                  <a:cubicBezTo>
                    <a:pt x="931" y="4092"/>
                    <a:pt x="1245" y="4000"/>
                    <a:pt x="1281" y="3826"/>
                  </a:cubicBezTo>
                  <a:lnTo>
                    <a:pt x="1281" y="3669"/>
                  </a:lnTo>
                  <a:cubicBezTo>
                    <a:pt x="1281" y="3621"/>
                    <a:pt x="1261" y="3579"/>
                    <a:pt x="1227" y="3542"/>
                  </a:cubicBezTo>
                  <a:cubicBezTo>
                    <a:pt x="1255" y="3514"/>
                    <a:pt x="1274" y="3482"/>
                    <a:pt x="1281" y="3446"/>
                  </a:cubicBezTo>
                  <a:lnTo>
                    <a:pt x="1281" y="3289"/>
                  </a:lnTo>
                  <a:cubicBezTo>
                    <a:pt x="1281" y="3241"/>
                    <a:pt x="1261" y="3199"/>
                    <a:pt x="1227" y="3162"/>
                  </a:cubicBezTo>
                  <a:cubicBezTo>
                    <a:pt x="1249" y="3140"/>
                    <a:pt x="1266" y="3115"/>
                    <a:pt x="1275" y="3088"/>
                  </a:cubicBezTo>
                  <a:lnTo>
                    <a:pt x="1883" y="2678"/>
                  </a:lnTo>
                  <a:cubicBezTo>
                    <a:pt x="2073" y="2770"/>
                    <a:pt x="2342" y="2818"/>
                    <a:pt x="2600" y="2818"/>
                  </a:cubicBezTo>
                  <a:cubicBezTo>
                    <a:pt x="2858" y="2818"/>
                    <a:pt x="3127" y="2770"/>
                    <a:pt x="3318" y="2678"/>
                  </a:cubicBezTo>
                  <a:lnTo>
                    <a:pt x="3926" y="3088"/>
                  </a:lnTo>
                  <a:cubicBezTo>
                    <a:pt x="3935" y="3115"/>
                    <a:pt x="3951" y="3140"/>
                    <a:pt x="3973" y="3162"/>
                  </a:cubicBezTo>
                  <a:cubicBezTo>
                    <a:pt x="3939" y="3199"/>
                    <a:pt x="3919" y="3241"/>
                    <a:pt x="3919" y="3289"/>
                  </a:cubicBezTo>
                  <a:lnTo>
                    <a:pt x="3919" y="3443"/>
                  </a:lnTo>
                  <a:lnTo>
                    <a:pt x="3919" y="3446"/>
                  </a:lnTo>
                  <a:cubicBezTo>
                    <a:pt x="3927" y="3482"/>
                    <a:pt x="3946" y="3514"/>
                    <a:pt x="3973" y="3542"/>
                  </a:cubicBezTo>
                  <a:cubicBezTo>
                    <a:pt x="3939" y="3579"/>
                    <a:pt x="3919" y="3621"/>
                    <a:pt x="3919" y="3669"/>
                  </a:cubicBezTo>
                  <a:lnTo>
                    <a:pt x="3919" y="3823"/>
                  </a:lnTo>
                  <a:lnTo>
                    <a:pt x="3919" y="3826"/>
                  </a:lnTo>
                  <a:cubicBezTo>
                    <a:pt x="3955" y="4001"/>
                    <a:pt x="4268" y="4092"/>
                    <a:pt x="4559" y="4092"/>
                  </a:cubicBezTo>
                  <a:cubicBezTo>
                    <a:pt x="4850" y="4092"/>
                    <a:pt x="5164" y="4001"/>
                    <a:pt x="5200" y="3826"/>
                  </a:cubicBezTo>
                  <a:lnTo>
                    <a:pt x="5200" y="3669"/>
                  </a:lnTo>
                  <a:cubicBezTo>
                    <a:pt x="5200" y="3621"/>
                    <a:pt x="5180" y="3579"/>
                    <a:pt x="5145" y="3543"/>
                  </a:cubicBezTo>
                  <a:cubicBezTo>
                    <a:pt x="5173" y="3514"/>
                    <a:pt x="5193" y="3482"/>
                    <a:pt x="5200" y="3446"/>
                  </a:cubicBezTo>
                  <a:lnTo>
                    <a:pt x="5200" y="3289"/>
                  </a:lnTo>
                  <a:cubicBezTo>
                    <a:pt x="5200" y="3241"/>
                    <a:pt x="5180" y="3199"/>
                    <a:pt x="5145" y="3162"/>
                  </a:cubicBezTo>
                  <a:cubicBezTo>
                    <a:pt x="5173" y="3134"/>
                    <a:pt x="5193" y="3102"/>
                    <a:pt x="5200" y="3066"/>
                  </a:cubicBezTo>
                  <a:lnTo>
                    <a:pt x="5200" y="2909"/>
                  </a:lnTo>
                  <a:close/>
                  <a:moveTo>
                    <a:pt x="4320" y="198"/>
                  </a:moveTo>
                  <a:cubicBezTo>
                    <a:pt x="4562" y="198"/>
                    <a:pt x="4711" y="278"/>
                    <a:pt x="4711" y="321"/>
                  </a:cubicBezTo>
                  <a:cubicBezTo>
                    <a:pt x="4711" y="365"/>
                    <a:pt x="4562" y="444"/>
                    <a:pt x="4320" y="444"/>
                  </a:cubicBezTo>
                  <a:cubicBezTo>
                    <a:pt x="4078" y="444"/>
                    <a:pt x="3930" y="365"/>
                    <a:pt x="3930" y="321"/>
                  </a:cubicBezTo>
                  <a:cubicBezTo>
                    <a:pt x="3930" y="278"/>
                    <a:pt x="4078" y="198"/>
                    <a:pt x="4320" y="198"/>
                  </a:cubicBezTo>
                  <a:close/>
                  <a:moveTo>
                    <a:pt x="3956" y="582"/>
                  </a:moveTo>
                  <a:cubicBezTo>
                    <a:pt x="4053" y="628"/>
                    <a:pt x="4190" y="652"/>
                    <a:pt x="4320" y="652"/>
                  </a:cubicBezTo>
                  <a:cubicBezTo>
                    <a:pt x="4451" y="652"/>
                    <a:pt x="4588" y="628"/>
                    <a:pt x="4685" y="582"/>
                  </a:cubicBezTo>
                  <a:cubicBezTo>
                    <a:pt x="4702" y="595"/>
                    <a:pt x="4711" y="608"/>
                    <a:pt x="4711" y="618"/>
                  </a:cubicBezTo>
                  <a:cubicBezTo>
                    <a:pt x="4711" y="661"/>
                    <a:pt x="4563" y="741"/>
                    <a:pt x="4320" y="741"/>
                  </a:cubicBezTo>
                  <a:cubicBezTo>
                    <a:pt x="4078" y="741"/>
                    <a:pt x="3930" y="661"/>
                    <a:pt x="3930" y="618"/>
                  </a:cubicBezTo>
                  <a:cubicBezTo>
                    <a:pt x="3930" y="608"/>
                    <a:pt x="3939" y="595"/>
                    <a:pt x="3956" y="582"/>
                  </a:cubicBezTo>
                  <a:close/>
                  <a:moveTo>
                    <a:pt x="3956" y="879"/>
                  </a:moveTo>
                  <a:cubicBezTo>
                    <a:pt x="4053" y="925"/>
                    <a:pt x="4190" y="949"/>
                    <a:pt x="4320" y="949"/>
                  </a:cubicBezTo>
                  <a:cubicBezTo>
                    <a:pt x="4451" y="949"/>
                    <a:pt x="4588" y="925"/>
                    <a:pt x="4685" y="879"/>
                  </a:cubicBezTo>
                  <a:cubicBezTo>
                    <a:pt x="4702" y="892"/>
                    <a:pt x="4711" y="904"/>
                    <a:pt x="4711" y="915"/>
                  </a:cubicBezTo>
                  <a:cubicBezTo>
                    <a:pt x="4711" y="958"/>
                    <a:pt x="4563" y="1038"/>
                    <a:pt x="4320" y="1038"/>
                  </a:cubicBezTo>
                  <a:cubicBezTo>
                    <a:pt x="4078" y="1038"/>
                    <a:pt x="3930" y="958"/>
                    <a:pt x="3930" y="915"/>
                  </a:cubicBezTo>
                  <a:cubicBezTo>
                    <a:pt x="3930" y="904"/>
                    <a:pt x="3939" y="892"/>
                    <a:pt x="3956" y="879"/>
                  </a:cubicBezTo>
                  <a:close/>
                  <a:moveTo>
                    <a:pt x="3956" y="1176"/>
                  </a:moveTo>
                  <a:cubicBezTo>
                    <a:pt x="4053" y="1222"/>
                    <a:pt x="4190" y="1245"/>
                    <a:pt x="4320" y="1245"/>
                  </a:cubicBezTo>
                  <a:cubicBezTo>
                    <a:pt x="4451" y="1245"/>
                    <a:pt x="4588" y="1222"/>
                    <a:pt x="4685" y="1176"/>
                  </a:cubicBezTo>
                  <a:cubicBezTo>
                    <a:pt x="4702" y="1189"/>
                    <a:pt x="4711" y="1201"/>
                    <a:pt x="4711" y="1212"/>
                  </a:cubicBezTo>
                  <a:cubicBezTo>
                    <a:pt x="4711" y="1255"/>
                    <a:pt x="4563" y="1335"/>
                    <a:pt x="4320" y="1335"/>
                  </a:cubicBezTo>
                  <a:cubicBezTo>
                    <a:pt x="4078" y="1335"/>
                    <a:pt x="3930" y="1255"/>
                    <a:pt x="3930" y="1212"/>
                  </a:cubicBezTo>
                  <a:cubicBezTo>
                    <a:pt x="3930" y="1201"/>
                    <a:pt x="3939" y="1189"/>
                    <a:pt x="3956" y="1176"/>
                  </a:cubicBezTo>
                  <a:close/>
                  <a:moveTo>
                    <a:pt x="880" y="198"/>
                  </a:moveTo>
                  <a:cubicBezTo>
                    <a:pt x="1122" y="198"/>
                    <a:pt x="1270" y="278"/>
                    <a:pt x="1270" y="321"/>
                  </a:cubicBezTo>
                  <a:cubicBezTo>
                    <a:pt x="1270" y="365"/>
                    <a:pt x="1122" y="444"/>
                    <a:pt x="880" y="444"/>
                  </a:cubicBezTo>
                  <a:cubicBezTo>
                    <a:pt x="637" y="444"/>
                    <a:pt x="489" y="365"/>
                    <a:pt x="489" y="321"/>
                  </a:cubicBezTo>
                  <a:cubicBezTo>
                    <a:pt x="489" y="278"/>
                    <a:pt x="637" y="198"/>
                    <a:pt x="880" y="198"/>
                  </a:cubicBezTo>
                  <a:close/>
                  <a:moveTo>
                    <a:pt x="515" y="582"/>
                  </a:moveTo>
                  <a:cubicBezTo>
                    <a:pt x="612" y="628"/>
                    <a:pt x="749" y="652"/>
                    <a:pt x="880" y="652"/>
                  </a:cubicBezTo>
                  <a:cubicBezTo>
                    <a:pt x="1010" y="652"/>
                    <a:pt x="1147" y="628"/>
                    <a:pt x="1245" y="582"/>
                  </a:cubicBezTo>
                  <a:cubicBezTo>
                    <a:pt x="1261" y="595"/>
                    <a:pt x="1270" y="608"/>
                    <a:pt x="1270" y="618"/>
                  </a:cubicBezTo>
                  <a:cubicBezTo>
                    <a:pt x="1270" y="661"/>
                    <a:pt x="1122" y="741"/>
                    <a:pt x="880" y="741"/>
                  </a:cubicBezTo>
                  <a:cubicBezTo>
                    <a:pt x="637" y="741"/>
                    <a:pt x="489" y="661"/>
                    <a:pt x="489" y="618"/>
                  </a:cubicBezTo>
                  <a:cubicBezTo>
                    <a:pt x="489" y="608"/>
                    <a:pt x="498" y="595"/>
                    <a:pt x="515" y="582"/>
                  </a:cubicBezTo>
                  <a:close/>
                  <a:moveTo>
                    <a:pt x="515" y="879"/>
                  </a:moveTo>
                  <a:cubicBezTo>
                    <a:pt x="612" y="925"/>
                    <a:pt x="749" y="949"/>
                    <a:pt x="880" y="949"/>
                  </a:cubicBezTo>
                  <a:cubicBezTo>
                    <a:pt x="1010" y="949"/>
                    <a:pt x="1147" y="925"/>
                    <a:pt x="1245" y="879"/>
                  </a:cubicBezTo>
                  <a:cubicBezTo>
                    <a:pt x="1261" y="892"/>
                    <a:pt x="1270" y="904"/>
                    <a:pt x="1270" y="915"/>
                  </a:cubicBezTo>
                  <a:cubicBezTo>
                    <a:pt x="1270" y="958"/>
                    <a:pt x="1122" y="1038"/>
                    <a:pt x="880" y="1038"/>
                  </a:cubicBezTo>
                  <a:cubicBezTo>
                    <a:pt x="637" y="1038"/>
                    <a:pt x="489" y="958"/>
                    <a:pt x="489" y="915"/>
                  </a:cubicBezTo>
                  <a:cubicBezTo>
                    <a:pt x="489" y="904"/>
                    <a:pt x="498" y="892"/>
                    <a:pt x="515" y="879"/>
                  </a:cubicBezTo>
                  <a:close/>
                  <a:moveTo>
                    <a:pt x="489" y="1212"/>
                  </a:moveTo>
                  <a:cubicBezTo>
                    <a:pt x="489" y="1201"/>
                    <a:pt x="498" y="1189"/>
                    <a:pt x="515" y="1176"/>
                  </a:cubicBezTo>
                  <a:cubicBezTo>
                    <a:pt x="612" y="1222"/>
                    <a:pt x="749" y="1245"/>
                    <a:pt x="880" y="1245"/>
                  </a:cubicBezTo>
                  <a:cubicBezTo>
                    <a:pt x="1010" y="1245"/>
                    <a:pt x="1147" y="1222"/>
                    <a:pt x="1245" y="1176"/>
                  </a:cubicBezTo>
                  <a:cubicBezTo>
                    <a:pt x="1261" y="1189"/>
                    <a:pt x="1270" y="1201"/>
                    <a:pt x="1270" y="1212"/>
                  </a:cubicBezTo>
                  <a:cubicBezTo>
                    <a:pt x="1270" y="1255"/>
                    <a:pt x="1122" y="1335"/>
                    <a:pt x="880" y="1335"/>
                  </a:cubicBezTo>
                  <a:cubicBezTo>
                    <a:pt x="637" y="1335"/>
                    <a:pt x="489" y="1255"/>
                    <a:pt x="489" y="1212"/>
                  </a:cubicBezTo>
                  <a:close/>
                  <a:moveTo>
                    <a:pt x="2600" y="214"/>
                  </a:moveTo>
                  <a:cubicBezTo>
                    <a:pt x="3069" y="214"/>
                    <a:pt x="3356" y="368"/>
                    <a:pt x="3356" y="452"/>
                  </a:cubicBezTo>
                  <a:cubicBezTo>
                    <a:pt x="3356" y="536"/>
                    <a:pt x="3069" y="690"/>
                    <a:pt x="2600" y="690"/>
                  </a:cubicBezTo>
                  <a:cubicBezTo>
                    <a:pt x="2131" y="690"/>
                    <a:pt x="1844" y="536"/>
                    <a:pt x="1844" y="452"/>
                  </a:cubicBezTo>
                  <a:cubicBezTo>
                    <a:pt x="1844" y="368"/>
                    <a:pt x="2131" y="214"/>
                    <a:pt x="2600" y="214"/>
                  </a:cubicBezTo>
                  <a:close/>
                  <a:moveTo>
                    <a:pt x="1893" y="957"/>
                  </a:moveTo>
                  <a:cubicBezTo>
                    <a:pt x="2082" y="1046"/>
                    <a:pt x="2347" y="1092"/>
                    <a:pt x="2600" y="1092"/>
                  </a:cubicBezTo>
                  <a:cubicBezTo>
                    <a:pt x="2853" y="1092"/>
                    <a:pt x="3118" y="1046"/>
                    <a:pt x="3307" y="957"/>
                  </a:cubicBezTo>
                  <a:cubicBezTo>
                    <a:pt x="3339" y="983"/>
                    <a:pt x="3356" y="1007"/>
                    <a:pt x="3356" y="1027"/>
                  </a:cubicBezTo>
                  <a:cubicBezTo>
                    <a:pt x="3356" y="1111"/>
                    <a:pt x="3069" y="1266"/>
                    <a:pt x="2600" y="1266"/>
                  </a:cubicBezTo>
                  <a:cubicBezTo>
                    <a:pt x="2131" y="1266"/>
                    <a:pt x="1844" y="1111"/>
                    <a:pt x="1844" y="1027"/>
                  </a:cubicBezTo>
                  <a:cubicBezTo>
                    <a:pt x="1844" y="1007"/>
                    <a:pt x="1861" y="983"/>
                    <a:pt x="1893" y="957"/>
                  </a:cubicBezTo>
                  <a:close/>
                  <a:moveTo>
                    <a:pt x="1893" y="1532"/>
                  </a:moveTo>
                  <a:cubicBezTo>
                    <a:pt x="2082" y="1622"/>
                    <a:pt x="2347" y="1667"/>
                    <a:pt x="2600" y="1667"/>
                  </a:cubicBezTo>
                  <a:cubicBezTo>
                    <a:pt x="2853" y="1667"/>
                    <a:pt x="3118" y="1622"/>
                    <a:pt x="3307" y="1533"/>
                  </a:cubicBezTo>
                  <a:cubicBezTo>
                    <a:pt x="3339" y="1558"/>
                    <a:pt x="3356" y="1582"/>
                    <a:pt x="3356" y="1602"/>
                  </a:cubicBezTo>
                  <a:cubicBezTo>
                    <a:pt x="3356" y="1686"/>
                    <a:pt x="3069" y="1841"/>
                    <a:pt x="2600" y="1841"/>
                  </a:cubicBezTo>
                  <a:cubicBezTo>
                    <a:pt x="2131" y="1841"/>
                    <a:pt x="1844" y="1686"/>
                    <a:pt x="1844" y="1602"/>
                  </a:cubicBezTo>
                  <a:cubicBezTo>
                    <a:pt x="1844" y="1582"/>
                    <a:pt x="1861" y="1558"/>
                    <a:pt x="1893" y="1532"/>
                  </a:cubicBezTo>
                  <a:close/>
                  <a:moveTo>
                    <a:pt x="641" y="2371"/>
                  </a:moveTo>
                  <a:cubicBezTo>
                    <a:pt x="950" y="2371"/>
                    <a:pt x="1140" y="2473"/>
                    <a:pt x="1140" y="2529"/>
                  </a:cubicBezTo>
                  <a:cubicBezTo>
                    <a:pt x="1140" y="2584"/>
                    <a:pt x="950" y="2686"/>
                    <a:pt x="641" y="2686"/>
                  </a:cubicBezTo>
                  <a:cubicBezTo>
                    <a:pt x="331" y="2686"/>
                    <a:pt x="141" y="2584"/>
                    <a:pt x="141" y="2529"/>
                  </a:cubicBezTo>
                  <a:cubicBezTo>
                    <a:pt x="141" y="2473"/>
                    <a:pt x="331" y="2371"/>
                    <a:pt x="641" y="2371"/>
                  </a:cubicBezTo>
                  <a:close/>
                  <a:moveTo>
                    <a:pt x="174" y="2862"/>
                  </a:moveTo>
                  <a:cubicBezTo>
                    <a:pt x="299" y="2921"/>
                    <a:pt x="473" y="2952"/>
                    <a:pt x="641" y="2952"/>
                  </a:cubicBezTo>
                  <a:cubicBezTo>
                    <a:pt x="808" y="2952"/>
                    <a:pt x="983" y="2921"/>
                    <a:pt x="1108" y="2863"/>
                  </a:cubicBezTo>
                  <a:cubicBezTo>
                    <a:pt x="1129" y="2879"/>
                    <a:pt x="1140" y="2895"/>
                    <a:pt x="1140" y="2909"/>
                  </a:cubicBezTo>
                  <a:cubicBezTo>
                    <a:pt x="1140" y="2964"/>
                    <a:pt x="950" y="3066"/>
                    <a:pt x="641" y="3066"/>
                  </a:cubicBezTo>
                  <a:cubicBezTo>
                    <a:pt x="331" y="3066"/>
                    <a:pt x="141" y="2964"/>
                    <a:pt x="141" y="2909"/>
                  </a:cubicBezTo>
                  <a:cubicBezTo>
                    <a:pt x="141" y="2895"/>
                    <a:pt x="152" y="2879"/>
                    <a:pt x="174" y="2862"/>
                  </a:cubicBezTo>
                  <a:close/>
                  <a:moveTo>
                    <a:pt x="641" y="3826"/>
                  </a:moveTo>
                  <a:cubicBezTo>
                    <a:pt x="331" y="3826"/>
                    <a:pt x="141" y="3724"/>
                    <a:pt x="141" y="3669"/>
                  </a:cubicBezTo>
                  <a:cubicBezTo>
                    <a:pt x="141" y="3655"/>
                    <a:pt x="152" y="3639"/>
                    <a:pt x="174" y="3623"/>
                  </a:cubicBezTo>
                  <a:cubicBezTo>
                    <a:pt x="299" y="3681"/>
                    <a:pt x="473" y="3712"/>
                    <a:pt x="641" y="3712"/>
                  </a:cubicBezTo>
                  <a:cubicBezTo>
                    <a:pt x="808" y="3712"/>
                    <a:pt x="983" y="3681"/>
                    <a:pt x="1108" y="3623"/>
                  </a:cubicBezTo>
                  <a:cubicBezTo>
                    <a:pt x="1129" y="3639"/>
                    <a:pt x="1140" y="3655"/>
                    <a:pt x="1140" y="3669"/>
                  </a:cubicBezTo>
                  <a:cubicBezTo>
                    <a:pt x="1140" y="3724"/>
                    <a:pt x="950" y="3826"/>
                    <a:pt x="641" y="3826"/>
                  </a:cubicBezTo>
                  <a:close/>
                  <a:moveTo>
                    <a:pt x="641" y="3446"/>
                  </a:moveTo>
                  <a:cubicBezTo>
                    <a:pt x="331" y="3446"/>
                    <a:pt x="141" y="3344"/>
                    <a:pt x="141" y="3289"/>
                  </a:cubicBezTo>
                  <a:cubicBezTo>
                    <a:pt x="141" y="3275"/>
                    <a:pt x="152" y="3259"/>
                    <a:pt x="174" y="3243"/>
                  </a:cubicBezTo>
                  <a:cubicBezTo>
                    <a:pt x="299" y="3301"/>
                    <a:pt x="473" y="3332"/>
                    <a:pt x="641" y="3332"/>
                  </a:cubicBezTo>
                  <a:cubicBezTo>
                    <a:pt x="808" y="3332"/>
                    <a:pt x="983" y="3301"/>
                    <a:pt x="1108" y="3243"/>
                  </a:cubicBezTo>
                  <a:cubicBezTo>
                    <a:pt x="1129" y="3259"/>
                    <a:pt x="1140" y="3275"/>
                    <a:pt x="1140" y="3289"/>
                  </a:cubicBezTo>
                  <a:cubicBezTo>
                    <a:pt x="1140" y="3344"/>
                    <a:pt x="950" y="3446"/>
                    <a:pt x="641" y="3446"/>
                  </a:cubicBezTo>
                  <a:close/>
                  <a:moveTo>
                    <a:pt x="1844" y="2178"/>
                  </a:moveTo>
                  <a:cubicBezTo>
                    <a:pt x="1844" y="2157"/>
                    <a:pt x="1861" y="2133"/>
                    <a:pt x="1893" y="2108"/>
                  </a:cubicBezTo>
                  <a:cubicBezTo>
                    <a:pt x="2082" y="2197"/>
                    <a:pt x="2347" y="2243"/>
                    <a:pt x="2600" y="2243"/>
                  </a:cubicBezTo>
                  <a:cubicBezTo>
                    <a:pt x="2853" y="2243"/>
                    <a:pt x="3118" y="2197"/>
                    <a:pt x="3307" y="2108"/>
                  </a:cubicBezTo>
                  <a:cubicBezTo>
                    <a:pt x="3339" y="2133"/>
                    <a:pt x="3356" y="2157"/>
                    <a:pt x="3356" y="2178"/>
                  </a:cubicBezTo>
                  <a:cubicBezTo>
                    <a:pt x="3356" y="2262"/>
                    <a:pt x="3069" y="2416"/>
                    <a:pt x="2600" y="2416"/>
                  </a:cubicBezTo>
                  <a:cubicBezTo>
                    <a:pt x="2131" y="2416"/>
                    <a:pt x="1844" y="2262"/>
                    <a:pt x="1844" y="2178"/>
                  </a:cubicBezTo>
                  <a:close/>
                  <a:moveTo>
                    <a:pt x="4559" y="3826"/>
                  </a:moveTo>
                  <a:cubicBezTo>
                    <a:pt x="4249" y="3826"/>
                    <a:pt x="4060" y="3724"/>
                    <a:pt x="4060" y="3669"/>
                  </a:cubicBezTo>
                  <a:cubicBezTo>
                    <a:pt x="4060" y="3655"/>
                    <a:pt x="4071" y="3639"/>
                    <a:pt x="4092" y="3623"/>
                  </a:cubicBezTo>
                  <a:cubicBezTo>
                    <a:pt x="4217" y="3681"/>
                    <a:pt x="4392" y="3712"/>
                    <a:pt x="4559" y="3712"/>
                  </a:cubicBezTo>
                  <a:cubicBezTo>
                    <a:pt x="4727" y="3712"/>
                    <a:pt x="4901" y="3681"/>
                    <a:pt x="5027" y="3623"/>
                  </a:cubicBezTo>
                  <a:cubicBezTo>
                    <a:pt x="5048" y="3639"/>
                    <a:pt x="5059" y="3655"/>
                    <a:pt x="5059" y="3669"/>
                  </a:cubicBezTo>
                  <a:cubicBezTo>
                    <a:pt x="5059" y="3724"/>
                    <a:pt x="4869" y="3826"/>
                    <a:pt x="4559" y="3826"/>
                  </a:cubicBezTo>
                  <a:close/>
                  <a:moveTo>
                    <a:pt x="4559" y="3446"/>
                  </a:moveTo>
                  <a:cubicBezTo>
                    <a:pt x="4249" y="3446"/>
                    <a:pt x="4060" y="3344"/>
                    <a:pt x="4060" y="3289"/>
                  </a:cubicBezTo>
                  <a:cubicBezTo>
                    <a:pt x="4060" y="3275"/>
                    <a:pt x="4071" y="3259"/>
                    <a:pt x="4092" y="3243"/>
                  </a:cubicBezTo>
                  <a:cubicBezTo>
                    <a:pt x="4217" y="3301"/>
                    <a:pt x="4392" y="3332"/>
                    <a:pt x="4559" y="3332"/>
                  </a:cubicBezTo>
                  <a:cubicBezTo>
                    <a:pt x="4727" y="3332"/>
                    <a:pt x="4901" y="3301"/>
                    <a:pt x="5027" y="3243"/>
                  </a:cubicBezTo>
                  <a:cubicBezTo>
                    <a:pt x="5048" y="3259"/>
                    <a:pt x="5059" y="3275"/>
                    <a:pt x="5059" y="3289"/>
                  </a:cubicBezTo>
                  <a:cubicBezTo>
                    <a:pt x="5059" y="3344"/>
                    <a:pt x="4869" y="3446"/>
                    <a:pt x="4559" y="3446"/>
                  </a:cubicBezTo>
                  <a:close/>
                  <a:moveTo>
                    <a:pt x="4559" y="3066"/>
                  </a:moveTo>
                  <a:cubicBezTo>
                    <a:pt x="4249" y="3066"/>
                    <a:pt x="4060" y="2964"/>
                    <a:pt x="4060" y="2909"/>
                  </a:cubicBezTo>
                  <a:cubicBezTo>
                    <a:pt x="4060" y="2895"/>
                    <a:pt x="4071" y="2879"/>
                    <a:pt x="4092" y="2862"/>
                  </a:cubicBezTo>
                  <a:cubicBezTo>
                    <a:pt x="4217" y="2921"/>
                    <a:pt x="4392" y="2952"/>
                    <a:pt x="4559" y="2952"/>
                  </a:cubicBezTo>
                  <a:cubicBezTo>
                    <a:pt x="4727" y="2952"/>
                    <a:pt x="4901" y="2921"/>
                    <a:pt x="5027" y="2863"/>
                  </a:cubicBezTo>
                  <a:cubicBezTo>
                    <a:pt x="5048" y="2879"/>
                    <a:pt x="5059" y="2895"/>
                    <a:pt x="5059" y="2909"/>
                  </a:cubicBezTo>
                  <a:cubicBezTo>
                    <a:pt x="5059" y="2964"/>
                    <a:pt x="4869" y="3066"/>
                    <a:pt x="4559" y="3066"/>
                  </a:cubicBezTo>
                  <a:close/>
                  <a:moveTo>
                    <a:pt x="4559" y="2686"/>
                  </a:moveTo>
                  <a:cubicBezTo>
                    <a:pt x="4249" y="2686"/>
                    <a:pt x="4060" y="2584"/>
                    <a:pt x="4060" y="2529"/>
                  </a:cubicBezTo>
                  <a:cubicBezTo>
                    <a:pt x="4060" y="2473"/>
                    <a:pt x="4249" y="2371"/>
                    <a:pt x="4559" y="2371"/>
                  </a:cubicBezTo>
                  <a:cubicBezTo>
                    <a:pt x="4869" y="2371"/>
                    <a:pt x="5059" y="2473"/>
                    <a:pt x="5059" y="2529"/>
                  </a:cubicBezTo>
                  <a:cubicBezTo>
                    <a:pt x="5059" y="2584"/>
                    <a:pt x="4869" y="2686"/>
                    <a:pt x="4559" y="2686"/>
                  </a:cubicBezTo>
                  <a:close/>
                </a:path>
              </a:pathLst>
            </a:cu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sp>
          <p:nvSpPr>
            <p:cNvPr id="62" name="椭圆 43"/>
            <p:cNvSpPr/>
            <p:nvPr>
              <p:custDataLst>
                <p:tags r:id="rId31"/>
              </p:custDataLst>
            </p:nvPr>
          </p:nvSpPr>
          <p:spPr>
            <a:xfrm>
              <a:off x="5870719" y="3778013"/>
              <a:ext cx="431512" cy="351573"/>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08697" h="495934">
                  <a:moveTo>
                    <a:pt x="274757" y="203328"/>
                  </a:moveTo>
                  <a:cubicBezTo>
                    <a:pt x="262375" y="203328"/>
                    <a:pt x="252305" y="213383"/>
                    <a:pt x="252305" y="225746"/>
                  </a:cubicBezTo>
                  <a:cubicBezTo>
                    <a:pt x="252305" y="238110"/>
                    <a:pt x="262375" y="248164"/>
                    <a:pt x="274757" y="248164"/>
                  </a:cubicBezTo>
                  <a:lnTo>
                    <a:pt x="505837" y="248164"/>
                  </a:lnTo>
                  <a:cubicBezTo>
                    <a:pt x="518219" y="248164"/>
                    <a:pt x="528289" y="238110"/>
                    <a:pt x="528289" y="225746"/>
                  </a:cubicBezTo>
                  <a:cubicBezTo>
                    <a:pt x="528289" y="213383"/>
                    <a:pt x="518219" y="203328"/>
                    <a:pt x="505837" y="203328"/>
                  </a:cubicBezTo>
                  <a:close/>
                  <a:moveTo>
                    <a:pt x="274757" y="85949"/>
                  </a:moveTo>
                  <a:cubicBezTo>
                    <a:pt x="262375" y="85949"/>
                    <a:pt x="252305" y="95929"/>
                    <a:pt x="252305" y="108293"/>
                  </a:cubicBezTo>
                  <a:cubicBezTo>
                    <a:pt x="252305" y="120656"/>
                    <a:pt x="262375" y="130711"/>
                    <a:pt x="274757" y="130711"/>
                  </a:cubicBezTo>
                  <a:lnTo>
                    <a:pt x="505837" y="130711"/>
                  </a:lnTo>
                  <a:cubicBezTo>
                    <a:pt x="518219" y="130711"/>
                    <a:pt x="528289" y="120656"/>
                    <a:pt x="528289" y="108293"/>
                  </a:cubicBezTo>
                  <a:cubicBezTo>
                    <a:pt x="528289" y="95929"/>
                    <a:pt x="518219" y="85949"/>
                    <a:pt x="505837" y="85949"/>
                  </a:cubicBezTo>
                  <a:close/>
                  <a:moveTo>
                    <a:pt x="36405" y="60757"/>
                  </a:moveTo>
                  <a:lnTo>
                    <a:pt x="135995" y="60757"/>
                  </a:lnTo>
                  <a:lnTo>
                    <a:pt x="135995" y="146720"/>
                  </a:lnTo>
                  <a:lnTo>
                    <a:pt x="102873" y="146720"/>
                  </a:lnTo>
                  <a:cubicBezTo>
                    <a:pt x="90490" y="146720"/>
                    <a:pt x="80419" y="156702"/>
                    <a:pt x="80419" y="169067"/>
                  </a:cubicBezTo>
                  <a:cubicBezTo>
                    <a:pt x="80419" y="181433"/>
                    <a:pt x="90490" y="191489"/>
                    <a:pt x="102873" y="191489"/>
                  </a:cubicBezTo>
                  <a:lnTo>
                    <a:pt x="135995" y="191489"/>
                  </a:lnTo>
                  <a:lnTo>
                    <a:pt x="135995" y="264118"/>
                  </a:lnTo>
                  <a:lnTo>
                    <a:pt x="102873" y="264118"/>
                  </a:lnTo>
                  <a:cubicBezTo>
                    <a:pt x="90490" y="264118"/>
                    <a:pt x="80419" y="274174"/>
                    <a:pt x="80419" y="286540"/>
                  </a:cubicBezTo>
                  <a:cubicBezTo>
                    <a:pt x="80419" y="298905"/>
                    <a:pt x="90490" y="308961"/>
                    <a:pt x="102873" y="308961"/>
                  </a:cubicBezTo>
                  <a:lnTo>
                    <a:pt x="136816" y="308961"/>
                  </a:lnTo>
                  <a:cubicBezTo>
                    <a:pt x="142262" y="343451"/>
                    <a:pt x="172176" y="369970"/>
                    <a:pt x="208208" y="369970"/>
                  </a:cubicBezTo>
                  <a:lnTo>
                    <a:pt x="430515" y="369970"/>
                  </a:lnTo>
                  <a:lnTo>
                    <a:pt x="433201" y="374439"/>
                  </a:lnTo>
                  <a:cubicBezTo>
                    <a:pt x="427308" y="386507"/>
                    <a:pt x="414924" y="394850"/>
                    <a:pt x="400526" y="394850"/>
                  </a:cubicBezTo>
                  <a:lnTo>
                    <a:pt x="157779" y="394850"/>
                  </a:lnTo>
                  <a:lnTo>
                    <a:pt x="103022" y="487144"/>
                  </a:lnTo>
                  <a:cubicBezTo>
                    <a:pt x="99665" y="492731"/>
                    <a:pt x="93772" y="495934"/>
                    <a:pt x="87580" y="495934"/>
                  </a:cubicBezTo>
                  <a:cubicBezTo>
                    <a:pt x="85939" y="495934"/>
                    <a:pt x="84372" y="495711"/>
                    <a:pt x="82806" y="495264"/>
                  </a:cubicBezTo>
                  <a:cubicBezTo>
                    <a:pt x="74973" y="493178"/>
                    <a:pt x="69602" y="486101"/>
                    <a:pt x="69602" y="477982"/>
                  </a:cubicBezTo>
                  <a:lnTo>
                    <a:pt x="69602" y="394850"/>
                  </a:lnTo>
                  <a:lnTo>
                    <a:pt x="36405" y="394850"/>
                  </a:lnTo>
                  <a:cubicBezTo>
                    <a:pt x="16263" y="394850"/>
                    <a:pt x="0" y="378611"/>
                    <a:pt x="0" y="358572"/>
                  </a:cubicBezTo>
                  <a:lnTo>
                    <a:pt x="0" y="97034"/>
                  </a:lnTo>
                  <a:cubicBezTo>
                    <a:pt x="0" y="76996"/>
                    <a:pt x="16263" y="60757"/>
                    <a:pt x="36405" y="60757"/>
                  </a:cubicBezTo>
                  <a:close/>
                  <a:moveTo>
                    <a:pt x="208222" y="0"/>
                  </a:moveTo>
                  <a:lnTo>
                    <a:pt x="572297" y="0"/>
                  </a:lnTo>
                  <a:cubicBezTo>
                    <a:pt x="592436" y="0"/>
                    <a:pt x="608697" y="16236"/>
                    <a:pt x="608697" y="36346"/>
                  </a:cubicBezTo>
                  <a:lnTo>
                    <a:pt x="608697" y="297768"/>
                  </a:lnTo>
                  <a:cubicBezTo>
                    <a:pt x="608697" y="317802"/>
                    <a:pt x="592436" y="334039"/>
                    <a:pt x="572297" y="334039"/>
                  </a:cubicBezTo>
                  <a:lnTo>
                    <a:pt x="539104" y="334039"/>
                  </a:lnTo>
                  <a:lnTo>
                    <a:pt x="539104" y="417232"/>
                  </a:lnTo>
                  <a:cubicBezTo>
                    <a:pt x="539104" y="425276"/>
                    <a:pt x="533734" y="432351"/>
                    <a:pt x="525902" y="434511"/>
                  </a:cubicBezTo>
                  <a:cubicBezTo>
                    <a:pt x="524336" y="434884"/>
                    <a:pt x="522769" y="435107"/>
                    <a:pt x="521203" y="435107"/>
                  </a:cubicBezTo>
                  <a:cubicBezTo>
                    <a:pt x="514937" y="435107"/>
                    <a:pt x="509045" y="431904"/>
                    <a:pt x="505763" y="426318"/>
                  </a:cubicBezTo>
                  <a:lnTo>
                    <a:pt x="450939" y="334039"/>
                  </a:lnTo>
                  <a:lnTo>
                    <a:pt x="208222" y="334039"/>
                  </a:lnTo>
                  <a:cubicBezTo>
                    <a:pt x="188158" y="334039"/>
                    <a:pt x="171897" y="317802"/>
                    <a:pt x="171897" y="297768"/>
                  </a:cubicBezTo>
                  <a:lnTo>
                    <a:pt x="171897" y="36346"/>
                  </a:lnTo>
                  <a:cubicBezTo>
                    <a:pt x="171897" y="16236"/>
                    <a:pt x="188158" y="0"/>
                    <a:pt x="208222" y="0"/>
                  </a:cubicBezTo>
                  <a:close/>
                </a:path>
              </a:pathLst>
            </a:custGeom>
            <a:gradFill flip="none" rotWithShape="1">
              <a:gsLst>
                <a:gs pos="0">
                  <a:srgbClr val="24DBFD"/>
                </a:gs>
                <a:gs pos="100000">
                  <a:srgbClr val="002FFC"/>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a:solidFill>
                  <a:schemeClr val="bg1"/>
                </a:solidFill>
              </a:endParaRPr>
            </a:p>
          </p:txBody>
        </p:sp>
      </p:grpSp>
      <p:pic>
        <p:nvPicPr>
          <p:cNvPr id="65" name="图片 64"/>
          <p:cNvPicPr>
            <a:picLocks noChangeAspect="1"/>
          </p:cNvPicPr>
          <p:nvPr/>
        </p:nvPicPr>
        <p:blipFill>
          <a:blip r:embed="rId32"/>
          <a:stretch>
            <a:fillRect/>
          </a:stretch>
        </p:blipFill>
        <p:spPr>
          <a:xfrm flipH="1">
            <a:off x="392589" y="157433"/>
            <a:ext cx="1065570" cy="1059575"/>
          </a:xfrm>
          <a:prstGeom prst="rect">
            <a:avLst/>
          </a:prstGeom>
        </p:spPr>
      </p:pic>
      <p:sp>
        <p:nvSpPr>
          <p:cNvPr id="3" name="文本框 2"/>
          <p:cNvSpPr txBox="1"/>
          <p:nvPr/>
        </p:nvSpPr>
        <p:spPr>
          <a:xfrm>
            <a:off x="300355" y="1700530"/>
            <a:ext cx="4606290" cy="2264410"/>
          </a:xfrm>
          <a:prstGeom prst="rect">
            <a:avLst/>
          </a:prstGeom>
          <a:noFill/>
        </p:spPr>
        <p:txBody>
          <a:bodyPr wrap="square" rtlCol="0" anchor="t">
            <a:noAutofit/>
          </a:bodyPr>
          <a:p>
            <a:r>
              <a:rPr lang="en-US" altLang="zh-CN" sz="2000" b="1">
                <a:solidFill>
                  <a:schemeClr val="bg1"/>
                </a:solidFill>
              </a:rPr>
              <a:t> Li Boxi</a:t>
            </a:r>
            <a:r>
              <a:rPr lang="en-US" altLang="zh-CN" b="1">
                <a:solidFill>
                  <a:schemeClr val="bg1"/>
                </a:solidFill>
              </a:rPr>
              <a:t> </a:t>
            </a:r>
            <a:r>
              <a:rPr lang="en-US" altLang="zh-CN">
                <a:solidFill>
                  <a:schemeClr val="bg1"/>
                </a:solidFill>
              </a:rPr>
              <a:t>  | Core architecture &amp; data structures: Responsible for all core data structure implementations (binary_tree.py, heap.py, linked_list.py, emergency.py); main program architecture design (main.py); GUI and data structure integration; drawing data structure flowcharts </a:t>
            </a:r>
            <a:endParaRPr lang="en-US" altLang="zh-CN">
              <a:solidFill>
                <a:schemeClr val="bg1"/>
              </a:solidFill>
            </a:endParaRPr>
          </a:p>
        </p:txBody>
      </p:sp>
      <p:sp>
        <p:nvSpPr>
          <p:cNvPr id="29" name="文本框 28"/>
          <p:cNvSpPr txBox="1"/>
          <p:nvPr/>
        </p:nvSpPr>
        <p:spPr>
          <a:xfrm>
            <a:off x="8632825" y="1739265"/>
            <a:ext cx="3773170" cy="2360295"/>
          </a:xfrm>
          <a:prstGeom prst="rect">
            <a:avLst/>
          </a:prstGeom>
          <a:noFill/>
        </p:spPr>
        <p:txBody>
          <a:bodyPr wrap="square" rtlCol="0" anchor="t">
            <a:noAutofit/>
          </a:bodyPr>
          <a:p>
            <a:r>
              <a:rPr lang="en-US" altLang="zh-CN" sz="2000" b="1">
                <a:solidFill>
                  <a:schemeClr val="bg1"/>
                </a:solidFill>
              </a:rPr>
              <a:t>Liu Zhihan</a:t>
            </a:r>
            <a:r>
              <a:rPr lang="en-US" altLang="zh-CN" sz="2000">
                <a:solidFill>
                  <a:schemeClr val="bg1"/>
                </a:solidFill>
              </a:rPr>
              <a:t>| </a:t>
            </a:r>
            <a:r>
              <a:rPr lang="en-US" altLang="zh-CN">
                <a:solidFill>
                  <a:schemeClr val="bg1"/>
                </a:solidFill>
              </a:rPr>
              <a:t>GUI Development (Part 1): Develop main interface (interface.py); main application (main_app.py); emergency simulation module (emergency_simulation.py) </a:t>
            </a:r>
            <a:endParaRPr lang="en-US" altLang="zh-CN">
              <a:solidFill>
                <a:schemeClr val="bg1"/>
              </a:solidFill>
            </a:endParaRPr>
          </a:p>
          <a:p>
            <a:endParaRPr lang="en-US" altLang="zh-CN">
              <a:solidFill>
                <a:schemeClr val="bg1"/>
              </a:solidFill>
            </a:endParaRPr>
          </a:p>
        </p:txBody>
      </p:sp>
      <p:sp>
        <p:nvSpPr>
          <p:cNvPr id="30" name="文本框 29"/>
          <p:cNvSpPr txBox="1"/>
          <p:nvPr/>
        </p:nvSpPr>
        <p:spPr>
          <a:xfrm>
            <a:off x="7454265" y="3463925"/>
            <a:ext cx="4055745" cy="1355090"/>
          </a:xfrm>
          <a:prstGeom prst="rect">
            <a:avLst/>
          </a:prstGeom>
          <a:noFill/>
        </p:spPr>
        <p:txBody>
          <a:bodyPr wrap="square" rtlCol="0" anchor="t">
            <a:noAutofit/>
          </a:bodyPr>
          <a:p>
            <a:r>
              <a:rPr lang="en-US" altLang="zh-CN" b="1">
                <a:solidFill>
                  <a:schemeClr val="bg1"/>
                </a:solidFill>
              </a:rPr>
              <a:t> </a:t>
            </a:r>
            <a:r>
              <a:rPr lang="en-US" altLang="zh-CN" sz="2000" b="1">
                <a:solidFill>
                  <a:schemeClr val="bg1"/>
                </a:solidFill>
              </a:rPr>
              <a:t>Liu Zizheng</a:t>
            </a:r>
            <a:r>
              <a:rPr lang="en-US" altLang="zh-CN">
                <a:solidFill>
                  <a:schemeClr val="bg1"/>
                </a:solidFill>
              </a:rPr>
              <a:t>| GUI Development (Part 2): Develop custom dialogs (custom_dialogs.py); statistics module (statistics.py); KNN visualization module (knn_visualization.py) </a:t>
            </a:r>
            <a:endParaRPr lang="en-US" altLang="zh-CN">
              <a:solidFill>
                <a:schemeClr val="bg1"/>
              </a:solidFill>
            </a:endParaRPr>
          </a:p>
        </p:txBody>
      </p:sp>
      <p:sp>
        <p:nvSpPr>
          <p:cNvPr id="31" name="文本框 30"/>
          <p:cNvSpPr txBox="1"/>
          <p:nvPr/>
        </p:nvSpPr>
        <p:spPr>
          <a:xfrm>
            <a:off x="7568565" y="4996180"/>
            <a:ext cx="4496435" cy="953135"/>
          </a:xfrm>
          <a:prstGeom prst="rect">
            <a:avLst/>
          </a:prstGeom>
          <a:noFill/>
        </p:spPr>
        <p:txBody>
          <a:bodyPr wrap="square" rtlCol="0" anchor="t">
            <a:spAutoFit/>
          </a:bodyPr>
          <a:p>
            <a:r>
              <a:rPr lang="en-US" altLang="zh-CN">
                <a:solidFill>
                  <a:schemeClr val="bg1"/>
                </a:solidFill>
              </a:rPr>
              <a:t>|</a:t>
            </a:r>
            <a:r>
              <a:rPr lang="en-US" altLang="zh-CN" sz="2000">
                <a:solidFill>
                  <a:schemeClr val="bg1"/>
                </a:solidFill>
              </a:rPr>
              <a:t> </a:t>
            </a:r>
            <a:r>
              <a:rPr lang="en-US" altLang="zh-CN" sz="2000" b="1">
                <a:solidFill>
                  <a:schemeClr val="bg1"/>
                </a:solidFill>
              </a:rPr>
              <a:t>Wang Wanting</a:t>
            </a:r>
            <a:r>
              <a:rPr lang="en-US" altLang="zh-CN">
                <a:solidFill>
                  <a:schemeClr val="bg1"/>
                </a:solidFill>
              </a:rPr>
              <a:t>| Testing &amp; Documentation: Write all unit tests; system documentation; user manual (readme.md) </a:t>
            </a:r>
            <a:endParaRPr lang="en-US" altLang="zh-CN">
              <a:solidFill>
                <a:schemeClr val="bg1"/>
              </a:solidFill>
            </a:endParaRPr>
          </a:p>
        </p:txBody>
      </p:sp>
      <p:sp>
        <p:nvSpPr>
          <p:cNvPr id="32" name="文本框 31"/>
          <p:cNvSpPr txBox="1"/>
          <p:nvPr/>
        </p:nvSpPr>
        <p:spPr>
          <a:xfrm>
            <a:off x="118745" y="4099560"/>
            <a:ext cx="4020820" cy="2205355"/>
          </a:xfrm>
          <a:prstGeom prst="rect">
            <a:avLst/>
          </a:prstGeom>
          <a:noFill/>
        </p:spPr>
        <p:txBody>
          <a:bodyPr wrap="square" rtlCol="0" anchor="t">
            <a:noAutofit/>
          </a:bodyPr>
          <a:p>
            <a:r>
              <a:rPr lang="en-US" altLang="zh-CN" b="1">
                <a:solidFill>
                  <a:schemeClr val="bg1"/>
                </a:solidFill>
              </a:rPr>
              <a:t> Li Shu </a:t>
            </a:r>
            <a:r>
              <a:rPr lang="en-US" altLang="zh-CN">
                <a:solidFill>
                  <a:schemeClr val="bg1"/>
                </a:solidFill>
              </a:rPr>
              <a:t>   | Data Processing &amp; Simulation: Develop data loader (data_loader.py); dataset preparation and management (emergency_dataset.csv); performance analyzer module (performance_analyzer.py) </a:t>
            </a:r>
            <a:endParaRPr lang="en-US" altLang="zh-CN">
              <a:solidFill>
                <a:schemeClr val="bg1"/>
              </a:solidFill>
            </a:endParaRPr>
          </a:p>
        </p:txBody>
      </p:sp>
      <p:sp>
        <p:nvSpPr>
          <p:cNvPr id="33" name="文本框 32"/>
          <p:cNvSpPr txBox="1"/>
          <p:nvPr/>
        </p:nvSpPr>
        <p:spPr>
          <a:xfrm>
            <a:off x="1712595" y="513080"/>
            <a:ext cx="6096000" cy="521970"/>
          </a:xfrm>
          <a:prstGeom prst="rect">
            <a:avLst/>
          </a:prstGeom>
          <a:noFill/>
        </p:spPr>
        <p:txBody>
          <a:bodyPr wrap="square" rtlCol="0" anchor="t">
            <a:spAutoFit/>
          </a:bodyPr>
          <a:p>
            <a:r>
              <a:rPr lang="en-US" altLang="zh-CN" sz="2800">
                <a:solidFill>
                  <a:schemeClr val="bg1"/>
                </a:solidFill>
              </a:rPr>
              <a:t>Name  | Main Responsibilities    </a:t>
            </a:r>
            <a:endParaRPr lang="en-US" altLang="zh-CN">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1" presetClass="entr" presetSubtype="1"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heel(1)">
                                      <p:cBhvr>
                                        <p:cTn id="13" dur="2000"/>
                                        <p:tgtEl>
                                          <p:spTgt spid="3"/>
                                        </p:tgtEl>
                                      </p:cBhvr>
                                    </p:animEffect>
                                  </p:childTnLst>
                                </p:cTn>
                              </p:par>
                            </p:childTnLst>
                          </p:cTn>
                        </p:par>
                        <p:par>
                          <p:cTn id="14" fill="hold">
                            <p:stCondLst>
                              <p:cond delay="2500"/>
                            </p:stCondLst>
                            <p:childTnLst>
                              <p:par>
                                <p:cTn id="15" presetID="21" presetClass="entr" presetSubtype="1" fill="hold" grpId="0"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heel(1)">
                                      <p:cBhvr>
                                        <p:cTn id="17" dur="2000"/>
                                        <p:tgtEl>
                                          <p:spTgt spid="29"/>
                                        </p:tgtEl>
                                      </p:cBhvr>
                                    </p:animEffect>
                                  </p:childTnLst>
                                </p:cTn>
                              </p:par>
                            </p:childTnLst>
                          </p:cTn>
                        </p:par>
                        <p:par>
                          <p:cTn id="18" fill="hold">
                            <p:stCondLst>
                              <p:cond delay="4500"/>
                            </p:stCondLst>
                            <p:childTnLst>
                              <p:par>
                                <p:cTn id="19" presetID="21" presetClass="entr" presetSubtype="1"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heel(1)">
                                      <p:cBhvr>
                                        <p:cTn id="21" dur="2000"/>
                                        <p:tgtEl>
                                          <p:spTgt spid="30"/>
                                        </p:tgtEl>
                                      </p:cBhvr>
                                    </p:animEffect>
                                  </p:childTnLst>
                                </p:cTn>
                              </p:par>
                            </p:childTnLst>
                          </p:cTn>
                        </p:par>
                        <p:par>
                          <p:cTn id="22" fill="hold">
                            <p:stCondLst>
                              <p:cond delay="6500"/>
                            </p:stCondLst>
                            <p:childTnLst>
                              <p:par>
                                <p:cTn id="23" presetID="21" presetClass="entr" presetSubtype="1"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heel(1)">
                                      <p:cBhvr>
                                        <p:cTn id="25" dur="2000"/>
                                        <p:tgtEl>
                                          <p:spTgt spid="31"/>
                                        </p:tgtEl>
                                      </p:cBhvr>
                                    </p:animEffect>
                                  </p:childTnLst>
                                </p:cTn>
                              </p:par>
                            </p:childTnLst>
                          </p:cTn>
                        </p:par>
                        <p:par>
                          <p:cTn id="26" fill="hold">
                            <p:stCondLst>
                              <p:cond delay="8500"/>
                            </p:stCondLst>
                            <p:childTnLst>
                              <p:par>
                                <p:cTn id="27" presetID="21" presetClass="entr" presetSubtype="1"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heel(1)">
                                      <p:cBhvr>
                                        <p:cTn id="29"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9" grpId="0"/>
      <p:bldP spid="30" grpId="0"/>
      <p:bldP spid="31" grpId="0"/>
      <p:bldP spid="32" grpId="0"/>
      <p:bldP spid="3" grpId="1"/>
      <p:bldP spid="29" grpId="1"/>
      <p:bldP spid="30" grpId="1"/>
      <p:bldP spid="31" grpId="1"/>
      <p:bldP spid="3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5" name="文本框 4"/>
          <p:cNvSpPr txBox="1"/>
          <p:nvPr/>
        </p:nvSpPr>
        <p:spPr>
          <a:xfrm>
            <a:off x="1692275" y="1726565"/>
            <a:ext cx="8807450" cy="2919730"/>
          </a:xfrm>
          <a:prstGeom prst="rect">
            <a:avLst/>
          </a:prstGeom>
          <a:noFill/>
        </p:spPr>
        <p:txBody>
          <a:bodyPr wrap="square" rtlCol="0">
            <a:noAutofit/>
          </a:bodyPr>
          <a:p>
            <a:pPr algn="ctr"/>
            <a:r>
              <a:rPr lang="en-US" altLang="zh-CN" sz="2800">
                <a:solidFill>
                  <a:schemeClr val="bg1"/>
                </a:solidFill>
              </a:rPr>
              <a:t>       This powerpoint details the design, implementation, and features of the City Emergency Response Management System. The project's core purpose is to provide an efficient and intuitive platform for managing urban emergencies by leveraging and comparing different priority queue data structures. Through this system, we demonstrate the practical application of various data structures, their performance characteristics, and their impact on realworld emergency management scenarios.</a:t>
            </a:r>
            <a:endParaRPr lang="en-US" altLang="zh-CN" sz="28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08</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Daily Work Schedule</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39" name="文本框 38"/>
          <p:cNvSpPr txBox="1"/>
          <p:nvPr/>
        </p:nvSpPr>
        <p:spPr>
          <a:xfrm>
            <a:off x="1588770" y="551815"/>
            <a:ext cx="7625080" cy="521970"/>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bg1"/>
                </a:solidFill>
                <a:latin typeface="时尚中黑简体" panose="01010104010101010101" pitchFamily="2" charset="-122"/>
                <a:ea typeface="时尚中黑简体" panose="01010104010101010101" pitchFamily="2" charset="-122"/>
              </a:rPr>
              <a:t>emergency response systems</a:t>
            </a:r>
            <a:endParaRPr lang="en-US" altLang="zh-CN" sz="2800" b="1" dirty="0">
              <a:solidFill>
                <a:schemeClr val="bg1"/>
              </a:solidFill>
              <a:latin typeface="时尚中黑简体" panose="01010104010101010101" pitchFamily="2" charset="-122"/>
              <a:ea typeface="时尚中黑简体" panose="01010104010101010101" pitchFamily="2" charset="-122"/>
            </a:endParaRPr>
          </a:p>
        </p:txBody>
      </p:sp>
      <p:sp>
        <p:nvSpPr>
          <p:cNvPr id="2" name="文本框 1"/>
          <p:cNvSpPr txBox="1"/>
          <p:nvPr/>
        </p:nvSpPr>
        <p:spPr>
          <a:xfrm>
            <a:off x="1721485" y="1442720"/>
            <a:ext cx="6781800" cy="4925695"/>
          </a:xfrm>
          <a:prstGeom prst="rect">
            <a:avLst/>
          </a:prstGeom>
          <a:noFill/>
        </p:spPr>
        <p:txBody>
          <a:bodyPr wrap="square" rtlCol="0" anchor="t">
            <a:noAutofit/>
          </a:bodyPr>
          <a:p>
            <a:pPr algn="just"/>
            <a:r>
              <a:rPr lang="en-US" altLang="zh-CN" sz="2400" b="1">
                <a:solidFill>
                  <a:schemeClr val="bg1"/>
                </a:solidFill>
              </a:rPr>
              <a:t> Day 1</a:t>
            </a:r>
            <a:r>
              <a:rPr lang="en-US" altLang="zh-CN" sz="2400">
                <a:solidFill>
                  <a:schemeClr val="bg1"/>
                </a:solidFill>
              </a:rPr>
              <a:t>: Project planning and requirement gathering.</a:t>
            </a:r>
            <a:endParaRPr lang="en-US" altLang="zh-CN" sz="2400">
              <a:solidFill>
                <a:schemeClr val="bg1"/>
              </a:solidFill>
            </a:endParaRPr>
          </a:p>
          <a:p>
            <a:pPr algn="just"/>
            <a:r>
              <a:rPr lang="en-US" altLang="zh-CN" sz="2400" b="1">
                <a:solidFill>
                  <a:schemeClr val="bg1"/>
                </a:solidFill>
              </a:rPr>
              <a:t>Day 2</a:t>
            </a:r>
            <a:r>
              <a:rPr lang="en-US" altLang="zh-CN" sz="2400">
                <a:solidFill>
                  <a:schemeClr val="bg1"/>
                </a:solidFill>
              </a:rPr>
              <a:t>: Designing the system architecture and data structures.</a:t>
            </a:r>
            <a:endParaRPr lang="en-US" altLang="zh-CN" sz="2400">
              <a:solidFill>
                <a:schemeClr val="bg1"/>
              </a:solidFill>
            </a:endParaRPr>
          </a:p>
          <a:p>
            <a:pPr algn="just"/>
            <a:r>
              <a:rPr lang="en-US" altLang="zh-CN" sz="2400" b="1">
                <a:solidFill>
                  <a:schemeClr val="bg1"/>
                </a:solidFill>
              </a:rPr>
              <a:t>Day 3</a:t>
            </a:r>
            <a:r>
              <a:rPr lang="en-US" altLang="zh-CN" sz="2400">
                <a:solidFill>
                  <a:schemeClr val="bg1"/>
                </a:solidFill>
              </a:rPr>
              <a:t>: Implementing the main application and GUI.</a:t>
            </a:r>
            <a:endParaRPr lang="en-US" altLang="zh-CN" sz="2400">
              <a:solidFill>
                <a:schemeClr val="bg1"/>
              </a:solidFill>
            </a:endParaRPr>
          </a:p>
          <a:p>
            <a:pPr algn="just"/>
            <a:r>
              <a:rPr lang="en-US" altLang="zh-CN" sz="2400" b="1">
                <a:solidFill>
                  <a:schemeClr val="bg1"/>
                </a:solidFill>
              </a:rPr>
              <a:t>Day 4</a:t>
            </a:r>
            <a:r>
              <a:rPr lang="en-US" altLang="zh-CN" sz="2400">
                <a:solidFill>
                  <a:schemeClr val="bg1"/>
                </a:solidFill>
              </a:rPr>
              <a:t>: Developing the KNN algorithm and visualization.</a:t>
            </a:r>
            <a:endParaRPr lang="en-US" altLang="zh-CN" sz="2400">
              <a:solidFill>
                <a:schemeClr val="bg1"/>
              </a:solidFill>
            </a:endParaRPr>
          </a:p>
          <a:p>
            <a:pPr algn="just"/>
            <a:r>
              <a:rPr lang="en-US" altLang="zh-CN" sz="2400" b="1">
                <a:solidFill>
                  <a:schemeClr val="bg1"/>
                </a:solidFill>
              </a:rPr>
              <a:t>Day 5</a:t>
            </a:r>
            <a:r>
              <a:rPr lang="en-US" altLang="zh-CN" sz="2400">
                <a:solidFill>
                  <a:schemeClr val="bg1"/>
                </a:solidFill>
              </a:rPr>
              <a:t>: System testing and integration.</a:t>
            </a:r>
            <a:endParaRPr lang="en-US" altLang="zh-CN" sz="2400">
              <a:solidFill>
                <a:schemeClr val="bg1"/>
              </a:solidFill>
            </a:endParaRPr>
          </a:p>
          <a:p>
            <a:pPr algn="just"/>
            <a:r>
              <a:rPr lang="en-US" altLang="zh-CN" sz="2400" b="1">
                <a:solidFill>
                  <a:schemeClr val="bg1"/>
                </a:solidFill>
              </a:rPr>
              <a:t>Day 6</a:t>
            </a:r>
            <a:r>
              <a:rPr lang="en-US" altLang="zh-CN" sz="2400">
                <a:solidFill>
                  <a:schemeClr val="bg1"/>
                </a:solidFill>
              </a:rPr>
              <a:t>: Debugging and bug fixing.</a:t>
            </a:r>
            <a:endParaRPr lang="en-US" altLang="zh-CN" sz="2400">
              <a:solidFill>
                <a:schemeClr val="bg1"/>
              </a:solidFill>
            </a:endParaRPr>
          </a:p>
          <a:p>
            <a:pPr algn="just"/>
            <a:r>
              <a:rPr lang="en-US" altLang="zh-CN" sz="2400" b="1">
                <a:solidFill>
                  <a:schemeClr val="bg1"/>
                </a:solidFill>
              </a:rPr>
              <a:t>Day 7-9</a:t>
            </a:r>
            <a:r>
              <a:rPr lang="en-US" altLang="zh-CN" sz="2400">
                <a:solidFill>
                  <a:schemeClr val="bg1"/>
                </a:solidFill>
              </a:rPr>
              <a:t>: Finalizing the project, creating the presentation, and writing this report.</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09</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1322070"/>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Challenges and Lessons Learned</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901825" y="621030"/>
            <a:ext cx="6096000" cy="583565"/>
          </a:xfrm>
          <a:prstGeom prst="rect">
            <a:avLst/>
          </a:prstGeom>
          <a:noFill/>
        </p:spPr>
        <p:txBody>
          <a:bodyPr wrap="square" rtlCol="0" anchor="t">
            <a:spAutoFit/>
          </a:bodyPr>
          <a:p>
            <a:r>
              <a:rPr lang="en-US" altLang="zh-CN" sz="3200">
                <a:solidFill>
                  <a:schemeClr val="bg1"/>
                </a:solidFill>
              </a:rPr>
              <a:t>9.1. Main Challenges</a:t>
            </a:r>
            <a:endParaRPr lang="en-US" altLang="zh-CN" sz="3200">
              <a:solidFill>
                <a:schemeClr val="bg1"/>
              </a:solidFill>
            </a:endParaRPr>
          </a:p>
        </p:txBody>
      </p:sp>
      <p:sp>
        <p:nvSpPr>
          <p:cNvPr id="3" name="文本框 2"/>
          <p:cNvSpPr txBox="1"/>
          <p:nvPr/>
        </p:nvSpPr>
        <p:spPr>
          <a:xfrm>
            <a:off x="1457960" y="1442720"/>
            <a:ext cx="9464675" cy="5071110"/>
          </a:xfrm>
          <a:prstGeom prst="rect">
            <a:avLst/>
          </a:prstGeom>
          <a:noFill/>
        </p:spPr>
        <p:txBody>
          <a:bodyPr wrap="square" rtlCol="0" anchor="t">
            <a:noAutofit/>
          </a:bodyPr>
          <a:p>
            <a:pPr>
              <a:lnSpc>
                <a:spcPct val="150000"/>
              </a:lnSpc>
            </a:pPr>
            <a:r>
              <a:rPr lang="en-US" altLang="zh-CN" sz="2400">
                <a:solidFill>
                  <a:schemeClr val="bg1"/>
                </a:solidFill>
              </a:rPr>
              <a:t>1.</a:t>
            </a:r>
            <a:r>
              <a:rPr lang="en-US" altLang="zh-CN" sz="2400" b="1">
                <a:solidFill>
                  <a:schemeClr val="bg1"/>
                </a:solidFill>
              </a:rPr>
              <a:t> Data Structure Selection</a:t>
            </a:r>
            <a:r>
              <a:rPr lang="en-US" altLang="zh-CN" sz="2400">
                <a:solidFill>
                  <a:schemeClr val="bg1"/>
                </a:solidFill>
              </a:rPr>
              <a:t>: Balancing the performance tradeoffs between the linked list, binary tree, and heap.</a:t>
            </a:r>
            <a:endParaRPr lang="en-US" altLang="zh-CN" sz="2400">
              <a:solidFill>
                <a:schemeClr val="bg1"/>
              </a:solidFill>
            </a:endParaRPr>
          </a:p>
          <a:p>
            <a:pPr>
              <a:lnSpc>
                <a:spcPct val="150000"/>
              </a:lnSpc>
            </a:pPr>
            <a:r>
              <a:rPr lang="en-US" altLang="zh-CN" sz="2400">
                <a:solidFill>
                  <a:schemeClr val="bg1"/>
                </a:solidFill>
              </a:rPr>
              <a:t>2. </a:t>
            </a:r>
            <a:r>
              <a:rPr lang="en-US" altLang="zh-CN" sz="2400" b="1">
                <a:solidFill>
                  <a:schemeClr val="bg1"/>
                </a:solidFill>
              </a:rPr>
              <a:t>Data Consistency</a:t>
            </a:r>
            <a:r>
              <a:rPr lang="en-US" altLang="zh-CN" sz="2400">
                <a:solidFill>
                  <a:schemeClr val="bg1"/>
                </a:solidFill>
              </a:rPr>
              <a:t>: Ensuring data remained synchronized across all three data structures during operations.</a:t>
            </a:r>
            <a:endParaRPr lang="en-US" altLang="zh-CN" sz="2400">
              <a:solidFill>
                <a:schemeClr val="bg1"/>
              </a:solidFill>
            </a:endParaRPr>
          </a:p>
          <a:p>
            <a:pPr>
              <a:lnSpc>
                <a:spcPct val="150000"/>
              </a:lnSpc>
            </a:pPr>
            <a:r>
              <a:rPr lang="en-US" altLang="zh-CN" sz="2400">
                <a:solidFill>
                  <a:schemeClr val="bg1"/>
                </a:solidFill>
              </a:rPr>
              <a:t>3. </a:t>
            </a:r>
            <a:r>
              <a:rPr lang="en-US" altLang="zh-CN" sz="2400" b="1">
                <a:solidFill>
                  <a:schemeClr val="bg1"/>
                </a:solidFill>
              </a:rPr>
              <a:t>Performance Optimization</a:t>
            </a:r>
            <a:r>
              <a:rPr lang="en-US" altLang="zh-CN" sz="2400">
                <a:solidFill>
                  <a:schemeClr val="bg1"/>
                </a:solidFill>
              </a:rPr>
              <a:t>: Addressing potential bottlenecks, such as tree balancing and efficient heap updates.</a:t>
            </a:r>
            <a:endParaRPr lang="en-US" altLang="zh-CN" sz="2400">
              <a:solidFill>
                <a:schemeClr val="bg1"/>
              </a:solidFill>
            </a:endParaRPr>
          </a:p>
          <a:p>
            <a:pPr>
              <a:lnSpc>
                <a:spcPct val="150000"/>
              </a:lnSpc>
            </a:pPr>
            <a:r>
              <a:rPr lang="en-US" altLang="zh-CN" sz="2400">
                <a:solidFill>
                  <a:schemeClr val="bg1"/>
                </a:solidFill>
              </a:rPr>
              <a:t>4.</a:t>
            </a:r>
            <a:r>
              <a:rPr lang="en-US" altLang="zh-CN" sz="2400" b="1">
                <a:solidFill>
                  <a:schemeClr val="bg1"/>
                </a:solidFill>
              </a:rPr>
              <a:t>GUI Performance</a:t>
            </a:r>
            <a:r>
              <a:rPr lang="en-US" altLang="zh-CN" sz="2400">
                <a:solidFill>
                  <a:schemeClr val="bg1"/>
                </a:solidFill>
              </a:rPr>
              <a:t>: Ensuring the GUI remained responsive when visualizing large datasets.</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2" name="文本框 1"/>
          <p:cNvSpPr txBox="1"/>
          <p:nvPr/>
        </p:nvSpPr>
        <p:spPr>
          <a:xfrm>
            <a:off x="1983105" y="621030"/>
            <a:ext cx="6096000" cy="583565"/>
          </a:xfrm>
          <a:prstGeom prst="rect">
            <a:avLst/>
          </a:prstGeom>
          <a:noFill/>
        </p:spPr>
        <p:txBody>
          <a:bodyPr wrap="square" rtlCol="0" anchor="t">
            <a:spAutoFit/>
          </a:bodyPr>
          <a:p>
            <a:r>
              <a:rPr lang="en-US" altLang="zh-CN" sz="3200">
                <a:solidFill>
                  <a:schemeClr val="bg1"/>
                </a:solidFill>
              </a:rPr>
              <a:t>9.2. Lessons Learned</a:t>
            </a:r>
            <a:endParaRPr lang="en-US" altLang="zh-CN" sz="3200">
              <a:solidFill>
                <a:schemeClr val="bg1"/>
              </a:solidFill>
            </a:endParaRPr>
          </a:p>
        </p:txBody>
      </p:sp>
      <p:sp>
        <p:nvSpPr>
          <p:cNvPr id="3" name="文本框 2"/>
          <p:cNvSpPr txBox="1"/>
          <p:nvPr/>
        </p:nvSpPr>
        <p:spPr>
          <a:xfrm>
            <a:off x="1682750" y="1467485"/>
            <a:ext cx="8954770" cy="3923665"/>
          </a:xfrm>
          <a:prstGeom prst="rect">
            <a:avLst/>
          </a:prstGeom>
          <a:noFill/>
        </p:spPr>
        <p:txBody>
          <a:bodyPr wrap="square" rtlCol="0" anchor="t">
            <a:noAutofit/>
          </a:bodyPr>
          <a:p>
            <a:pPr>
              <a:lnSpc>
                <a:spcPct val="150000"/>
              </a:lnSpc>
            </a:pPr>
            <a:r>
              <a:rPr lang="en-US" altLang="zh-CN" sz="2400" b="1">
                <a:solidFill>
                  <a:schemeClr val="bg1"/>
                </a:solidFill>
              </a:rPr>
              <a:t>1</a:t>
            </a:r>
            <a:r>
              <a:rPr lang="en-US" altLang="zh-CN" sz="2400">
                <a:solidFill>
                  <a:schemeClr val="bg1"/>
                </a:solidFill>
              </a:rPr>
              <a:t>.</a:t>
            </a:r>
            <a:r>
              <a:rPr lang="en-US" altLang="zh-CN" sz="2400" b="1">
                <a:solidFill>
                  <a:schemeClr val="bg1"/>
                </a:solidFill>
              </a:rPr>
              <a:t> Design for Edge Cases</a:t>
            </a:r>
            <a:r>
              <a:rPr lang="zh-CN" altLang="en-US" sz="2400">
                <a:solidFill>
                  <a:schemeClr val="bg1"/>
                </a:solidFill>
              </a:rPr>
              <a:t>：</a:t>
            </a:r>
            <a:r>
              <a:rPr lang="en-US" altLang="zh-CN" sz="2400">
                <a:solidFill>
                  <a:schemeClr val="bg1"/>
                </a:solidFill>
              </a:rPr>
              <a:t>The importance of considering special conditions, such as identical priorities.</a:t>
            </a:r>
            <a:endParaRPr lang="en-US" altLang="zh-CN" sz="2400">
              <a:solidFill>
                <a:schemeClr val="bg1"/>
              </a:solidFill>
            </a:endParaRPr>
          </a:p>
          <a:p>
            <a:pPr>
              <a:lnSpc>
                <a:spcPct val="150000"/>
              </a:lnSpc>
            </a:pPr>
            <a:r>
              <a:rPr lang="en-US" altLang="zh-CN" sz="2400" b="1">
                <a:solidFill>
                  <a:schemeClr val="bg1"/>
                </a:solidFill>
              </a:rPr>
              <a:t>2. TestDriven Development</a:t>
            </a:r>
            <a:r>
              <a:rPr lang="en-US" altLang="zh-CN" sz="2400">
                <a:solidFill>
                  <a:schemeClr val="bg1"/>
                </a:solidFill>
              </a:rPr>
              <a:t>: High test coverage is crucial for ensuring code quality and reliability.</a:t>
            </a:r>
            <a:endParaRPr lang="en-US" altLang="zh-CN" sz="2400">
              <a:solidFill>
                <a:schemeClr val="bg1"/>
              </a:solidFill>
            </a:endParaRPr>
          </a:p>
          <a:p>
            <a:pPr>
              <a:lnSpc>
                <a:spcPct val="150000"/>
              </a:lnSpc>
            </a:pPr>
            <a:r>
              <a:rPr lang="en-US" altLang="zh-CN" sz="2400" b="1">
                <a:solidFill>
                  <a:schemeClr val="bg1"/>
                </a:solidFill>
              </a:rPr>
              <a:t>3.Balance Performance and Maintainability</a:t>
            </a:r>
            <a:r>
              <a:rPr lang="en-US" altLang="zh-CN" sz="2400">
                <a:solidFill>
                  <a:schemeClr val="bg1"/>
                </a:solidFill>
              </a:rPr>
              <a:t>: Choose implementations appropriate for the specific use case.</a:t>
            </a:r>
            <a:endParaRPr lang="en-US" altLang="zh-CN" sz="2400">
              <a:solidFill>
                <a:schemeClr val="bg1"/>
              </a:solidFill>
            </a:endParaRPr>
          </a:p>
          <a:p>
            <a:pPr>
              <a:lnSpc>
                <a:spcPct val="150000"/>
              </a:lnSpc>
            </a:pPr>
            <a:r>
              <a:rPr lang="en-US" altLang="zh-CN" sz="2400" b="1">
                <a:solidFill>
                  <a:schemeClr val="bg1"/>
                </a:solidFill>
              </a:rPr>
              <a:t>4.  Modular Design</a:t>
            </a:r>
            <a:r>
              <a:rPr lang="en-US" altLang="zh-CN" sz="2400">
                <a:solidFill>
                  <a:schemeClr val="bg1"/>
                </a:solidFill>
              </a:rPr>
              <a:t>: A clear separation of concerns makes the project easier to extend and maintain.</a:t>
            </a:r>
            <a:endParaRPr lang="en-US" altLang="zh-CN" sz="2400">
              <a:solidFill>
                <a:schemeClr val="bg1"/>
              </a:solidFill>
            </a:endParaRPr>
          </a:p>
          <a:p>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10</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1564640" y="4159885"/>
            <a:ext cx="914463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Conclusion</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sp>
        <p:nvSpPr>
          <p:cNvPr id="39" name="文本框 38"/>
          <p:cNvSpPr txBox="1"/>
          <p:nvPr/>
        </p:nvSpPr>
        <p:spPr>
          <a:xfrm>
            <a:off x="1588770" y="551815"/>
            <a:ext cx="7625080" cy="521970"/>
          </a:xfrm>
          <a:prstGeom prst="rect">
            <a:avLst/>
          </a:prstGeom>
          <a:noFill/>
        </p:spPr>
        <p:txBody>
          <a:bodyPr wrap="square" rtlCol="0">
            <a:spAutoFit/>
            <a:scene3d>
              <a:camera prst="orthographicFront"/>
              <a:lightRig rig="threePt" dir="t"/>
            </a:scene3d>
            <a:sp3d contourW="12700"/>
          </a:bodyPr>
          <a:lstStyle/>
          <a:p>
            <a:r>
              <a:rPr lang="en-US" altLang="zh-CN" sz="2800" b="1" dirty="0">
                <a:solidFill>
                  <a:schemeClr val="bg1"/>
                </a:solidFill>
                <a:latin typeface="时尚中黑简体" panose="01010104010101010101" pitchFamily="2" charset="-122"/>
                <a:ea typeface="时尚中黑简体" panose="01010104010101010101" pitchFamily="2" charset="-122"/>
              </a:rPr>
              <a:t>emergency response systems</a:t>
            </a:r>
            <a:endParaRPr lang="en-US" altLang="zh-CN" sz="2800" b="1" dirty="0">
              <a:solidFill>
                <a:schemeClr val="bg1"/>
              </a:solidFill>
              <a:latin typeface="时尚中黑简体" panose="01010104010101010101" pitchFamily="2" charset="-122"/>
              <a:ea typeface="时尚中黑简体" panose="01010104010101010101" pitchFamily="2" charset="-122"/>
            </a:endParaRPr>
          </a:p>
        </p:txBody>
      </p:sp>
      <p:sp>
        <p:nvSpPr>
          <p:cNvPr id="2" name="文本框 1"/>
          <p:cNvSpPr txBox="1"/>
          <p:nvPr/>
        </p:nvSpPr>
        <p:spPr>
          <a:xfrm>
            <a:off x="1346200" y="1906270"/>
            <a:ext cx="8110220" cy="3046095"/>
          </a:xfrm>
          <a:prstGeom prst="rect">
            <a:avLst/>
          </a:prstGeom>
          <a:noFill/>
        </p:spPr>
        <p:txBody>
          <a:bodyPr wrap="square" rtlCol="0" anchor="t">
            <a:spAutoFit/>
          </a:bodyPr>
          <a:p>
            <a:pPr algn="just"/>
            <a:r>
              <a:rPr lang="en-US" altLang="zh-CN" sz="2400">
                <a:solidFill>
                  <a:schemeClr val="bg1"/>
                </a:solidFill>
              </a:rPr>
              <a:t>         This City Emergency Response Management System successfully provides an effective solution for emergency management by implementing and comparing three distinct priority queue data structures. The system's combination of an intuitive visual interface and powerful analysis tools helps demonstrate key computer science concepts and offers a practical framework for optimizing emergency response.</a:t>
            </a:r>
            <a:endParaRPr lang="en-US" altLang="zh-CN"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0" y="0"/>
            <a:ext cx="12192000" cy="6858000"/>
          </a:xfrm>
          <a:prstGeom prst="rect">
            <a:avLst/>
          </a:prstGeom>
        </p:spPr>
      </p:pic>
      <p:sp>
        <p:nvSpPr>
          <p:cNvPr id="4" name="文本框 3"/>
          <p:cNvSpPr txBox="1"/>
          <p:nvPr/>
        </p:nvSpPr>
        <p:spPr>
          <a:xfrm>
            <a:off x="1615494" y="3357280"/>
            <a:ext cx="2926080" cy="1198880"/>
          </a:xfrm>
          <a:prstGeom prst="rect">
            <a:avLst/>
          </a:prstGeom>
          <a:noFill/>
        </p:spPr>
        <p:txBody>
          <a:bodyPr wrap="none" rtlCol="0">
            <a:spAutoFit/>
            <a:scene3d>
              <a:camera prst="orthographicFront"/>
              <a:lightRig rig="threePt" dir="t"/>
            </a:scene3d>
            <a:sp3d contourW="12700"/>
          </a:bodyPr>
          <a:lstStyle/>
          <a:p>
            <a:r>
              <a:rPr lang="en-US" altLang="zh-CN" sz="7200" dirty="0">
                <a:gradFill flip="none" rotWithShape="1">
                  <a:gsLst>
                    <a:gs pos="0">
                      <a:srgbClr val="F8FDFD"/>
                    </a:gs>
                    <a:gs pos="100000">
                      <a:schemeClr val="bg1"/>
                    </a:gs>
                  </a:gsLst>
                  <a:lin ang="2700000" scaled="1"/>
                </a:gradFill>
                <a:latin typeface="时尚中黑简体" panose="01010104010101010101" pitchFamily="2" charset="-122"/>
                <a:ea typeface="时尚中黑简体" panose="01010104010101010101" pitchFamily="2" charset="-122"/>
              </a:rPr>
              <a:t>THANKS</a:t>
            </a:r>
            <a:endParaRPr lang="en-US" altLang="zh-CN" sz="7200" dirty="0">
              <a:gradFill flip="none" rotWithShape="1">
                <a:gsLst>
                  <a:gs pos="0">
                    <a:srgbClr val="F8FDFD"/>
                  </a:gs>
                  <a:gs pos="100000">
                    <a:schemeClr val="bg1"/>
                  </a:gs>
                </a:gsLst>
                <a:lin ang="2700000" scaled="1"/>
              </a:gradFill>
              <a:latin typeface="时尚中黑简体" panose="01010104010101010101" pitchFamily="2" charset="-122"/>
              <a:ea typeface="时尚中黑简体" panose="01010104010101010101" pitchFamily="2" charset="-122"/>
            </a:endParaRPr>
          </a:p>
        </p:txBody>
      </p:sp>
      <p:cxnSp>
        <p:nvCxnSpPr>
          <p:cNvPr id="7" name="直接连接符 6"/>
          <p:cNvCxnSpPr/>
          <p:nvPr/>
        </p:nvCxnSpPr>
        <p:spPr>
          <a:xfrm>
            <a:off x="1299474" y="4595657"/>
            <a:ext cx="3558278" cy="0"/>
          </a:xfrm>
          <a:prstGeom prst="line">
            <a:avLst/>
          </a:prstGeom>
          <a:ln>
            <a:gradFill flip="none" rotWithShape="1">
              <a:gsLst>
                <a:gs pos="0">
                  <a:srgbClr val="24DBFD"/>
                </a:gs>
                <a:gs pos="100000">
                  <a:srgbClr val="002FFC"/>
                </a:gs>
              </a:gsLst>
              <a:lin ang="8100000" scaled="1"/>
            </a:gra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02</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Project Structure</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p:cNvPicPr>
            <a:picLocks noChangeAspect="1"/>
          </p:cNvPicPr>
          <p:nvPr/>
        </p:nvPicPr>
        <p:blipFill>
          <a:blip r:embed="rId1"/>
          <a:stretch>
            <a:fillRect/>
          </a:stretch>
        </p:blipFill>
        <p:spPr>
          <a:xfrm flipH="1">
            <a:off x="392589" y="382858"/>
            <a:ext cx="1065570" cy="1059575"/>
          </a:xfrm>
          <a:prstGeom prst="rect">
            <a:avLst/>
          </a:prstGeom>
        </p:spPr>
      </p:pic>
      <p:pic>
        <p:nvPicPr>
          <p:cNvPr id="3" name="图片 2"/>
          <p:cNvPicPr>
            <a:picLocks noChangeAspect="1"/>
          </p:cNvPicPr>
          <p:nvPr/>
        </p:nvPicPr>
        <p:blipFill>
          <a:blip r:embed="rId2"/>
          <a:stretch>
            <a:fillRect/>
          </a:stretch>
        </p:blipFill>
        <p:spPr>
          <a:xfrm>
            <a:off x="2018030" y="253365"/>
            <a:ext cx="8505825" cy="6350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flipH="1">
            <a:off x="4927600" y="1532382"/>
            <a:ext cx="2336800" cy="2323656"/>
          </a:xfrm>
          <a:prstGeom prst="rect">
            <a:avLst/>
          </a:prstGeom>
        </p:spPr>
      </p:pic>
      <p:sp>
        <p:nvSpPr>
          <p:cNvPr id="4" name="椭圆 3"/>
          <p:cNvSpPr/>
          <p:nvPr/>
        </p:nvSpPr>
        <p:spPr>
          <a:xfrm>
            <a:off x="5273040" y="1871250"/>
            <a:ext cx="1645920" cy="1645920"/>
          </a:xfrm>
          <a:prstGeom prst="ellipse">
            <a:avLst/>
          </a:prstGeom>
          <a:solidFill>
            <a:srgbClr val="00265E">
              <a:alpha val="29000"/>
            </a:srgbClr>
          </a:solidFill>
          <a:ln w="38100">
            <a:gradFill flip="none" rotWithShape="1">
              <a:gsLst>
                <a:gs pos="0">
                  <a:srgbClr val="24DBFD"/>
                </a:gs>
                <a:gs pos="100000">
                  <a:srgbClr val="002FFC"/>
                </a:gs>
              </a:gsLst>
              <a:lin ang="27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椭圆 2"/>
          <p:cNvSpPr/>
          <p:nvPr/>
        </p:nvSpPr>
        <p:spPr>
          <a:xfrm>
            <a:off x="5530628" y="2128838"/>
            <a:ext cx="1130744" cy="1130744"/>
          </a:xfrm>
          <a:prstGeom prst="ellipse">
            <a:avLst/>
          </a:prstGeom>
          <a:solidFill>
            <a:srgbClr val="0026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文本框 4"/>
          <p:cNvSpPr txBox="1"/>
          <p:nvPr/>
        </p:nvSpPr>
        <p:spPr>
          <a:xfrm>
            <a:off x="5530628" y="2278712"/>
            <a:ext cx="1130744" cy="829945"/>
          </a:xfrm>
          <a:prstGeom prst="rect">
            <a:avLst/>
          </a:prstGeom>
          <a:noFill/>
        </p:spPr>
        <p:txBody>
          <a:bodyPr wrap="square" rtlCol="0">
            <a:spAutoFit/>
            <a:scene3d>
              <a:camera prst="orthographicFront"/>
              <a:lightRig rig="threePt" dir="t"/>
            </a:scene3d>
            <a:sp3d contourW="12700"/>
          </a:bodyPr>
          <a:lstStyle/>
          <a:p>
            <a:pPr algn="ctr"/>
            <a:r>
              <a:rPr lang="en-US" altLang="zh-CN" sz="4800" dirty="0">
                <a:gradFill>
                  <a:gsLst>
                    <a:gs pos="0">
                      <a:srgbClr val="002FFC"/>
                    </a:gs>
                    <a:gs pos="100000">
                      <a:srgbClr val="24DBFD"/>
                    </a:gs>
                  </a:gsLst>
                  <a:lin ang="2700000" scaled="1"/>
                </a:gradFill>
                <a:latin typeface="Agency FB" panose="020B0503020202020204" pitchFamily="34" charset="0"/>
                <a:ea typeface="时尚中黑简体" panose="01010104010101010101" pitchFamily="2" charset="-122"/>
              </a:rPr>
              <a:t>03</a:t>
            </a:r>
            <a:endParaRPr lang="zh-CN" altLang="en-US" sz="48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
        <p:nvSpPr>
          <p:cNvPr id="6" name="文本框 5"/>
          <p:cNvSpPr txBox="1"/>
          <p:nvPr/>
        </p:nvSpPr>
        <p:spPr>
          <a:xfrm>
            <a:off x="2875915" y="4159885"/>
            <a:ext cx="6891655" cy="706755"/>
          </a:xfrm>
          <a:prstGeom prst="rect">
            <a:avLst/>
          </a:prstGeom>
          <a:noFill/>
        </p:spPr>
        <p:txBody>
          <a:bodyPr wrap="square" rtlCol="0">
            <a:spAutoFit/>
            <a:scene3d>
              <a:camera prst="orthographicFront"/>
              <a:lightRig rig="threePt" dir="t"/>
            </a:scene3d>
            <a:sp3d contourW="12700"/>
          </a:bodyPr>
          <a:lstStyle/>
          <a:p>
            <a:pPr algn="ctr"/>
            <a:r>
              <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sym typeface="+mn-ea"/>
              </a:rPr>
              <a:t>Backend Design</a:t>
            </a:r>
            <a:endParaRPr lang="en-US" altLang="zh-CN" sz="4000" dirty="0">
              <a:gradFill>
                <a:gsLst>
                  <a:gs pos="0">
                    <a:srgbClr val="002FFC"/>
                  </a:gs>
                  <a:gs pos="100000">
                    <a:srgbClr val="24DBFD"/>
                  </a:gs>
                </a:gsLst>
                <a:lin ang="2700000" scaled="1"/>
              </a:gradFill>
              <a:latin typeface="时尚中黑简体" panose="01010104010101010101" pitchFamily="2" charset="-122"/>
              <a:ea typeface="时尚中黑简体" panose="0101010401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42"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3" grpId="0" bldLvl="0" animBg="1"/>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52755" y="321945"/>
            <a:ext cx="11093450" cy="4689475"/>
          </a:xfrm>
          <a:prstGeom prst="rect">
            <a:avLst/>
          </a:prstGeom>
          <a:noFill/>
        </p:spPr>
        <p:txBody>
          <a:bodyPr wrap="square" rtlCol="0">
            <a:noAutofit/>
          </a:bodyPr>
          <a:p>
            <a:r>
              <a:rPr lang="en-US" altLang="zh-CN" sz="2400" b="1">
                <a:solidFill>
                  <a:schemeClr val="bg1"/>
                </a:solidFill>
              </a:rPr>
              <a:t>3.1. Emergency Class</a:t>
            </a:r>
            <a:endParaRPr lang="en-US" altLang="zh-CN" sz="2400" b="1">
              <a:solidFill>
                <a:schemeClr val="bg1"/>
              </a:solidFill>
            </a:endParaRPr>
          </a:p>
          <a:p>
            <a:r>
              <a:rPr lang="en-US" altLang="zh-CN">
                <a:solidFill>
                  <a:schemeClr val="bg1"/>
                </a:solidFill>
              </a:rPr>
              <a:t>The `Emergency` class represents an emergency instance with the following attributes:</a:t>
            </a:r>
            <a:endParaRPr lang="en-US" altLang="zh-CN">
              <a:solidFill>
                <a:schemeClr val="bg1"/>
              </a:solidFill>
            </a:endParaRPr>
          </a:p>
          <a:p>
            <a:r>
              <a:rPr lang="en-US" altLang="zh-CN">
                <a:solidFill>
                  <a:schemeClr val="bg1"/>
                </a:solidFill>
              </a:rPr>
              <a:t>- `emergency_id`: Unique identifier for the emergency.</a:t>
            </a:r>
            <a:endParaRPr lang="en-US" altLang="zh-CN">
              <a:solidFill>
                <a:schemeClr val="bg1"/>
              </a:solidFill>
            </a:endParaRPr>
          </a:p>
          <a:p>
            <a:r>
              <a:rPr lang="en-US" altLang="zh-CN">
                <a:solidFill>
                  <a:schemeClr val="bg1"/>
                </a:solidFill>
              </a:rPr>
              <a:t>- `type`: Emergency type (using `EmergencyType` enum).</a:t>
            </a:r>
            <a:endParaRPr lang="en-US" altLang="zh-CN">
              <a:solidFill>
                <a:schemeClr val="bg1"/>
              </a:solidFill>
            </a:endParaRPr>
          </a:p>
          <a:p>
            <a:r>
              <a:rPr lang="en-US" altLang="zh-CN">
                <a:solidFill>
                  <a:schemeClr val="bg1"/>
                </a:solidFill>
              </a:rPr>
              <a:t>- `severity_level`: Severity (1-10, where 1 is the most severe/highest priority).</a:t>
            </a:r>
            <a:endParaRPr lang="en-US" altLang="zh-CN">
              <a:solidFill>
                <a:schemeClr val="bg1"/>
              </a:solidFill>
            </a:endParaRPr>
          </a:p>
          <a:p>
            <a:r>
              <a:rPr lang="en-US" altLang="zh-CN">
                <a:solidFill>
                  <a:schemeClr val="bg1"/>
                </a:solidFill>
              </a:rPr>
              <a:t>- `location`: Location description.</a:t>
            </a:r>
            <a:endParaRPr lang="en-US" altLang="zh-CN">
              <a:solidFill>
                <a:schemeClr val="bg1"/>
              </a:solidFill>
            </a:endParaRPr>
          </a:p>
          <a:p>
            <a:r>
              <a:rPr lang="en-US" altLang="zh-CN">
                <a:solidFill>
                  <a:schemeClr val="bg1"/>
                </a:solidFill>
              </a:rPr>
              <a:t>- `coordinates`: Location coordinates (x, y).</a:t>
            </a:r>
            <a:endParaRPr lang="en-US" altLang="zh-CN">
              <a:solidFill>
                <a:schemeClr val="bg1"/>
              </a:solidFill>
            </a:endParaRPr>
          </a:p>
          <a:p>
            <a:r>
              <a:rPr lang="en-US" altLang="zh-CN">
                <a:solidFill>
                  <a:schemeClr val="bg1"/>
                </a:solidFill>
              </a:rPr>
              <a:t>The class implements comparison operators to prioritize emergencies by severity, then by ID:</a:t>
            </a:r>
            <a:endParaRPr lang="en-US" altLang="zh-CN">
              <a:solidFill>
                <a:schemeClr val="bg1"/>
              </a:solidFill>
            </a:endParaRPr>
          </a:p>
          <a:p>
            <a:endParaRPr lang="en-US" altLang="zh-CN">
              <a:solidFill>
                <a:schemeClr val="bg1"/>
              </a:solidFill>
            </a:endParaRPr>
          </a:p>
        </p:txBody>
      </p:sp>
      <p:pic>
        <p:nvPicPr>
          <p:cNvPr id="2" name="图片 1"/>
          <p:cNvPicPr>
            <a:picLocks noChangeAspect="1"/>
          </p:cNvPicPr>
          <p:nvPr/>
        </p:nvPicPr>
        <p:blipFill>
          <a:blip r:embed="rId1"/>
          <a:stretch>
            <a:fillRect/>
          </a:stretch>
        </p:blipFill>
        <p:spPr>
          <a:xfrm>
            <a:off x="513080" y="2825115"/>
            <a:ext cx="7604760" cy="347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08280" y="206375"/>
            <a:ext cx="5080000" cy="182880"/>
          </a:xfrm>
          <a:prstGeom prst="rect">
            <a:avLst/>
          </a:prstGeom>
        </p:spPr>
        <p:txBody>
          <a:bodyPr>
            <a:spAutoFit/>
          </a:bodyPr>
          <a:p>
            <a:pPr>
              <a:lnSpc>
                <a:spcPts val="715"/>
              </a:lnSpc>
            </a:pPr>
            <a:r>
              <a:rPr lang="en-US" altLang="zh-CN" sz="2000" b="1">
                <a:solidFill>
                  <a:schemeClr val="bg1"/>
                </a:solidFill>
                <a:latin typeface="Consolas" panose="020B0609020204030204"/>
                <a:ea typeface="Consolas" panose="020B0609020204030204"/>
              </a:rPr>
              <a:t>3.2. Priority Queue Data Structures</a:t>
            </a:r>
            <a:endParaRPr lang="en-US" altLang="zh-CN" sz="2000" b="1">
              <a:solidFill>
                <a:schemeClr val="bg1"/>
              </a:solidFill>
              <a:latin typeface="Consolas" panose="020B0609020204030204"/>
              <a:ea typeface="Consolas" panose="020B0609020204030204"/>
            </a:endParaRPr>
          </a:p>
        </p:txBody>
      </p:sp>
      <p:sp>
        <p:nvSpPr>
          <p:cNvPr id="4" name="文本框 3"/>
          <p:cNvSpPr txBox="1"/>
          <p:nvPr/>
        </p:nvSpPr>
        <p:spPr>
          <a:xfrm>
            <a:off x="365760" y="464820"/>
            <a:ext cx="11569065" cy="922020"/>
          </a:xfrm>
          <a:prstGeom prst="rect">
            <a:avLst/>
          </a:prstGeom>
          <a:noFill/>
        </p:spPr>
        <p:txBody>
          <a:bodyPr wrap="square" rtlCol="0">
            <a:spAutoFit/>
          </a:bodyPr>
          <a:p>
            <a:r>
              <a:rPr lang="en-US" altLang="zh-CN">
                <a:solidFill>
                  <a:schemeClr val="bg1"/>
                </a:solidFill>
              </a:rPr>
              <a:t>3.2.1. Linked List Implementation (LinkedListPriorityQueue)</a:t>
            </a:r>
            <a:endParaRPr lang="en-US" altLang="zh-CN">
              <a:solidFill>
                <a:schemeClr val="bg1"/>
              </a:solidFill>
            </a:endParaRPr>
          </a:p>
          <a:p>
            <a:r>
              <a:rPr lang="en-US" altLang="zh-CN">
                <a:solidFill>
                  <a:schemeClr val="bg1"/>
                </a:solidFill>
              </a:rPr>
              <a:t>Our linked list implementation uses a custom `Node` class and maintains a sorted list where the highest priority element (lowest severity) is always at the head.</a:t>
            </a:r>
            <a:endParaRPr lang="en-US" altLang="zh-CN">
              <a:solidFill>
                <a:schemeClr val="bg1"/>
              </a:solidFill>
            </a:endParaRPr>
          </a:p>
        </p:txBody>
      </p:sp>
      <p:pic>
        <p:nvPicPr>
          <p:cNvPr id="5" name="图片 4" descr="11"/>
          <p:cNvPicPr>
            <a:picLocks noChangeAspect="1"/>
          </p:cNvPicPr>
          <p:nvPr/>
        </p:nvPicPr>
        <p:blipFill>
          <a:blip r:embed="rId1"/>
          <a:stretch>
            <a:fillRect/>
          </a:stretch>
        </p:blipFill>
        <p:spPr>
          <a:xfrm>
            <a:off x="354330" y="1386840"/>
            <a:ext cx="4933950" cy="5327650"/>
          </a:xfrm>
          <a:prstGeom prst="rect">
            <a:avLst/>
          </a:prstGeom>
        </p:spPr>
      </p:pic>
      <p:pic>
        <p:nvPicPr>
          <p:cNvPr id="6" name="图片 5" descr="22"/>
          <p:cNvPicPr>
            <a:picLocks noChangeAspect="1"/>
          </p:cNvPicPr>
          <p:nvPr/>
        </p:nvPicPr>
        <p:blipFill>
          <a:blip r:embed="rId2"/>
          <a:stretch>
            <a:fillRect/>
          </a:stretch>
        </p:blipFill>
        <p:spPr>
          <a:xfrm>
            <a:off x="5492115" y="1387475"/>
            <a:ext cx="6351905" cy="3579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ags/tag1.xml><?xml version="1.0" encoding="utf-8"?>
<p:tagLst xmlns:p="http://schemas.openxmlformats.org/presentationml/2006/main">
  <p:tag name="KSO_WM_DIAGRAM_VIRTUALLY_FRAME" val="{&quot;height&quot;:277.90417322834645,&quot;left&quot;:559.6177952755905,&quot;top&quot;:147.03393700787402,&quot;width&quot;:217.38220472440943}"/>
</p:tagLst>
</file>

<file path=ppt/tags/tag10.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1.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2.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3.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4.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5.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6.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7.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8.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19.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0.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1.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2.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3.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4.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5.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6.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7.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8.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29.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3.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30.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31.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32.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33.xml><?xml version="1.0" encoding="utf-8"?>
<p:tagLst xmlns:p="http://schemas.openxmlformats.org/presentationml/2006/main">
  <p:tag name="AS_NET" val="4.0.30319.42000"/>
  <p:tag name="AS_OS" val="Microsoft Windows NT 6.1.7601 Service Pack 1"/>
  <p:tag name="AS_RELEASE_DATE" val="2022.11.14"/>
  <p:tag name="AS_TITLE" val="Aspose.Slides for .NET 4.0 Client Profile"/>
  <p:tag name="AS_VERSION" val="22.11"/>
  <p:tag name="ISPRING_FIRST_PUBLISH" val="1"/>
  <p:tag name="ISPRING_PRESENTATION_TITLE" val="PowerPoint 演示文稿"/>
</p:tagLst>
</file>

<file path=ppt/tags/tag4.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5.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6.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7.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8.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ags/tag9.xml><?xml version="1.0" encoding="utf-8"?>
<p:tagLst xmlns:p="http://schemas.openxmlformats.org/presentationml/2006/main">
  <p:tag name="KSO_WM_DIAGRAM_VIRTUALLY_FRAME" val="{&quot;height&quot;:284.27669291338583,&quot;left&quot;:69.85952755905512,&quot;top&quot;:170.12503937007872,&quot;width&quot;:820.7525984251968}"/>
</p:tagLst>
</file>

<file path=ppt/theme/theme1.xml><?xml version="1.0" encoding="utf-8"?>
<a:theme xmlns:a="http://schemas.openxmlformats.org/drawingml/2006/main" name="第一PPT，www.1ppt.com">
  <a:themeElements>
    <a:clrScheme name="自定义 277">
      <a:dk1>
        <a:srgbClr val="000000"/>
      </a:dk1>
      <a:lt1>
        <a:srgbClr val="FFFFFF"/>
      </a:lt1>
      <a:dk2>
        <a:srgbClr val="778495"/>
      </a:dk2>
      <a:lt2>
        <a:srgbClr val="F0F0F0"/>
      </a:lt2>
      <a:accent1>
        <a:srgbClr val="E53238"/>
      </a:accent1>
      <a:accent2>
        <a:srgbClr val="0064D2"/>
      </a:accent2>
      <a:accent3>
        <a:srgbClr val="E53238"/>
      </a:accent3>
      <a:accent4>
        <a:srgbClr val="0064D2"/>
      </a:accent4>
      <a:accent5>
        <a:srgbClr val="E53238"/>
      </a:accent5>
      <a:accent6>
        <a:srgbClr val="0064D2"/>
      </a:accent6>
      <a:hlink>
        <a:srgbClr val="E53238"/>
      </a:hlink>
      <a:folHlink>
        <a:srgbClr val="BFBFBF"/>
      </a:folHlink>
    </a:clrScheme>
    <a:fontScheme name="自定义 1">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宋体"/>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宋体"/>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等线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等线"/>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Template>
  <TotalTime>0</TotalTime>
  <Words>9766</Words>
  <Application>WPS 演示</Application>
  <PresentationFormat>自定义</PresentationFormat>
  <Paragraphs>227</Paragraphs>
  <Slides>47</Slides>
  <Notes>24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47</vt:i4>
      </vt:variant>
    </vt:vector>
  </HeadingPairs>
  <TitlesOfParts>
    <vt:vector size="60" baseType="lpstr">
      <vt:lpstr>Arial</vt:lpstr>
      <vt:lpstr>宋体</vt:lpstr>
      <vt:lpstr>Wingdings</vt:lpstr>
      <vt:lpstr>微软雅黑</vt:lpstr>
      <vt:lpstr>时尚中黑简体</vt:lpstr>
      <vt:lpstr>黑体</vt:lpstr>
      <vt:lpstr>Agency FB</vt:lpstr>
      <vt:lpstr>Trebuchet MS</vt:lpstr>
      <vt:lpstr>Consolas</vt:lpstr>
      <vt:lpstr>Arial Unicode MS</vt:lpstr>
      <vt:lpstr>等线</vt:lpstr>
      <vt:lpstr>第一PPT，www.1ppt.com</vt:lpstr>
      <vt:lpstr>第一PPT，www.1ppt.com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酷炫科技</dc:title>
  <dc:creator>第一PPT</dc:creator>
  <cp:keywords>www.1ppt.com</cp:keywords>
  <dc:description>www.1ppt.com</dc:description>
  <cp:lastModifiedBy>luka077</cp:lastModifiedBy>
  <cp:revision>97</cp:revision>
  <dcterms:created xsi:type="dcterms:W3CDTF">2017-08-18T03:02:00Z</dcterms:created>
  <dcterms:modified xsi:type="dcterms:W3CDTF">2025-07-04T06:43:37Z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2052-11.8.2.10912</vt:lpwstr>
  </property>
  <property fmtid="{D5CDD505-2E9C-101B-9397-08002B2CF9AE}" pid="3" name="ICV">
    <vt:lpwstr>424585951C6141069C2D472289DE04AC</vt:lpwstr>
  </property>
</Properties>
</file>