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-151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1/23/2020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emanticscholar.org/paper/Simplified-Anti-Forensics-of-JPEG-Compression-Qian-Qiao/e6889002fe938bf1f7fdf14fcc58558031f7a5b5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r-HR" dirty="0" smtClean="0"/>
              <a:t>Luka Cvitanović</a:t>
            </a:r>
            <a:endParaRPr lang="hr-HR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dirty="0" smtClean="0"/>
              <a:t>Anti-forenzika JPEG kompresije</a:t>
            </a:r>
            <a:endParaRPr lang="hr-H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Usporedba metoda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r-HR" dirty="0" smtClean="0"/>
              <a:t>Usporedba kvalitete</a:t>
            </a:r>
            <a:endParaRPr lang="hr-HR" dirty="0"/>
          </a:p>
        </p:txBody>
      </p:sp>
      <p:pic>
        <p:nvPicPr>
          <p:cNvPr id="4" name="Picture 3" descr="qualit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1600" y="2133613"/>
            <a:ext cx="2988000" cy="2203858"/>
          </a:xfrm>
          <a:prstGeom prst="rect">
            <a:avLst/>
          </a:prstGeom>
        </p:spPr>
      </p:pic>
      <p:pic>
        <p:nvPicPr>
          <p:cNvPr id="5" name="Picture 4" descr="quality2.PNG"/>
          <p:cNvPicPr>
            <a:picLocks noChangeAspect="1"/>
          </p:cNvPicPr>
          <p:nvPr/>
        </p:nvPicPr>
        <p:blipFill>
          <a:blip r:embed="rId3"/>
          <a:srcRect l="9236" t="32706" r="3940"/>
          <a:stretch>
            <a:fillRect/>
          </a:stretch>
        </p:blipFill>
        <p:spPr>
          <a:xfrm>
            <a:off x="5181600" y="2133600"/>
            <a:ext cx="2748927" cy="4212000"/>
          </a:xfrm>
          <a:prstGeom prst="rect">
            <a:avLst/>
          </a:prstGeom>
        </p:spPr>
      </p:pic>
      <p:pic>
        <p:nvPicPr>
          <p:cNvPr id="6" name="Picture 5" descr="quality2.PNG"/>
          <p:cNvPicPr>
            <a:picLocks noChangeAspect="1"/>
          </p:cNvPicPr>
          <p:nvPr/>
        </p:nvPicPr>
        <p:blipFill>
          <a:blip r:embed="rId3"/>
          <a:srcRect t="2519" r="2882" b="68229"/>
          <a:stretch>
            <a:fillRect/>
          </a:stretch>
        </p:blipFill>
        <p:spPr>
          <a:xfrm>
            <a:off x="1431600" y="4495800"/>
            <a:ext cx="2971800" cy="176955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Utjecaj metode na histogram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r-HR" dirty="0" smtClean="0"/>
              <a:t>Promjene nesmiju biti vidljive u histogramu</a:t>
            </a:r>
          </a:p>
          <a:p>
            <a:r>
              <a:rPr lang="hr-HR" dirty="0" smtClean="0"/>
              <a:t>Gama korekcija unosi nepravilnosti</a:t>
            </a:r>
          </a:p>
          <a:p>
            <a:endParaRPr lang="hr-HR" dirty="0"/>
          </a:p>
        </p:txBody>
      </p:sp>
      <p:pic>
        <p:nvPicPr>
          <p:cNvPr id="4" name="Picture 3" descr="hist1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5334000" y="2514600"/>
            <a:ext cx="3258005" cy="259116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Utjecaj metode na histogram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r-HR" dirty="0" smtClean="0"/>
              <a:t>Primjena NLTV filtera uklanja nepravilnosti</a:t>
            </a:r>
          </a:p>
          <a:p>
            <a:r>
              <a:rPr lang="hr-HR" dirty="0" smtClean="0"/>
              <a:t>Posvjetljuje sliku</a:t>
            </a:r>
          </a:p>
          <a:p>
            <a:endParaRPr lang="hr-HR" dirty="0"/>
          </a:p>
        </p:txBody>
      </p:sp>
      <p:pic>
        <p:nvPicPr>
          <p:cNvPr id="4" name="Picture 3" descr="hist2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5257800" y="3200400"/>
            <a:ext cx="3534269" cy="258163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Literatura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r-HR" dirty="0" smtClean="0">
                <a:hlinkClick r:id="rId2"/>
              </a:rPr>
              <a:t>https://</a:t>
            </a:r>
            <a:r>
              <a:rPr lang="hr-HR" dirty="0" smtClean="0">
                <a:hlinkClick r:id="rId2"/>
              </a:rPr>
              <a:t>www.semanticscholar.org/paper/Simplified-Anti-Forensics-of-JPEG-Compression-Qian-Qiao/e6889002fe938bf1f7fdf14fcc58558031f7a5b5</a:t>
            </a:r>
            <a:endParaRPr lang="hr-HR" dirty="0" smtClean="0"/>
          </a:p>
          <a:p>
            <a:r>
              <a:rPr lang="en-US" dirty="0" smtClean="0"/>
              <a:t>X. </a:t>
            </a:r>
            <a:r>
              <a:rPr lang="en-US" dirty="0" err="1" smtClean="0"/>
              <a:t>Bresson</a:t>
            </a:r>
            <a:r>
              <a:rPr lang="en-US" dirty="0" smtClean="0"/>
              <a:t>, “A short note for nonlocal TV minimization,” technical report, Jun. 2009</a:t>
            </a:r>
            <a:endParaRPr lang="hr-HR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Kraj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hr-HR" sz="4800" dirty="0" smtClean="0"/>
          </a:p>
          <a:p>
            <a:pPr algn="ctr">
              <a:buNone/>
            </a:pPr>
            <a:endParaRPr lang="hr-HR" sz="4800" dirty="0" smtClean="0"/>
          </a:p>
          <a:p>
            <a:pPr algn="ctr">
              <a:buNone/>
            </a:pPr>
            <a:r>
              <a:rPr lang="hr-HR" sz="4800" dirty="0" smtClean="0"/>
              <a:t>Hvala na pažnji</a:t>
            </a:r>
            <a:endParaRPr lang="hr-HR" sz="4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Sadržaj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hr-H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Uvod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r-HR" dirty="0" smtClean="0"/>
              <a:t>Prikrivanje dvostruke JPEG kompresije</a:t>
            </a:r>
          </a:p>
          <a:p>
            <a:r>
              <a:rPr lang="hr-HR" dirty="0" smtClean="0"/>
              <a:t>Prikrivanje češljstog dijagrama i kockastih artefakata</a:t>
            </a:r>
          </a:p>
          <a:p>
            <a:r>
              <a:rPr lang="hr-HR" dirty="0" smtClean="0"/>
              <a:t>Gama korekcija i NLTV filtriranje</a:t>
            </a:r>
          </a:p>
          <a:p>
            <a:r>
              <a:rPr lang="hr-HR" dirty="0" smtClean="0"/>
              <a:t>Poboljšanje na dosadašnju metodu</a:t>
            </a:r>
          </a:p>
          <a:p>
            <a:endParaRPr lang="hr-HR" dirty="0"/>
          </a:p>
        </p:txBody>
      </p:sp>
      <p:pic>
        <p:nvPicPr>
          <p:cNvPr id="4" name="Picture 3" descr="Capture.PNG"/>
          <p:cNvPicPr/>
          <p:nvPr/>
        </p:nvPicPr>
        <p:blipFill>
          <a:blip r:embed="rId2"/>
          <a:srcRect r="8979" b="54377"/>
          <a:stretch>
            <a:fillRect/>
          </a:stretch>
        </p:blipFill>
        <p:spPr>
          <a:xfrm>
            <a:off x="838200" y="3810000"/>
            <a:ext cx="4227000" cy="2382702"/>
          </a:xfrm>
          <a:prstGeom prst="rect">
            <a:avLst/>
          </a:prstGeom>
        </p:spPr>
      </p:pic>
      <p:pic>
        <p:nvPicPr>
          <p:cNvPr id="5" name="Picture 4" descr="An-example-of-artefacts-created-during-lossy-JPEG-compression-with-quality-q-60-Each.png"/>
          <p:cNvPicPr>
            <a:picLocks noChangeAspect="1"/>
          </p:cNvPicPr>
          <p:nvPr/>
        </p:nvPicPr>
        <p:blipFill>
          <a:blip r:embed="rId3"/>
          <a:srcRect l="51882"/>
          <a:stretch>
            <a:fillRect/>
          </a:stretch>
        </p:blipFill>
        <p:spPr>
          <a:xfrm>
            <a:off x="5257800" y="3886200"/>
            <a:ext cx="3528000" cy="200120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Stamm metoda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r-HR" dirty="0" smtClean="0"/>
              <a:t>Unošenje šuma u DCT koeficijente</a:t>
            </a:r>
          </a:p>
          <a:p>
            <a:r>
              <a:rPr lang="hr-HR" dirty="0" smtClean="0"/>
              <a:t>Medijan filtriranje</a:t>
            </a:r>
          </a:p>
          <a:p>
            <a:r>
              <a:rPr lang="hr-HR" dirty="0" smtClean="0"/>
              <a:t>Dodavanje </a:t>
            </a:r>
            <a:r>
              <a:rPr lang="hr-HR" dirty="0" smtClean="0"/>
              <a:t>bijelog šuma</a:t>
            </a:r>
          </a:p>
          <a:p>
            <a:r>
              <a:rPr lang="hr-HR" dirty="0" smtClean="0"/>
              <a:t>Skrivanje duple kompresije u zamjenu za kvalitetu</a:t>
            </a:r>
            <a:endParaRPr lang="hr-HR" dirty="0"/>
          </a:p>
        </p:txBody>
      </p:sp>
      <p:pic>
        <p:nvPicPr>
          <p:cNvPr id="4" name="Picture 3" descr="Capture.PNG"/>
          <p:cNvPicPr/>
          <p:nvPr/>
        </p:nvPicPr>
        <p:blipFill>
          <a:blip r:embed="rId2"/>
          <a:srcRect r="8979" b="54377"/>
          <a:stretch>
            <a:fillRect/>
          </a:stretch>
        </p:blipFill>
        <p:spPr>
          <a:xfrm>
            <a:off x="381000" y="3810000"/>
            <a:ext cx="4227000" cy="2382702"/>
          </a:xfrm>
          <a:prstGeom prst="rect">
            <a:avLst/>
          </a:prstGeom>
        </p:spPr>
      </p:pic>
      <p:pic>
        <p:nvPicPr>
          <p:cNvPr id="5" name="Picture 4" descr="Capture.PNG"/>
          <p:cNvPicPr/>
          <p:nvPr/>
        </p:nvPicPr>
        <p:blipFill>
          <a:blip r:embed="rId2"/>
          <a:srcRect t="50000" r="10620"/>
          <a:stretch>
            <a:fillRect/>
          </a:stretch>
        </p:blipFill>
        <p:spPr>
          <a:xfrm>
            <a:off x="4572000" y="3581400"/>
            <a:ext cx="4150800" cy="261130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Predložena metoda-gama korekcija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r-HR" dirty="0" smtClean="0"/>
              <a:t>Gama korekcija</a:t>
            </a:r>
          </a:p>
          <a:p>
            <a:r>
              <a:rPr lang="hr-HR" dirty="0" smtClean="0"/>
              <a:t>Gama vrijednost na temelju svjetline slike</a:t>
            </a:r>
          </a:p>
          <a:p>
            <a:r>
              <a:rPr lang="hr-HR" dirty="0" smtClean="0"/>
              <a:t>Tamnija slika -&gt; manji gama</a:t>
            </a:r>
          </a:p>
          <a:p>
            <a:r>
              <a:rPr lang="hr-HR" dirty="0" smtClean="0"/>
              <a:t>Svjetlija slika -&gt; veća gama</a:t>
            </a:r>
          </a:p>
          <a:p>
            <a:endParaRPr lang="hr-HR" dirty="0"/>
          </a:p>
        </p:txBody>
      </p:sp>
      <p:pic>
        <p:nvPicPr>
          <p:cNvPr id="5" name="Picture 4" descr="gam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4191000"/>
            <a:ext cx="4887270" cy="1152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Predložena metoda-gama korekcija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r-HR" dirty="0" smtClean="0"/>
              <a:t>Perturbacija AC koeficijenata u svim podpojasima</a:t>
            </a:r>
          </a:p>
          <a:p>
            <a:r>
              <a:rPr lang="hr-HR" dirty="0" smtClean="0"/>
              <a:t>Nestanaka češljastog dijagrama</a:t>
            </a:r>
          </a:p>
          <a:p>
            <a:endParaRPr lang="hr-HR" dirty="0" smtClean="0"/>
          </a:p>
          <a:p>
            <a:r>
              <a:rPr lang="hr-HR" dirty="0" smtClean="0"/>
              <a:t>Optimalne vrijednosti</a:t>
            </a:r>
          </a:p>
          <a:p>
            <a:r>
              <a:rPr lang="el-GR" dirty="0" smtClean="0"/>
              <a:t>ε</a:t>
            </a:r>
            <a:r>
              <a:rPr lang="hr-HR" dirty="0" smtClean="0"/>
              <a:t> : </a:t>
            </a:r>
            <a:r>
              <a:rPr lang="hr-HR" dirty="0" smtClean="0"/>
              <a:t>0.5 </a:t>
            </a:r>
            <a:r>
              <a:rPr lang="hr-HR" dirty="0" smtClean="0"/>
              <a:t>~0.8</a:t>
            </a:r>
          </a:p>
          <a:p>
            <a:r>
              <a:rPr lang="el-GR" dirty="0" smtClean="0"/>
              <a:t>ω</a:t>
            </a:r>
            <a:r>
              <a:rPr lang="hr-HR" dirty="0" smtClean="0"/>
              <a:t> : </a:t>
            </a:r>
            <a:r>
              <a:rPr lang="hr-HR" dirty="0" smtClean="0"/>
              <a:t>0.2 </a:t>
            </a:r>
            <a:r>
              <a:rPr lang="hr-HR" dirty="0" smtClean="0"/>
              <a:t>~0.5 </a:t>
            </a:r>
            <a:endParaRPr lang="hr-HR" dirty="0"/>
          </a:p>
        </p:txBody>
      </p:sp>
      <p:pic>
        <p:nvPicPr>
          <p:cNvPr id="4" name="Picture 3" descr="success rat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2819400"/>
            <a:ext cx="4716000" cy="329879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Predložena </a:t>
            </a:r>
            <a:r>
              <a:rPr lang="hr-HR" dirty="0" smtClean="0"/>
              <a:t>metoda-NLTV filter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r-HR" dirty="0" smtClean="0"/>
              <a:t>Nonlocal Total-variation </a:t>
            </a:r>
            <a:r>
              <a:rPr lang="hr-HR" dirty="0" smtClean="0"/>
              <a:t>Split-</a:t>
            </a:r>
            <a:r>
              <a:rPr lang="hr-HR" dirty="0" smtClean="0"/>
              <a:t>Bergman </a:t>
            </a:r>
            <a:endParaRPr lang="hr-HR" dirty="0" smtClean="0"/>
          </a:p>
          <a:p>
            <a:r>
              <a:rPr lang="hr-HR" dirty="0" smtClean="0"/>
              <a:t>Iterativni filter za umanjivanje šuma</a:t>
            </a:r>
          </a:p>
          <a:p>
            <a:r>
              <a:rPr lang="hr-HR" dirty="0" smtClean="0"/>
              <a:t>Uklanjanje kockastih artefakata</a:t>
            </a:r>
          </a:p>
          <a:p>
            <a:r>
              <a:rPr lang="hr-HR" dirty="0" smtClean="0"/>
              <a:t>Poboljšanje histograma</a:t>
            </a:r>
            <a:endParaRPr lang="hr-HR" dirty="0"/>
          </a:p>
        </p:txBody>
      </p:sp>
      <p:pic>
        <p:nvPicPr>
          <p:cNvPr id="4" name="Picture 3" descr="An-example-of-artefacts-created-during-lossy-JPEG-compression-with-quality-q-60-Each.png"/>
          <p:cNvPicPr>
            <a:picLocks noChangeAspect="1"/>
          </p:cNvPicPr>
          <p:nvPr/>
        </p:nvPicPr>
        <p:blipFill>
          <a:blip r:embed="rId2"/>
          <a:srcRect l="51882"/>
          <a:stretch>
            <a:fillRect/>
          </a:stretch>
        </p:blipFill>
        <p:spPr>
          <a:xfrm>
            <a:off x="4648200" y="3810000"/>
            <a:ext cx="3934872" cy="2232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Usporedba metoda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r-HR" dirty="0" smtClean="0"/>
              <a:t>Usporedba predložene i Stamm metode</a:t>
            </a:r>
          </a:p>
          <a:p>
            <a:endParaRPr lang="hr-HR" dirty="0" smtClean="0"/>
          </a:p>
          <a:p>
            <a:r>
              <a:rPr lang="hr-HR" dirty="0" smtClean="0"/>
              <a:t>Originali</a:t>
            </a:r>
          </a:p>
          <a:p>
            <a:endParaRPr lang="hr-HR" dirty="0" smtClean="0"/>
          </a:p>
          <a:p>
            <a:endParaRPr lang="hr-HR" dirty="0" smtClean="0"/>
          </a:p>
          <a:p>
            <a:endParaRPr lang="hr-HR" dirty="0" smtClean="0"/>
          </a:p>
          <a:p>
            <a:endParaRPr lang="hr-HR" dirty="0" smtClean="0"/>
          </a:p>
          <a:p>
            <a:r>
              <a:rPr lang="hr-HR" dirty="0" smtClean="0"/>
              <a:t>Nakon obrade</a:t>
            </a:r>
            <a:endParaRPr lang="hr-HR" dirty="0"/>
          </a:p>
        </p:txBody>
      </p:sp>
      <p:pic>
        <p:nvPicPr>
          <p:cNvPr id="4" name="Picture 3" descr="pics.PNG"/>
          <p:cNvPicPr/>
          <p:nvPr/>
        </p:nvPicPr>
        <p:blipFill>
          <a:blip r:embed="rId2"/>
          <a:srcRect b="3171"/>
          <a:stretch>
            <a:fillRect/>
          </a:stretch>
        </p:blipFill>
        <p:spPr>
          <a:xfrm>
            <a:off x="3505200" y="2209800"/>
            <a:ext cx="4953692" cy="1752600"/>
          </a:xfrm>
          <a:prstGeom prst="rect">
            <a:avLst/>
          </a:prstGeom>
        </p:spPr>
      </p:pic>
      <p:pic>
        <p:nvPicPr>
          <p:cNvPr id="5" name="Picture 4" descr="pics2.PNG"/>
          <p:cNvPicPr/>
          <p:nvPr/>
        </p:nvPicPr>
        <p:blipFill>
          <a:blip r:embed="rId3"/>
          <a:srcRect l="5291" r="3439" b="77567"/>
          <a:stretch>
            <a:fillRect/>
          </a:stretch>
        </p:blipFill>
        <p:spPr>
          <a:xfrm>
            <a:off x="3352800" y="4191000"/>
            <a:ext cx="5257800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Usporedba metoda</a:t>
            </a:r>
            <a:endParaRPr lang="hr-HR" dirty="0"/>
          </a:p>
        </p:txBody>
      </p:sp>
      <p:pic>
        <p:nvPicPr>
          <p:cNvPr id="4" name="Content Placeholder 3" descr="pics2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rcRect t="21597" b="25997"/>
          <a:stretch>
            <a:fillRect/>
          </a:stretch>
        </p:blipFill>
        <p:spPr>
          <a:xfrm>
            <a:off x="228600" y="2286000"/>
            <a:ext cx="4315631" cy="3200400"/>
          </a:xfrm>
          <a:prstGeom prst="rect">
            <a:avLst/>
          </a:prstGeom>
        </p:spPr>
      </p:pic>
      <p:pic>
        <p:nvPicPr>
          <p:cNvPr id="5" name="Content Placeholder 3" descr="pics2.PNG"/>
          <p:cNvPicPr>
            <a:picLocks noChangeAspect="1"/>
          </p:cNvPicPr>
          <p:nvPr/>
        </p:nvPicPr>
        <p:blipFill>
          <a:blip r:embed="rId2"/>
          <a:srcRect t="75251"/>
          <a:stretch>
            <a:fillRect/>
          </a:stretch>
        </p:blipFill>
        <p:spPr>
          <a:xfrm>
            <a:off x="4572000" y="2819400"/>
            <a:ext cx="4315631" cy="1511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43000" y="55626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Predložena metoda</a:t>
            </a:r>
            <a:endParaRPr lang="hr-HR" dirty="0"/>
          </a:p>
        </p:txBody>
      </p:sp>
      <p:sp>
        <p:nvSpPr>
          <p:cNvPr id="7" name="TextBox 6"/>
          <p:cNvSpPr txBox="1"/>
          <p:nvPr/>
        </p:nvSpPr>
        <p:spPr>
          <a:xfrm>
            <a:off x="6096000" y="46482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Stamm metoda</a:t>
            </a:r>
            <a:endParaRPr lang="hr-HR" dirty="0"/>
          </a:p>
        </p:txBody>
      </p:sp>
      <p:sp>
        <p:nvSpPr>
          <p:cNvPr id="8" name="TextBox 7"/>
          <p:cNvSpPr txBox="1"/>
          <p:nvPr/>
        </p:nvSpPr>
        <p:spPr>
          <a:xfrm>
            <a:off x="1066800" y="167640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Nakon duple kompresije</a:t>
            </a:r>
            <a:endParaRPr lang="hr-HR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24</TotalTime>
  <Words>181</Words>
  <Application>Microsoft Office PowerPoint</Application>
  <PresentationFormat>On-screen Show (4:3)</PresentationFormat>
  <Paragraphs>58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Civic</vt:lpstr>
      <vt:lpstr>Anti-forenzika JPEG kompresije</vt:lpstr>
      <vt:lpstr>Sadržaj</vt:lpstr>
      <vt:lpstr>Uvod</vt:lpstr>
      <vt:lpstr>Stamm metoda</vt:lpstr>
      <vt:lpstr>Predložena metoda-gama korekcija</vt:lpstr>
      <vt:lpstr>Predložena metoda-gama korekcija</vt:lpstr>
      <vt:lpstr>Predložena metoda-NLTV filter</vt:lpstr>
      <vt:lpstr>Usporedba metoda</vt:lpstr>
      <vt:lpstr>Usporedba metoda</vt:lpstr>
      <vt:lpstr>Usporedba metoda</vt:lpstr>
      <vt:lpstr>Utjecaj metode na histogram</vt:lpstr>
      <vt:lpstr>Utjecaj metode na histogram</vt:lpstr>
      <vt:lpstr>Literatura</vt:lpstr>
      <vt:lpstr>Kraj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Anti-forenzika JPEG kompresije</dc:title>
  <dc:creator>Luka</dc:creator>
  <cp:lastModifiedBy>Luka</cp:lastModifiedBy>
  <cp:revision>4</cp:revision>
  <dcterms:created xsi:type="dcterms:W3CDTF">2006-08-16T00:00:00Z</dcterms:created>
  <dcterms:modified xsi:type="dcterms:W3CDTF">2020-01-23T00:13:04Z</dcterms:modified>
</cp:coreProperties>
</file>