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CBE32C7-6FAE-4F33-B4E1-784FC46B11F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Ovde bih prošao kroz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par primera u VSC gde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bih objasnio %, ** i //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6DC6CA9-4B7B-400A-8634-AE91D05AFC3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Pokazati import math biblioteke i proći kroz par primera.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2AAFFA9-89FC-4E6C-A0A9-76B228DC97C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396FD5B-D317-472D-90E8-928D8ACF19B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0F21A3D-69B1-40AD-AD6F-9CF3C2DBED1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3"/>
          <a:stretch/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494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494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 flipH="1" rot="10800000">
            <a:off x="9143280" y="451440"/>
            <a:ext cx="3733560" cy="90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 flipH="1" rot="10800000">
            <a:off x="9143280" y="620280"/>
            <a:ext cx="3733560" cy="17964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 hidden="1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 hidden="1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 hidden="1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 hidden="1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 hidden="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 hidden="1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 hidden="1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 flipH="1" rot="10800000">
            <a:off x="9143280" y="3900960"/>
            <a:ext cx="3733560" cy="90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 flipH="1" rot="10800000">
            <a:off x="9143280" y="4088880"/>
            <a:ext cx="3733560" cy="19152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 flipH="1" rot="10800000">
            <a:off x="9143280" y="4124160"/>
            <a:ext cx="3733560" cy="8640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 flipH="1" rot="10800000">
            <a:off x="7376040" y="4182840"/>
            <a:ext cx="1965600" cy="180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 flipH="1" rot="10800000">
            <a:off x="7376040" y="4208760"/>
            <a:ext cx="1965600" cy="8640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5410080" y="3962520"/>
            <a:ext cx="3062880" cy="27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7376400" y="4061160"/>
            <a:ext cx="1599840" cy="363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0" y="3649680"/>
            <a:ext cx="9143640" cy="24372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0" y="3675600"/>
            <a:ext cx="9143640" cy="14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 flipH="1" rot="10800000">
            <a:off x="9144000" y="3891600"/>
            <a:ext cx="2729520" cy="248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0" y="0"/>
            <a:ext cx="9143640" cy="37015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457200" y="2401920"/>
            <a:ext cx="8457840" cy="1469520"/>
          </a:xfrm>
          <a:prstGeom prst="rect">
            <a:avLst/>
          </a:prstGeom>
        </p:spPr>
        <p:txBody>
          <a:bodyPr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dt"/>
          </p:nvPr>
        </p:nvSpPr>
        <p:spPr>
          <a:xfrm>
            <a:off x="6705720" y="4206240"/>
            <a:ext cx="959760" cy="45684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ftr"/>
          </p:nvPr>
        </p:nvSpPr>
        <p:spPr>
          <a:xfrm>
            <a:off x="5410080" y="4205160"/>
            <a:ext cx="1294920" cy="45684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sldNum"/>
          </p:nvPr>
        </p:nvSpPr>
        <p:spPr>
          <a:xfrm>
            <a:off x="8319960" y="1080"/>
            <a:ext cx="747360" cy="3654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B62DCB2-44EC-465B-B66C-172E6A2AA23A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2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3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4"/>
          <p:cNvSpPr/>
          <p:nvPr/>
        </p:nvSpPr>
        <p:spPr>
          <a:xfrm flipH="1" rot="10800000">
            <a:off x="9143280" y="451440"/>
            <a:ext cx="3733560" cy="90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5"/>
          <p:cNvSpPr/>
          <p:nvPr/>
        </p:nvSpPr>
        <p:spPr>
          <a:xfrm flipH="1" rot="10800000">
            <a:off x="9143280" y="620280"/>
            <a:ext cx="3733560" cy="17964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7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8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9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0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1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2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3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PlaceHolder 14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dt"/>
          </p:nvPr>
        </p:nvSpPr>
        <p:spPr>
          <a:xfrm>
            <a:off x="6586560" y="612720"/>
            <a:ext cx="956880" cy="45684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17"/>
          <p:cNvSpPr>
            <a:spLocks noGrp="1"/>
          </p:cNvSpPr>
          <p:nvPr>
            <p:ph type="ftr"/>
          </p:nvPr>
        </p:nvSpPr>
        <p:spPr>
          <a:xfrm>
            <a:off x="5257800" y="612720"/>
            <a:ext cx="1325520" cy="45684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18"/>
          <p:cNvSpPr>
            <a:spLocks noGrp="1"/>
          </p:cNvSpPr>
          <p:nvPr>
            <p:ph type="sldNum"/>
          </p:nvPr>
        </p:nvSpPr>
        <p:spPr>
          <a:xfrm>
            <a:off x="8174880" y="2160"/>
            <a:ext cx="761760" cy="3654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56D7831-D9CB-4C28-8475-B9A764E9AA5D}" type="slidenum"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1676520"/>
            <a:ext cx="8457840" cy="1469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Složeni matematički izrazi, petlja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685800" y="4267080"/>
            <a:ext cx="807696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4080">
              <a:lnSpc>
                <a:spcPct val="100000"/>
              </a:lnSpc>
            </a:pPr>
            <a:r>
              <a:rPr b="0" lang="en-US" sz="1800" spc="-1" strike="noStrike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Grafičko inženjerstvo i dizajn, 2. godina osnovnih akademskih studija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Operatori u python-u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3" name="Table 2"/>
          <p:cNvGraphicFramePr/>
          <p:nvPr/>
        </p:nvGraphicFramePr>
        <p:xfrm>
          <a:off x="609480" y="2514600"/>
          <a:ext cx="6095520" cy="296640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Operator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eorgia"/>
                          <a:ea typeface="Georgia"/>
                        </a:rPr>
                        <a:t>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Example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+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cfd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Addition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cfd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X + 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cfd9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Subtraction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X – 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*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cfd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Multiplication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cfd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X * 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cfd9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/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Division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X / 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cfd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Modulus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cfd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X % 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cfd9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**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Exponentiation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X ** 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//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cfd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Floor division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cfd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X // 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cfd9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Math biblioteka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Modul koji nam pruža pristup matematičkim funkcijama koje su definisane po C standardu.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7776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Na primer: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4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Koren broja – math.sqrt(4)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4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Apsolutna vrednost broja – math.fabs(-5)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4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Trigonometrijske funkcije – math.cos(a)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4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itd…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Za apsolutnu vrednost broja se takođe može koristiti ugrađena Python funkcija abs(-5).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76212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Range funkcija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57200" y="1600200"/>
            <a:ext cx="8229240" cy="2322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Sintaksa - range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(start, stop, step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Primer: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438086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x = range(6)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438086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for n in x:</a:t>
            </a:r>
            <a:r>
              <a:rPr b="0" lang="en-US" sz="2600" spc="-1" strike="noStrike">
                <a:solidFill>
                  <a:srgbClr val="438086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
</a:t>
            </a:r>
            <a:r>
              <a:rPr b="0" lang="en-US" sz="2600" spc="-1" strike="noStrike">
                <a:solidFill>
                  <a:srgbClr val="438086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600" spc="-1" strike="noStrike">
                <a:solidFill>
                  <a:srgbClr val="438086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print(n)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2855520" y="3200400"/>
            <a:ext cx="3733560" cy="39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Šta će biti ispisano?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9" name="Table 4"/>
          <p:cNvGraphicFramePr/>
          <p:nvPr/>
        </p:nvGraphicFramePr>
        <p:xfrm>
          <a:off x="228600" y="3809880"/>
          <a:ext cx="8305560" cy="1483200"/>
        </p:xfrm>
        <a:graphic>
          <a:graphicData uri="http://schemas.openxmlformats.org/drawingml/2006/table">
            <a:tbl>
              <a:tblPr/>
              <a:tblGrid>
                <a:gridCol w="4152600"/>
                <a:gridCol w="4152960"/>
              </a:tblGrid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Parametar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Opis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</a:tr>
              <a:tr h="914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Start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cfd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Opcioni parametar. Integer broj koji specifira sa koje pozicije se startuje. Podrazumevana vrednost je nula.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cfd9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Stop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Potreban parametar. Integer broj koji specifira kada da se stane.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  <a:tr h="914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Step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cfd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Opcioni parametar. Integer broj koji specifira korak. Podrazumevana vrednost je 1.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cfd9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Range primeri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658440" indent="-246600">
              <a:lnSpc>
                <a:spcPct val="100000"/>
              </a:lnSpc>
              <a:buClr>
                <a:srgbClr val="438086"/>
              </a:buClr>
              <a:buFont typeface="Georgia"/>
              <a:buChar char="▫"/>
            </a:pPr>
            <a:r>
              <a:rPr b="0" lang="en-US" sz="3200" spc="-1" strike="noStrike">
                <a:solidFill>
                  <a:srgbClr val="438086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range(3, 10)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58440" indent="-246600">
              <a:lnSpc>
                <a:spcPct val="100000"/>
              </a:lnSpc>
              <a:buClr>
                <a:srgbClr val="438086"/>
              </a:buClr>
              <a:buFont typeface="Georgia"/>
              <a:buChar char="▫"/>
            </a:pPr>
            <a:r>
              <a:rPr b="0" lang="en-US" sz="3200" spc="-1" strike="noStrike">
                <a:solidFill>
                  <a:srgbClr val="438086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range(4, 13, 2)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58440" indent="-246600">
              <a:lnSpc>
                <a:spcPct val="100000"/>
              </a:lnSpc>
              <a:buClr>
                <a:srgbClr val="438086"/>
              </a:buClr>
              <a:buFont typeface="Georgia"/>
              <a:buChar char="▫"/>
            </a:pPr>
            <a:r>
              <a:rPr b="0" lang="en-US" sz="3200" spc="-1" strike="noStrike">
                <a:solidFill>
                  <a:srgbClr val="438086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range(15, 5, -2)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58440" indent="-246600">
              <a:lnSpc>
                <a:spcPct val="100000"/>
              </a:lnSpc>
              <a:buClr>
                <a:srgbClr val="438086"/>
              </a:buClr>
              <a:buFont typeface="Georgia"/>
              <a:buChar char="▫"/>
            </a:pPr>
            <a:r>
              <a:rPr b="0" lang="en-US" sz="3200" spc="-1" strike="noStrike">
                <a:solidFill>
                  <a:srgbClr val="438086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range(5, 3)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For petlja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57200" y="2249280"/>
            <a:ext cx="8229240" cy="4151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Koristi se kako bi iterirali po sekvencama (listama, torkama, rečnicima, setovima, stringovima)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12852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Do sada smo videli: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0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for i in range(10):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</a:pPr>
            <a:r>
              <a:rPr b="0" lang="en-US" sz="20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           </a:t>
            </a:r>
            <a:r>
              <a:rPr b="0" lang="en-US" sz="20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print(i)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Može se napisati i ovako nešto: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             </a:t>
            </a:r>
            <a:r>
              <a:rPr b="0" lang="en-US" sz="20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fruits = ["apple", "banana", "cherry"]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</a:pPr>
            <a:r>
              <a:rPr b="0" lang="en-US" sz="20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             </a:t>
            </a:r>
            <a:r>
              <a:rPr b="0" lang="en-US" sz="20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for x in fruits: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</a:pPr>
            <a:r>
              <a:rPr b="0" lang="en-US" sz="20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                   </a:t>
            </a:r>
            <a:r>
              <a:rPr b="0" lang="en-US" sz="20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print(x)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12852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33520" y="106668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For petlja - </a:t>
            </a:r>
            <a:r>
              <a:rPr b="0" lang="en-US" sz="4000" spc="-1" strike="noStrike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rebuchet MS"/>
              </a:rPr>
              <a:t>primeri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57200" y="2249280"/>
            <a:ext cx="4038120" cy="4324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09800">
              <a:lnSpc>
                <a:spcPct val="100000"/>
              </a:lnSpc>
            </a:pPr>
            <a:r>
              <a:rPr b="0" lang="en-US" sz="28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for i in range (1, 11):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</a:pPr>
            <a:r>
              <a:rPr b="0" lang="en-US" sz="28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     </a:t>
            </a:r>
            <a:r>
              <a:rPr b="0" lang="en-US" sz="28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print(i*i)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</a:pPr>
            <a:r>
              <a:rPr b="0" lang="en-US" sz="28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for i in [1, 3, 5, 7, 9]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</a:pPr>
            <a:r>
              <a:rPr b="0" lang="en-US" sz="28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     </a:t>
            </a:r>
            <a:r>
              <a:rPr b="0" lang="en-US" sz="28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print(i, “:”, i**3)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</a:pPr>
            <a:r>
              <a:rPr b="0" lang="en-US" sz="28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     </a:t>
            </a:r>
            <a:r>
              <a:rPr b="0" lang="en-US" sz="28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print(i)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4715280" y="2286000"/>
            <a:ext cx="4123440" cy="37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109800">
              <a:lnSpc>
                <a:spcPct val="100000"/>
              </a:lnSpc>
            </a:pPr>
            <a:r>
              <a:rPr b="0" lang="en-US" sz="28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for j in range (0, 10, 2):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</a:pPr>
            <a:r>
              <a:rPr b="0" lang="en-US" sz="28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     </a:t>
            </a:r>
            <a:r>
              <a:rPr b="0" lang="en-US" sz="28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print(j)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</a:pPr>
            <a:r>
              <a:rPr b="0" lang="en-US" sz="28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ans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</a:pPr>
            <a:r>
              <a:rPr b="0" lang="en-US" sz="28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for i in range(1, 11):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</a:pPr>
            <a:r>
              <a:rPr b="0" lang="en-US" sz="28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     </a:t>
            </a:r>
            <a:r>
              <a:rPr b="0" lang="en-US" sz="28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ans = ans + i*i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</a:pPr>
            <a:r>
              <a:rPr b="0" lang="en-US" sz="28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     </a:t>
            </a:r>
            <a:r>
              <a:rPr b="0" lang="en-US" sz="28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print(i)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800">
              <a:lnSpc>
                <a:spcPct val="100000"/>
              </a:lnSpc>
            </a:pPr>
            <a:r>
              <a:rPr b="0" lang="en-US" sz="2800" spc="-1" strike="noStrike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print(ans)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2021-10-20T07:56:46Z</dcterms:created>
  <dc:creator>Luka</dc:creator>
  <dc:description/>
  <dc:language>en-US</dc:language>
  <cp:lastModifiedBy/>
  <dcterms:modified xsi:type="dcterms:W3CDTF">2022-10-24T17:15:28Z</dcterms:modified>
  <cp:revision>2</cp:revision>
  <dc:subject/>
  <dc:title/>
</cp:coreProperties>
</file>