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230268A-03A3-4A39-8FC3-D882BB35706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E96B1D1-4ED9-4DC1-BCCA-780CD5EE4DD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43A0C08-FABE-452F-B047-75271B9138D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02D26A-9B3E-4986-B9D8-F1F025E77B3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E45CCF-BAA7-43A8-9D33-D08073A7FC3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51E5F9-74D0-4599-94FC-1F5CBDB9AAD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ako nedostaju start ili end podrazumevaju se početak odnosno kraj stringa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10E5329-B0CD-4E0C-A78B-941FA4529F6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ako nema indeksa: IndexError: string index out of range -&gt; pokazati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0ED6FE-B258-4074-A5FB-1F6E1C1412F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AC0F45-1862-4BE1-BB89-045CA4BB8CA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2478AA-673F-4337-A47C-132E402C2A6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FB1D5A0-D650-420C-BB09-4BE8BED43D2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1480" cy="8172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1480" cy="308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1480" cy="88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 flipH="1" rot="10800000">
            <a:off x="31537080" y="990360"/>
            <a:ext cx="3731400" cy="88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 flipH="1" rot="10800000">
            <a:off x="31537080" y="1692720"/>
            <a:ext cx="3731400" cy="17748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0720" cy="248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7680" cy="3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5080" cy="61920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4840" cy="61920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6480" cy="6192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4840" cy="6192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2200" cy="58284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6480" cy="58284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 flipH="1" rot="10800000">
            <a:off x="31537080" y="4439880"/>
            <a:ext cx="3731400" cy="88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 flipH="1" rot="10800000">
            <a:off x="31537080" y="5232600"/>
            <a:ext cx="3731400" cy="18936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 flipH="1" rot="10800000">
            <a:off x="31537080" y="4170600"/>
            <a:ext cx="3731400" cy="6480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flipH="1" rot="10800000">
            <a:off x="19162080" y="4285440"/>
            <a:ext cx="1963440" cy="1584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flipH="1" rot="10800000">
            <a:off x="19162080" y="4255200"/>
            <a:ext cx="1963440" cy="6480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0720" cy="248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7680" cy="3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1480" cy="24156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1480" cy="13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 flipH="1" rot="10800000">
            <a:off x="25513560" y="5374440"/>
            <a:ext cx="2727360" cy="245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1480" cy="36993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366840"/>
            <a:ext cx="9141480" cy="8172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0" y="0"/>
            <a:ext cx="9141480" cy="308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0" y="308160"/>
            <a:ext cx="9141480" cy="88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4"/>
          <p:cNvSpPr/>
          <p:nvPr/>
        </p:nvSpPr>
        <p:spPr>
          <a:xfrm flipH="1" rot="10800000">
            <a:off x="31537080" y="990360"/>
            <a:ext cx="3731400" cy="88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5"/>
          <p:cNvSpPr/>
          <p:nvPr/>
        </p:nvSpPr>
        <p:spPr>
          <a:xfrm flipH="1" rot="10800000">
            <a:off x="31537080" y="1692720"/>
            <a:ext cx="3731400" cy="17748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"/>
          <p:cNvSpPr/>
          <p:nvPr/>
        </p:nvSpPr>
        <p:spPr>
          <a:xfrm>
            <a:off x="5407200" y="497520"/>
            <a:ext cx="3060720" cy="248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7"/>
          <p:cNvSpPr/>
          <p:nvPr/>
        </p:nvSpPr>
        <p:spPr>
          <a:xfrm>
            <a:off x="7373520" y="588960"/>
            <a:ext cx="1597680" cy="3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8"/>
          <p:cNvSpPr/>
          <p:nvPr/>
        </p:nvSpPr>
        <p:spPr>
          <a:xfrm>
            <a:off x="9084960" y="-2160"/>
            <a:ext cx="55080" cy="61920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9"/>
          <p:cNvSpPr/>
          <p:nvPr/>
        </p:nvSpPr>
        <p:spPr>
          <a:xfrm>
            <a:off x="9044640" y="-2160"/>
            <a:ext cx="24840" cy="61920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0"/>
          <p:cNvSpPr/>
          <p:nvPr/>
        </p:nvSpPr>
        <p:spPr>
          <a:xfrm>
            <a:off x="9025560" y="-2160"/>
            <a:ext cx="6480" cy="6192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1"/>
          <p:cNvSpPr/>
          <p:nvPr/>
        </p:nvSpPr>
        <p:spPr>
          <a:xfrm>
            <a:off x="8975520" y="-2160"/>
            <a:ext cx="24840" cy="6192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2"/>
          <p:cNvSpPr/>
          <p:nvPr/>
        </p:nvSpPr>
        <p:spPr>
          <a:xfrm>
            <a:off x="8915760" y="360"/>
            <a:ext cx="52200" cy="58284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3"/>
          <p:cNvSpPr/>
          <p:nvPr/>
        </p:nvSpPr>
        <p:spPr>
          <a:xfrm>
            <a:off x="8873640" y="360"/>
            <a:ext cx="6480" cy="58284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366840"/>
            <a:ext cx="9141480" cy="8172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0"/>
            <a:ext cx="9141480" cy="308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308160"/>
            <a:ext cx="9141480" cy="88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 flipH="1" rot="10800000">
            <a:off x="31537080" y="990360"/>
            <a:ext cx="3731400" cy="88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 flipH="1" rot="10800000">
            <a:off x="31537080" y="1692720"/>
            <a:ext cx="3731400" cy="17748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5407200" y="497520"/>
            <a:ext cx="3060720" cy="248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"/>
          <p:cNvSpPr/>
          <p:nvPr/>
        </p:nvSpPr>
        <p:spPr>
          <a:xfrm>
            <a:off x="7373520" y="588960"/>
            <a:ext cx="1597680" cy="3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9084960" y="-2160"/>
            <a:ext cx="55080" cy="61920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9"/>
          <p:cNvSpPr/>
          <p:nvPr/>
        </p:nvSpPr>
        <p:spPr>
          <a:xfrm>
            <a:off x="9044640" y="-2160"/>
            <a:ext cx="24840" cy="61920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0"/>
          <p:cNvSpPr/>
          <p:nvPr/>
        </p:nvSpPr>
        <p:spPr>
          <a:xfrm>
            <a:off x="9025560" y="-2160"/>
            <a:ext cx="6480" cy="6192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1"/>
          <p:cNvSpPr/>
          <p:nvPr/>
        </p:nvSpPr>
        <p:spPr>
          <a:xfrm>
            <a:off x="8975520" y="-2160"/>
            <a:ext cx="24840" cy="6192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"/>
          <p:cNvSpPr/>
          <p:nvPr/>
        </p:nvSpPr>
        <p:spPr>
          <a:xfrm>
            <a:off x="8915760" y="360"/>
            <a:ext cx="52200" cy="58284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3"/>
          <p:cNvSpPr/>
          <p:nvPr/>
        </p:nvSpPr>
        <p:spPr>
          <a:xfrm>
            <a:off x="8873640" y="360"/>
            <a:ext cx="6480" cy="58284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676520"/>
            <a:ext cx="84556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Rad sa stringovima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85800" y="4267080"/>
            <a:ext cx="8074800" cy="17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Grafičko inženjerstvo i dizajn, 2. godina osnovnih akademskih studija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143000"/>
            <a:ext cx="82270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457200" y="2249280"/>
            <a:ext cx="8227080" cy="43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str1 = “priMer”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str2 = “r”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2360">
              <a:lnSpc>
                <a:spcPct val="15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Zamena karaktera unutar stringa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str1.replace(“r”, “A”)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&gt;&gt;&gt;pAiMeA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2360">
              <a:lnSpc>
                <a:spcPct val="15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Deljenje stringa str1 na osnovu str2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str1.split(str2)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&gt;&gt;&gt;[‘p’, ‘iMe’, ‘’]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57200" y="1143000"/>
            <a:ext cx="82270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Operacije nad stringovima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1143000"/>
            <a:ext cx="82270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457200" y="2249280"/>
            <a:ext cx="8227080" cy="43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str1 = “priMer”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str2 = “r”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2360">
              <a:lnSpc>
                <a:spcPct val="15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Veliko početno slovo svake reči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str3 = str1 + “ “ + str2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str3.title()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&gt;&gt;&gt;Primer 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2360">
              <a:lnSpc>
                <a:spcPct val="15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Sva velika slova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str1.upper()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&gt;&gt;&gt;PRIMER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1143000"/>
            <a:ext cx="82270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Operacije nad stringovima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1143000"/>
            <a:ext cx="82270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Šta su stringovi?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2249280"/>
            <a:ext cx="8227080" cy="43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405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string je niz (sekvenca) znakova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05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navodi se unutar jednostrukih (’) ili dvostrukih (”) navodnika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1143000"/>
            <a:ext cx="8227080" cy="10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Kako unosimo string?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2249280"/>
            <a:ext cx="8227080" cy="43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unos = eval(input(“Unesite rec”))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unos = input(“Unesite rec”)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15000"/>
              </a:lnSpc>
              <a:buClr>
                <a:srgbClr val="9933ff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uneti string nije evaluiran – želimo da memorišemo unete znakove, a ne da ih interpretiramo kao </a:t>
            </a: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Python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izraz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64480" y="2560320"/>
            <a:ext cx="821160" cy="633240"/>
          </a:xfrm>
          <a:prstGeom prst="mathMultiply">
            <a:avLst>
              <a:gd name="adj1" fmla="val 23520"/>
            </a:avLst>
          </a:prstGeom>
          <a:solidFill>
            <a:srgbClr val="99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731520" y="3501360"/>
            <a:ext cx="534960" cy="33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143000"/>
            <a:ext cx="82270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Indeksiranje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2249280"/>
            <a:ext cx="8227080" cy="43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40560">
              <a:lnSpc>
                <a:spcPct val="115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možemo pristupiti pojedinačnim znakovima u stringu pomoću indeksa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0560">
              <a:lnSpc>
                <a:spcPct val="115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indeks predstavlja redni broj znaka u stringu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05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brojanje počinje od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1143000"/>
            <a:ext cx="82270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Substring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2249280"/>
            <a:ext cx="8227080" cy="43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Moguće je izdvojiti podniz karaktera - postupak isecanja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&lt;string&gt;[&lt;start&gt;:&lt;end&gt;]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5" name="Table 3"/>
          <p:cNvGraphicFramePr/>
          <p:nvPr/>
        </p:nvGraphicFramePr>
        <p:xfrm>
          <a:off x="952560" y="3927600"/>
          <a:ext cx="7238160" cy="1644480"/>
        </p:xfrm>
        <a:graphic>
          <a:graphicData uri="http://schemas.openxmlformats.org/drawingml/2006/table">
            <a:tbl>
              <a:tblPr/>
              <a:tblGrid>
                <a:gridCol w="3171600"/>
                <a:gridCol w="4066920"/>
              </a:tblGrid>
              <a:tr h="694440">
                <a:tc>
                  <a:txBody>
                    <a:bodyPr lIns="91080" r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start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mora biti tipa int; substring počinje od karaktera na start indeksu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9504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mora biti tipa int; substring se završava sa karakterom na jednoj poziciji pre end indexa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1143000"/>
            <a:ext cx="82270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457200" y="2249280"/>
            <a:ext cx="8227080" cy="43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405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primer[0]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05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primer[4]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05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primer[1:3]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05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primer[20:5]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05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primer[-5]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05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primer[-4:-2]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1143000"/>
            <a:ext cx="82270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Operacije nad stringovima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57200" y="2249280"/>
            <a:ext cx="8227080" cy="43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str1 = “priMer”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str2 = “r”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0560">
              <a:lnSpc>
                <a:spcPct val="15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Konkatenacija - spajanje stringova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str1 </a:t>
            </a:r>
            <a:r>
              <a:rPr b="0" lang="en-US" sz="26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+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str2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&gt;&gt;&gt;priMerr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0560">
              <a:lnSpc>
                <a:spcPct val="15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Ponavljanje - višestruka konkatenacija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str1 </a:t>
            </a:r>
            <a:r>
              <a:rPr b="0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*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&gt;&gt;&gt; priMerpriMerpriMer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1143000"/>
            <a:ext cx="82270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457200" y="2249280"/>
            <a:ext cx="8227080" cy="43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str1 = “priMer”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str2 = “r”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0440">
              <a:lnSpc>
                <a:spcPct val="15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Veliko prvo slovo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str1.capitalize()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&gt;&gt;&gt;Primer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0560">
              <a:lnSpc>
                <a:spcPct val="15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Broj pojavljivanja substringa str2 u substringu str1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str1.count(str2)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&gt;&gt;&gt;2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57200" y="1143000"/>
            <a:ext cx="82270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Operacije nad stringovima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1143000"/>
            <a:ext cx="82270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457200" y="2249280"/>
            <a:ext cx="8227080" cy="43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str1 = “priMer”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str2 = “r”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2360">
              <a:lnSpc>
                <a:spcPct val="15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Povezivanje karaktera str1 sa str2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str2.join(str1)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&gt;&gt;&gt;prrrirMrerr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2360">
              <a:lnSpc>
                <a:spcPct val="15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Sva mala slova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str1.lower()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&gt;&gt;&gt;primer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57200" y="1143000"/>
            <a:ext cx="82270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Operacije nad stringovima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LibreOffice/5.1.6.2$Linux_X86_64 LibreOffice_project/10m0$Build-2</Application>
  <Words>204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2021-10-20T07:56:46Z</dcterms:created>
  <dc:creator>Luka</dc:creator>
  <dc:description/>
  <dc:language>en-US</dc:language>
  <cp:lastModifiedBy/>
  <dcterms:modified xsi:type="dcterms:W3CDTF">2022-10-30T18:52:18Z</dcterms:modified>
  <cp:revision>10</cp:revision>
  <dc:subject/>
  <dc:title>Rad sa stringovima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