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JvPNh+GYsWyc43mf1GH4L0OjT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/>
              <a:t>Objasniti i pokazati kako da otvore terminal, ako je potrebno zadržati se ovde dok svi ne uspeju da instaliraju</a:t>
            </a:r>
            <a:endParaRPr/>
          </a:p>
        </p:txBody>
      </p:sp>
      <p:sp>
        <p:nvSpPr>
          <p:cNvPr id="479" name="Google Shape;47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1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read-eval-print loop zadaš komandu ona se izvrši pa opet zadaš komandu i proces se ponavlja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sz="1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 fajl je tekst-fajl napisan u editoru teksta koji sadrži programski kod</a:t>
            </a:r>
            <a:endParaRPr b="0" i="0" sz="12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sz="1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Objasniti vs code ili neki drugi editor koji ćeš koristiti</a:t>
            </a:r>
            <a:endParaRPr b="0" i="0" sz="12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sz="1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Otvoriti chaos.py, proci malo kroz kod i potom pokrenuti iz konzole</a:t>
            </a:r>
            <a:endParaRPr/>
          </a:p>
        </p:txBody>
      </p:sp>
      <p:sp>
        <p:nvSpPr>
          <p:cNvPr id="486" name="Google Shape;48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/>
              <a:t>Objasniti svaki od delova i pitati ih da nabroje ulazne / izlazne uređaje koje znaju. Ne treba ići u detalje, po jednu rečenicu o svakoj komponenti čisto da se uvedu u svet računara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/>
              <a:t>ova strelica ide obrnuto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/>
              <a:t>Ovde ne kontam kako da uklonim ove pločice sa strane :D</a:t>
            </a:r>
            <a:endParaRPr/>
          </a:p>
        </p:txBody>
      </p:sp>
      <p:sp>
        <p:nvSpPr>
          <p:cNvPr id="455" name="Google Shape;45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/>
              <a:t>Python 2.x i 3.x nisu skroz kompatibilne!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/>
              <a:t>Ovo je instalacija za windows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/>
              <a:t>Na kolokvijumu će imati python 3.x verziju</a:t>
            </a:r>
            <a:endParaRPr/>
          </a:p>
        </p:txBody>
      </p:sp>
      <p:sp>
        <p:nvSpPr>
          <p:cNvPr id="465" name="Google Shape;46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1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1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1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13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13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0B5394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13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22"/>
          <p:cNvSpPr txBox="1"/>
          <p:nvPr>
            <p:ph idx="1" type="body"/>
          </p:nvPr>
        </p:nvSpPr>
        <p:spPr>
          <a:xfrm rot="5400000">
            <a:off x="4191000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2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"/>
          <p:cNvSpPr txBox="1"/>
          <p:nvPr>
            <p:ph type="title"/>
          </p:nvPr>
        </p:nvSpPr>
        <p:spPr>
          <a:xfrm rot="5400000">
            <a:off x="7402286" y="2296884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3"/>
          <p:cNvSpPr txBox="1"/>
          <p:nvPr>
            <p:ph idx="1" type="body"/>
          </p:nvPr>
        </p:nvSpPr>
        <p:spPr>
          <a:xfrm rot="5400000">
            <a:off x="2438399" y="-653145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2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2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5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4" name="Google Shape;134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9" name="Google Shape;139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55" name="Google Shape;155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56" name="Google Shape;156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1" name="Google Shape;161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2" name="Google Shape;162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3" name="Google Shape;163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4" name="Google Shape;164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5" name="Google Shape;165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6" name="Google Shape;166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67" name="Google Shape;167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72" name="Google Shape;172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73" name="Google Shape;173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78" name="Google Shape;178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9" name="Google Shape;179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0" name="Google Shape;180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1" name="Google Shape;181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2" name="Google Shape;182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3" name="Google Shape;183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84" name="Google Shape;184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9" name="Google Shape;189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2" name="Google Shape;192;p16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93" name="Google Shape;193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6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6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9" name="Google Shape;199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15" name="Google Shape;215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6" name="Google Shape;216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1" name="Google Shape;221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2" name="Google Shape;222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3" name="Google Shape;223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4" name="Google Shape;224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5" name="Google Shape;225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6" name="Google Shape;226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7" name="Google Shape;227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2" name="Google Shape;232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3" name="Google Shape;233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38" name="Google Shape;238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9" name="Google Shape;239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0" name="Google Shape;240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1" name="Google Shape;241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2" name="Google Shape;242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3" name="Google Shape;243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44" name="Google Shape;244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49" name="Google Shape;249;p17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7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51" name="Google Shape;251;p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5" name="Google Shape;255;p18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6" name="Google Shape;256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6" name="Google Shape;266;p2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2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2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2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2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2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2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2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2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2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2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2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2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2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2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2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82" name="Google Shape;282;p2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3" name="Google Shape;283;p2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2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2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2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2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8" name="Google Shape;288;p2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9" name="Google Shape;289;p2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2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1" name="Google Shape;291;p2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2" name="Google Shape;292;p2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3" name="Google Shape;293;p2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94" name="Google Shape;294;p2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2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2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2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2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9" name="Google Shape;299;p2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00" name="Google Shape;300;p2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2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2" name="Google Shape;302;p2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3" name="Google Shape;303;p2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4" name="Google Shape;304;p2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5" name="Google Shape;305;p2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6" name="Google Shape;306;p2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7" name="Google Shape;307;p2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8" name="Google Shape;308;p2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9" name="Google Shape;309;p2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10" name="Google Shape;310;p2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11" name="Google Shape;311;p2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p2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p2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p2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5" name="Google Shape;315;p2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6" name="Google Shape;316;p20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0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0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1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0B5394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21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B5394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B5394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21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21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21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21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21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2D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1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1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1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1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1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1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1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1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1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1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1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1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1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1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1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1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1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1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1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1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1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1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1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1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1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1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1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1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1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1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1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1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1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1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1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1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1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1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1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1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1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1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0B5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ython.org/download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5" y="1909346"/>
            <a:ext cx="9604200" cy="33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0"/>
              <a:buFont typeface="Arial"/>
              <a:buNone/>
            </a:pPr>
            <a:r>
              <a:rPr>
                <a:solidFill>
                  <a:srgbClr val="073763"/>
                </a:solidFill>
              </a:rPr>
              <a:t>Osnove programiranja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>
                <a:solidFill>
                  <a:srgbClr val="56A9F3"/>
                </a:solidFill>
              </a:rPr>
              <a:t>Grafičko inženjerstvo i dizajn, 1. godina osnovnih akademskih studija</a:t>
            </a:r>
            <a:endParaRPr>
              <a:solidFill>
                <a:srgbClr val="56A9F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0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200"/>
              <a:buFont typeface="Arial"/>
              <a:buNone/>
            </a:pPr>
            <a:r>
              <a:rPr/>
              <a:t>Provera verzije i pokretanje interpretera</a:t>
            </a:r>
            <a:endParaRPr/>
          </a:p>
        </p:txBody>
      </p:sp>
      <p:pic>
        <p:nvPicPr>
          <p:cNvPr id="482" name="Google Shape;48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625" y="2700172"/>
            <a:ext cx="9316750" cy="237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200"/>
              <a:buFont typeface="Arial"/>
              <a:buNone/>
            </a:pPr>
            <a:r>
              <a:rPr/>
              <a:t>Pokretanje programa</a:t>
            </a:r>
            <a:endParaRPr/>
          </a:p>
        </p:txBody>
      </p:sp>
      <p:sp>
        <p:nvSpPr>
          <p:cNvPr id="489" name="Google Shape;489;p11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/>
              <a:t>Moguće je koristiti python interaktivno – REPL režim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/>
              <a:t>Šta kada hoćemo da se jednom napisani kod pokrene više puta?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Tada pišemo modul ili skriptu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/>
              <a:t>Programski kod se piše u tekstualnim fajlovima sa .py ekstenzijom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/>
              <a:t>Za pisanje koda nam je potrebno razvojno okruženje (VS Code, Sublime, PyCharm...)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python3 naziv_programa.py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200"/>
              <a:buFont typeface="Arial"/>
              <a:buNone/>
            </a:pPr>
            <a:r>
              <a:rPr/>
              <a:t>Izvođenje vežbi</a:t>
            </a:r>
            <a:endParaRPr/>
          </a:p>
        </p:txBody>
      </p:sp>
      <p:sp>
        <p:nvSpPr>
          <p:cNvPr id="400" name="Google Shape;400;p2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/>
              <a:t>Vežbe se izvode u terminima prema rasporedu FTN-a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/>
              <a:t>Asistenti: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Stefan Anđelić - stefan.andjelic.uns.ac.rs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Jelena Matković - matkovic.jelena@uns.ac.rs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Luka Dorić - luka.doric@uns.ac.rs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Marko Njegomir - marko.njegomir@uns.ac.rs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/>
              <a:t>Za sva pitanja, nejasnoće ili zakazivanje konsultacija, pošaljite mejl vašem asistentu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/>
              <a:t>Kako se piše akademski mejl?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200"/>
              <a:buFont typeface="Arial"/>
              <a:buNone/>
            </a:pPr>
            <a:r>
              <a:rPr/>
              <a:t>Šta ćemo raditi na vežbama?</a:t>
            </a:r>
            <a:endParaRPr/>
          </a:p>
        </p:txBody>
      </p:sp>
      <p:sp>
        <p:nvSpPr>
          <p:cNvPr id="406" name="Google Shape;406;p3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/>
              <a:t>Cilj je steći osnovne veštine proceduralnog programiranja kroz Python programski jezik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/>
              <a:t>Naučićete: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Koji tipovi podataka postoje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Kako formirati matematičke i logičke izraze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Petlje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Rad sa stringovima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Rad sa fajlovima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Strukture podataka (nizove, liste, rečnike...)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200"/>
              <a:buFont typeface="Arial"/>
              <a:buNone/>
            </a:pPr>
            <a:r>
              <a:rPr/>
              <a:t>Polaganje predispitnih obaveza</a:t>
            </a:r>
            <a:endParaRPr/>
          </a:p>
        </p:txBody>
      </p:sp>
      <p:sp>
        <p:nvSpPr>
          <p:cNvPr id="412" name="Google Shape;412;p4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/>
              <a:t>Predispitne obaveze se sastoje od dva kolokvijuma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Prvi kolokvijum – sredinom semestra, </a:t>
            </a:r>
            <a:r>
              <a:rPr b="1"/>
              <a:t>max 30 bodova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Drugi</a:t>
            </a:r>
            <a:r>
              <a:rPr b="1"/>
              <a:t> </a:t>
            </a:r>
            <a:r>
              <a:rPr/>
              <a:t>kolokvijum – krajem semestra, </a:t>
            </a:r>
            <a:r>
              <a:rPr b="1"/>
              <a:t>max 40 bodova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/>
              <a:t>Popravni kolokvijum, na kraju semestra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Student na popravnom kolokvijumu može da radi bilo koji od dva kolokvijuma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Izlaskom na popravni kolokvijum, prethodno osvojeni bodovi </a:t>
            </a:r>
            <a:r>
              <a:rPr b="1"/>
              <a:t>se brišu</a:t>
            </a:r>
            <a:r>
              <a:rPr/>
              <a:t>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▪"/>
            </a:pPr>
            <a:r>
              <a:rPr b="1" sz="2400"/>
              <a:t>Da bi položio predispitne obaveze, student mora da osvoji minimalno 50% i na prvom i na drugom kolokvijumu!</a:t>
            </a:r>
            <a:endParaRPr b="1"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200"/>
              <a:buFont typeface="Arial"/>
              <a:buNone/>
            </a:pPr>
            <a:r>
              <a:rPr/>
              <a:t>Primeri</a:t>
            </a:r>
            <a:endParaRPr/>
          </a:p>
        </p:txBody>
      </p:sp>
      <p:sp>
        <p:nvSpPr>
          <p:cNvPr id="418" name="Google Shape;418;p5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19" name="Google Shape;419;p5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/>
              <a:t>25 bodova na prvom kolokvijumu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Više od 50%, student </a:t>
            </a:r>
            <a:r>
              <a:rPr b="1"/>
              <a:t>je položio </a:t>
            </a:r>
            <a:r>
              <a:rPr/>
              <a:t>prvi kolokvijum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/>
              <a:t>10 bodova na drugom kolokvijumu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Manje od 50%, student </a:t>
            </a:r>
            <a:r>
              <a:rPr b="1"/>
              <a:t>nije položio </a:t>
            </a:r>
            <a:r>
              <a:rPr/>
              <a:t>drugi kolokvijum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/>
              <a:t>Student </a:t>
            </a:r>
            <a:r>
              <a:rPr b="1"/>
              <a:t>NIJE POLOŽIO </a:t>
            </a:r>
            <a:r>
              <a:rPr/>
              <a:t>predispitne obaveze!</a:t>
            </a:r>
            <a:endParaRPr/>
          </a:p>
        </p:txBody>
      </p:sp>
      <p:sp>
        <p:nvSpPr>
          <p:cNvPr id="420" name="Google Shape;420;p5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21" name="Google Shape;421;p5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/>
              <a:t>15 bodova na prvom kolokvijumu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&gt;= 50%, student </a:t>
            </a:r>
            <a:r>
              <a:rPr b="1"/>
              <a:t>je položio </a:t>
            </a:r>
            <a:r>
              <a:rPr/>
              <a:t>prvi kolokvijum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/>
              <a:t>21 bod na drugom kolokvijumu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Više od 50%, student </a:t>
            </a:r>
            <a:r>
              <a:rPr b="1"/>
              <a:t>je položio </a:t>
            </a:r>
            <a:r>
              <a:rPr/>
              <a:t>drugi kolokvijum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/>
              <a:t>Student </a:t>
            </a:r>
            <a:r>
              <a:rPr b="1"/>
              <a:t>JE POLOŽIO </a:t>
            </a:r>
            <a:r>
              <a:rPr/>
              <a:t>predispitne obaveze!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200"/>
              <a:buFont typeface="Arial"/>
              <a:buNone/>
            </a:pPr>
            <a:r>
              <a:rPr/>
              <a:t>Delovi računara</a:t>
            </a:r>
            <a:endParaRPr/>
          </a:p>
        </p:txBody>
      </p:sp>
      <p:grpSp>
        <p:nvGrpSpPr>
          <p:cNvPr id="428" name="Google Shape;428;p6"/>
          <p:cNvGrpSpPr/>
          <p:nvPr/>
        </p:nvGrpSpPr>
        <p:grpSpPr>
          <a:xfrm>
            <a:off x="1593912" y="1981200"/>
            <a:ext cx="9302687" cy="3806148"/>
            <a:chOff x="298512" y="0"/>
            <a:chExt cx="9302687" cy="3806148"/>
          </a:xfrm>
        </p:grpSpPr>
        <p:sp>
          <p:nvSpPr>
            <p:cNvPr id="429" name="Google Shape;429;p6"/>
            <p:cNvSpPr/>
            <p:nvPr/>
          </p:nvSpPr>
          <p:spPr>
            <a:xfrm>
              <a:off x="298512" y="1331672"/>
              <a:ext cx="1514985" cy="97240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EDDA7"/>
                </a:gs>
                <a:gs pos="50000">
                  <a:srgbClr val="C5D799"/>
                </a:gs>
                <a:gs pos="100000">
                  <a:srgbClr val="BED587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06112" y="1517550"/>
              <a:ext cx="1610006" cy="503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 txBox="1"/>
            <p:nvPr/>
          </p:nvSpPr>
          <p:spPr>
            <a:xfrm>
              <a:off x="406112" y="1517550"/>
              <a:ext cx="1610006" cy="503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2984370" y="0"/>
              <a:ext cx="3600097" cy="3806148"/>
            </a:xfrm>
            <a:prstGeom prst="roundRect">
              <a:avLst>
                <a:gd fmla="val 16667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9413228" y="0"/>
              <a:ext cx="187971" cy="132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 txBox="1"/>
            <p:nvPr/>
          </p:nvSpPr>
          <p:spPr>
            <a:xfrm>
              <a:off x="9413228" y="0"/>
              <a:ext cx="187971" cy="132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7867100" y="0"/>
              <a:ext cx="1734099" cy="835512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8190354" y="0"/>
              <a:ext cx="1410845" cy="508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 txBox="1"/>
            <p:nvPr/>
          </p:nvSpPr>
          <p:spPr>
            <a:xfrm>
              <a:off x="8190354" y="0"/>
              <a:ext cx="1410845" cy="508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658013" y="2412075"/>
              <a:ext cx="1795729" cy="98147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08832" y="2413820"/>
              <a:ext cx="1845867" cy="612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 txBox="1"/>
            <p:nvPr/>
          </p:nvSpPr>
          <p:spPr>
            <a:xfrm>
              <a:off x="7308832" y="2413820"/>
              <a:ext cx="1845867" cy="612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Eksterna emorija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p6"/>
          <p:cNvSpPr/>
          <p:nvPr/>
        </p:nvSpPr>
        <p:spPr>
          <a:xfrm>
            <a:off x="8940303" y="4055012"/>
            <a:ext cx="1548713" cy="99405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CE3B2"/>
              </a:gs>
              <a:gs pos="50000">
                <a:srgbClr val="B0DDA4"/>
              </a:gs>
              <a:gs pos="100000">
                <a:srgbClr val="A3DB9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"/>
          <p:cNvSpPr/>
          <p:nvPr/>
        </p:nvSpPr>
        <p:spPr>
          <a:xfrm>
            <a:off x="8936474" y="2318825"/>
            <a:ext cx="1548713" cy="99405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CE3B2"/>
              </a:gs>
              <a:gs pos="50000">
                <a:srgbClr val="B0DDA4"/>
              </a:gs>
              <a:gs pos="100000">
                <a:srgbClr val="A3DB9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"/>
          <p:cNvSpPr/>
          <p:nvPr/>
        </p:nvSpPr>
        <p:spPr>
          <a:xfrm>
            <a:off x="3291839" y="3668150"/>
            <a:ext cx="773723" cy="4360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6"/>
          <p:cNvSpPr/>
          <p:nvPr/>
        </p:nvSpPr>
        <p:spPr>
          <a:xfrm>
            <a:off x="5012787" y="2640005"/>
            <a:ext cx="2166425" cy="7174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6"/>
          <p:cNvSpPr/>
          <p:nvPr/>
        </p:nvSpPr>
        <p:spPr>
          <a:xfrm>
            <a:off x="5012787" y="4331612"/>
            <a:ext cx="2166425" cy="7174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"/>
          <p:cNvSpPr/>
          <p:nvPr/>
        </p:nvSpPr>
        <p:spPr>
          <a:xfrm>
            <a:off x="7990447" y="4380897"/>
            <a:ext cx="817429" cy="34228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"/>
          <p:cNvSpPr txBox="1"/>
          <p:nvPr/>
        </p:nvSpPr>
        <p:spPr>
          <a:xfrm>
            <a:off x="1709665" y="3668150"/>
            <a:ext cx="12698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Ulazni uređaji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6"/>
          <p:cNvSpPr txBox="1"/>
          <p:nvPr/>
        </p:nvSpPr>
        <p:spPr>
          <a:xfrm>
            <a:off x="9091109" y="2661962"/>
            <a:ext cx="12394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Izazni uređaji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6"/>
          <p:cNvSpPr txBox="1"/>
          <p:nvPr/>
        </p:nvSpPr>
        <p:spPr>
          <a:xfrm>
            <a:off x="8936474" y="4182706"/>
            <a:ext cx="158269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Sekundarna (eksterna) memorija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"/>
          <p:cNvSpPr/>
          <p:nvPr/>
        </p:nvSpPr>
        <p:spPr>
          <a:xfrm>
            <a:off x="5928356" y="3480179"/>
            <a:ext cx="335965" cy="70252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"/>
          <p:cNvSpPr/>
          <p:nvPr/>
        </p:nvSpPr>
        <p:spPr>
          <a:xfrm>
            <a:off x="8012302" y="2597750"/>
            <a:ext cx="773700" cy="43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C5F7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8" name="Google Shape;458;p7"/>
          <p:cNvSpPr txBox="1"/>
          <p:nvPr>
            <p:ph idx="1" type="body"/>
          </p:nvPr>
        </p:nvSpPr>
        <p:spPr>
          <a:xfrm>
            <a:off x="1223889" y="1547446"/>
            <a:ext cx="5537228" cy="473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sz="3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Python programski jezik</a:t>
            </a:r>
            <a:endParaRPr b="1" sz="3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7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460" name="Google Shape;4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974187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7"/>
          <p:cNvSpPr txBox="1"/>
          <p:nvPr/>
        </p:nvSpPr>
        <p:spPr>
          <a:xfrm>
            <a:off x="1223889" y="2307101"/>
            <a:ext cx="553722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90C8"/>
              </a:buClr>
              <a:buSzPts val="2000"/>
              <a:buFont typeface="Noto Sans Symbols"/>
              <a:buChar char="▪"/>
            </a:pPr>
            <a:r>
              <a: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Interpreterski programski jezik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190C8"/>
              </a:buClr>
              <a:buSzPts val="2000"/>
              <a:buFont typeface="Noto Sans Symbols"/>
              <a:buChar char="▪"/>
            </a:pPr>
            <a:r>
              <a: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Višenamenski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190C8"/>
              </a:buClr>
              <a:buSzPts val="2000"/>
              <a:buFont typeface="Noto Sans Symbols"/>
              <a:buChar char="▪"/>
            </a:pPr>
            <a:r>
              <a: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(relativno) jednostavan za upotrebu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190C8"/>
              </a:buClr>
              <a:buSzPts val="2000"/>
              <a:buFont typeface="Noto Sans Symbols"/>
              <a:buChar char="▪"/>
            </a:pPr>
            <a:r>
              <a: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Velika programerska zajednica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190C8"/>
              </a:buClr>
              <a:buSzPts val="2000"/>
              <a:buFont typeface="Noto Sans Symbols"/>
              <a:buChar char="▪"/>
            </a:pPr>
            <a:r>
              <a: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Dostupna dokumentacija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200"/>
              <a:buFont typeface="Arial"/>
              <a:buNone/>
            </a:pPr>
            <a:r>
              <a:rPr/>
              <a:t>Instalacija </a:t>
            </a:r>
            <a:endParaRPr/>
          </a:p>
        </p:txBody>
      </p:sp>
      <p:sp>
        <p:nvSpPr>
          <p:cNvPr id="468" name="Google Shape;468;p8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/>
              <a:t>Preuzmite poslednju verziju sa sajta </a:t>
            </a:r>
            <a:r>
              <a:rPr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/>
              <a:t>Nakon preuzimanja, pokrenite preuzetu aplikaciju za instalaciju Python-a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>
                <a:solidFill>
                  <a:srgbClr val="C00000"/>
                </a:solidFill>
              </a:rPr>
              <a:t>Obavezno čekirajte „Add python 3.10 to PATH“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/>
              <a:t>Ukoliko zaboravite da čekirate ovu opciju, uputstvo za dodavanje python-a u PATH je dato u sekciji /Podešavanje okruženja naTeams-u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/>
              <a:t>Nakon uspešne instalacije, možete proveriti verziju python-a u terminalu, pomoću komande „py“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911181"/>
            <a:ext cx="10058400" cy="4249123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9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200"/>
              <a:buFont typeface="Arial"/>
              <a:buNone/>
            </a:pPr>
            <a:r>
              <a:rPr/>
              <a:t>Python installer</a:t>
            </a:r>
            <a:endParaRPr/>
          </a:p>
        </p:txBody>
      </p:sp>
      <p:sp>
        <p:nvSpPr>
          <p:cNvPr id="475" name="Google Shape;475;p9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2021-10-10T14:49:34Z</dcterms:created>
  <dc:creator>Windows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