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A529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A529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4228" y="1951482"/>
            <a:ext cx="2566670" cy="362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E6E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A529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6551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25751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4951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641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833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7025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217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1409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601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5793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047" y="190499"/>
            <a:ext cx="12189460" cy="6123940"/>
          </a:xfrm>
          <a:custGeom>
            <a:avLst/>
            <a:gdLst/>
            <a:ahLst/>
            <a:cxnLst/>
            <a:rect l="l" t="t" r="r" b="b"/>
            <a:pathLst>
              <a:path w="12189460" h="6123940">
                <a:moveTo>
                  <a:pt x="0" y="0"/>
                </a:moveTo>
                <a:lnTo>
                  <a:pt x="12188952" y="0"/>
                </a:lnTo>
              </a:path>
              <a:path w="12189460" h="6123940">
                <a:moveTo>
                  <a:pt x="0" y="1225296"/>
                </a:moveTo>
                <a:lnTo>
                  <a:pt x="12188952" y="1225296"/>
                </a:lnTo>
              </a:path>
              <a:path w="12189460" h="6123940">
                <a:moveTo>
                  <a:pt x="0" y="2449067"/>
                </a:moveTo>
                <a:lnTo>
                  <a:pt x="12188952" y="2449067"/>
                </a:lnTo>
              </a:path>
              <a:path w="12189460" h="6123940">
                <a:moveTo>
                  <a:pt x="0" y="3674364"/>
                </a:moveTo>
                <a:lnTo>
                  <a:pt x="12188952" y="3674364"/>
                </a:lnTo>
              </a:path>
              <a:path w="12189460" h="6123940">
                <a:moveTo>
                  <a:pt x="0" y="4898136"/>
                </a:moveTo>
                <a:lnTo>
                  <a:pt x="12188952" y="4898136"/>
                </a:lnTo>
              </a:path>
              <a:path w="12189460" h="6123940">
                <a:moveTo>
                  <a:pt x="0" y="6123432"/>
                </a:moveTo>
                <a:lnTo>
                  <a:pt x="12188952" y="6123432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20942" y="0"/>
            <a:ext cx="6621145" cy="6661784"/>
          </a:xfrm>
          <a:custGeom>
            <a:avLst/>
            <a:gdLst/>
            <a:ahLst/>
            <a:cxnLst/>
            <a:rect l="l" t="t" r="r" b="b"/>
            <a:pathLst>
              <a:path w="6621145" h="6661784">
                <a:moveTo>
                  <a:pt x="0" y="0"/>
                </a:moveTo>
                <a:lnTo>
                  <a:pt x="6620572" y="6661404"/>
                </a:lnTo>
              </a:path>
            </a:pathLst>
          </a:custGeom>
          <a:ln w="609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44714" y="0"/>
            <a:ext cx="6621145" cy="6661784"/>
          </a:xfrm>
          <a:custGeom>
            <a:avLst/>
            <a:gdLst/>
            <a:ahLst/>
            <a:cxnLst/>
            <a:rect l="l" t="t" r="r" b="b"/>
            <a:pathLst>
              <a:path w="6621145" h="6661784">
                <a:moveTo>
                  <a:pt x="0" y="0"/>
                </a:moveTo>
                <a:lnTo>
                  <a:pt x="6620572" y="6661404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860866" y="0"/>
            <a:ext cx="6621145" cy="6661784"/>
          </a:xfrm>
          <a:custGeom>
            <a:avLst/>
            <a:gdLst/>
            <a:ahLst/>
            <a:cxnLst/>
            <a:rect l="l" t="t" r="r" b="b"/>
            <a:pathLst>
              <a:path w="6621145" h="6661784">
                <a:moveTo>
                  <a:pt x="0" y="0"/>
                </a:moveTo>
                <a:lnTo>
                  <a:pt x="6620572" y="6661404"/>
                </a:lnTo>
              </a:path>
            </a:pathLst>
          </a:custGeom>
          <a:ln w="609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080067" y="0"/>
            <a:ext cx="8112125" cy="6661784"/>
          </a:xfrm>
          <a:custGeom>
            <a:avLst/>
            <a:gdLst/>
            <a:ahLst/>
            <a:cxnLst/>
            <a:rect l="l" t="t" r="r" b="b"/>
            <a:pathLst>
              <a:path w="8112125" h="6661784">
                <a:moveTo>
                  <a:pt x="0" y="0"/>
                </a:moveTo>
                <a:lnTo>
                  <a:pt x="6620572" y="6661404"/>
                </a:lnTo>
              </a:path>
              <a:path w="8112125" h="6661784">
                <a:moveTo>
                  <a:pt x="1222248" y="0"/>
                </a:moveTo>
                <a:lnTo>
                  <a:pt x="7842820" y="6661404"/>
                </a:lnTo>
              </a:path>
              <a:path w="8112125" h="6661784">
                <a:moveTo>
                  <a:pt x="2443024" y="0"/>
                </a:moveTo>
                <a:lnTo>
                  <a:pt x="8111679" y="5702071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745241" y="0"/>
            <a:ext cx="4446905" cy="4475480"/>
          </a:xfrm>
          <a:custGeom>
            <a:avLst/>
            <a:gdLst/>
            <a:ahLst/>
            <a:cxnLst/>
            <a:rect l="l" t="t" r="r" b="b"/>
            <a:pathLst>
              <a:path w="4446905" h="4475480">
                <a:moveTo>
                  <a:pt x="0" y="0"/>
                </a:moveTo>
                <a:lnTo>
                  <a:pt x="4446758" y="4475221"/>
                </a:lnTo>
              </a:path>
              <a:path w="4446905" h="4475480">
                <a:moveTo>
                  <a:pt x="1222877" y="0"/>
                </a:moveTo>
                <a:lnTo>
                  <a:pt x="4446758" y="3259447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177327" y="0"/>
            <a:ext cx="2014855" cy="2030095"/>
          </a:xfrm>
          <a:custGeom>
            <a:avLst/>
            <a:gdLst/>
            <a:ahLst/>
            <a:cxnLst/>
            <a:rect l="l" t="t" r="r" b="b"/>
            <a:pathLst>
              <a:path w="2014854" h="2030095">
                <a:moveTo>
                  <a:pt x="0" y="0"/>
                </a:moveTo>
                <a:lnTo>
                  <a:pt x="2014672" y="202984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1393080" y="0"/>
            <a:ext cx="798830" cy="806450"/>
          </a:xfrm>
          <a:custGeom>
            <a:avLst/>
            <a:gdLst/>
            <a:ahLst/>
            <a:cxnLst/>
            <a:rect l="l" t="t" r="r" b="b"/>
            <a:pathLst>
              <a:path w="798829" h="806450">
                <a:moveTo>
                  <a:pt x="0" y="0"/>
                </a:moveTo>
                <a:lnTo>
                  <a:pt x="798284" y="805941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816863"/>
            <a:ext cx="5829300" cy="5846445"/>
          </a:xfrm>
          <a:custGeom>
            <a:avLst/>
            <a:gdLst/>
            <a:ahLst/>
            <a:cxnLst/>
            <a:rect l="l" t="t" r="r" b="b"/>
            <a:pathLst>
              <a:path w="5829300" h="5846445">
                <a:moveTo>
                  <a:pt x="5828792" y="5845949"/>
                </a:moveTo>
                <a:lnTo>
                  <a:pt x="0" y="0"/>
                </a:lnTo>
              </a:path>
              <a:path w="5829300" h="5846445">
                <a:moveTo>
                  <a:pt x="4614799" y="5845289"/>
                </a:moveTo>
                <a:lnTo>
                  <a:pt x="0" y="1214627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3235452"/>
            <a:ext cx="3398520" cy="3426460"/>
          </a:xfrm>
          <a:custGeom>
            <a:avLst/>
            <a:gdLst/>
            <a:ahLst/>
            <a:cxnLst/>
            <a:rect l="l" t="t" r="r" b="b"/>
            <a:pathLst>
              <a:path w="3398520" h="3426459">
                <a:moveTo>
                  <a:pt x="3398392" y="3425850"/>
                </a:moveTo>
                <a:lnTo>
                  <a:pt x="0" y="0"/>
                </a:lnTo>
              </a:path>
            </a:pathLst>
          </a:custGeom>
          <a:ln w="609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4456175"/>
            <a:ext cx="2196465" cy="2206625"/>
          </a:xfrm>
          <a:custGeom>
            <a:avLst/>
            <a:gdLst/>
            <a:ahLst/>
            <a:cxnLst/>
            <a:rect l="l" t="t" r="r" b="b"/>
            <a:pathLst>
              <a:path w="2196465" h="2206625">
                <a:moveTo>
                  <a:pt x="2196465" y="2206561"/>
                </a:moveTo>
                <a:lnTo>
                  <a:pt x="0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5667755"/>
            <a:ext cx="987425" cy="993775"/>
          </a:xfrm>
          <a:custGeom>
            <a:avLst/>
            <a:gdLst/>
            <a:ahLst/>
            <a:cxnLst/>
            <a:rect l="l" t="t" r="r" b="b"/>
            <a:pathLst>
              <a:path w="987425" h="993775">
                <a:moveTo>
                  <a:pt x="987005" y="993546"/>
                </a:moveTo>
                <a:lnTo>
                  <a:pt x="0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5151119" y="0"/>
            <a:ext cx="6621145" cy="6661784"/>
          </a:xfrm>
          <a:custGeom>
            <a:avLst/>
            <a:gdLst/>
            <a:ahLst/>
            <a:cxnLst/>
            <a:rect l="l" t="t" r="r" b="b"/>
            <a:pathLst>
              <a:path w="6621145" h="6661784">
                <a:moveTo>
                  <a:pt x="6620572" y="0"/>
                </a:moveTo>
                <a:lnTo>
                  <a:pt x="0" y="6661404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490471" y="0"/>
            <a:ext cx="9057640" cy="6661784"/>
          </a:xfrm>
          <a:custGeom>
            <a:avLst/>
            <a:gdLst/>
            <a:ahLst/>
            <a:cxnLst/>
            <a:rect l="l" t="t" r="r" b="b"/>
            <a:pathLst>
              <a:path w="9057640" h="6661784">
                <a:moveTo>
                  <a:pt x="9057448" y="0"/>
                </a:moveTo>
                <a:lnTo>
                  <a:pt x="2436876" y="6661404"/>
                </a:lnTo>
              </a:path>
              <a:path w="9057640" h="6661784">
                <a:moveTo>
                  <a:pt x="7839772" y="0"/>
                </a:moveTo>
                <a:lnTo>
                  <a:pt x="1219200" y="6661404"/>
                </a:lnTo>
              </a:path>
              <a:path w="9057640" h="6661784">
                <a:moveTo>
                  <a:pt x="6620572" y="0"/>
                </a:moveTo>
                <a:lnTo>
                  <a:pt x="0" y="6661404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6890384" cy="6661784"/>
          </a:xfrm>
          <a:custGeom>
            <a:avLst/>
            <a:gdLst/>
            <a:ahLst/>
            <a:cxnLst/>
            <a:rect l="l" t="t" r="r" b="b"/>
            <a:pathLst>
              <a:path w="6890384" h="6661784">
                <a:moveTo>
                  <a:pt x="6890320" y="0"/>
                </a:moveTo>
                <a:lnTo>
                  <a:pt x="269747" y="6661404"/>
                </a:lnTo>
              </a:path>
              <a:path w="6890384" h="6661784">
                <a:moveTo>
                  <a:pt x="5668654" y="0"/>
                </a:moveTo>
                <a:lnTo>
                  <a:pt x="0" y="5702071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4447540" cy="4476115"/>
          </a:xfrm>
          <a:custGeom>
            <a:avLst/>
            <a:gdLst/>
            <a:ahLst/>
            <a:cxnLst/>
            <a:rect l="l" t="t" r="r" b="b"/>
            <a:pathLst>
              <a:path w="4447540" h="4476115">
                <a:moveTo>
                  <a:pt x="4447393" y="0"/>
                </a:moveTo>
                <a:lnTo>
                  <a:pt x="0" y="447586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3224530" cy="3260090"/>
          </a:xfrm>
          <a:custGeom>
            <a:avLst/>
            <a:gdLst/>
            <a:ahLst/>
            <a:cxnLst/>
            <a:rect l="l" t="t" r="r" b="b"/>
            <a:pathLst>
              <a:path w="3224530" h="3260090">
                <a:moveTo>
                  <a:pt x="3224515" y="0"/>
                </a:moveTo>
                <a:lnTo>
                  <a:pt x="0" y="3260089"/>
                </a:lnTo>
              </a:path>
              <a:path w="3224530" h="3260090">
                <a:moveTo>
                  <a:pt x="2014672" y="0"/>
                </a:moveTo>
                <a:lnTo>
                  <a:pt x="0" y="2029840"/>
                </a:lnTo>
              </a:path>
              <a:path w="3224530" h="3260090">
                <a:moveTo>
                  <a:pt x="798253" y="0"/>
                </a:moveTo>
                <a:lnTo>
                  <a:pt x="0" y="805941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362699" y="816863"/>
            <a:ext cx="5829300" cy="5846445"/>
          </a:xfrm>
          <a:custGeom>
            <a:avLst/>
            <a:gdLst/>
            <a:ahLst/>
            <a:cxnLst/>
            <a:rect l="l" t="t" r="r" b="b"/>
            <a:pathLst>
              <a:path w="5829300" h="5846445">
                <a:moveTo>
                  <a:pt x="0" y="5845949"/>
                </a:moveTo>
                <a:lnTo>
                  <a:pt x="5828792" y="0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77327" y="2031491"/>
            <a:ext cx="4615180" cy="4631690"/>
          </a:xfrm>
          <a:custGeom>
            <a:avLst/>
            <a:gdLst/>
            <a:ahLst/>
            <a:cxnLst/>
            <a:rect l="l" t="t" r="r" b="b"/>
            <a:pathLst>
              <a:path w="4615180" h="4631690">
                <a:moveTo>
                  <a:pt x="0" y="4630661"/>
                </a:moveTo>
                <a:lnTo>
                  <a:pt x="4614799" y="0"/>
                </a:lnTo>
              </a:path>
              <a:path w="4615180" h="4631690">
                <a:moveTo>
                  <a:pt x="1216152" y="4629810"/>
                </a:moveTo>
                <a:lnTo>
                  <a:pt x="4614545" y="1203960"/>
                </a:lnTo>
              </a:path>
              <a:path w="4615180" h="4631690">
                <a:moveTo>
                  <a:pt x="2418588" y="4631245"/>
                </a:moveTo>
                <a:lnTo>
                  <a:pt x="4615053" y="2424684"/>
                </a:lnTo>
              </a:path>
              <a:path w="4615180" h="4631690">
                <a:moveTo>
                  <a:pt x="3627120" y="4629810"/>
                </a:moveTo>
                <a:lnTo>
                  <a:pt x="4614164" y="3636264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09600" y="6172199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12192">
            <a:solidFill>
              <a:srgbClr val="0A5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4394" y="1088263"/>
            <a:ext cx="656653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A529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1835395"/>
            <a:ext cx="9182735" cy="295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56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4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63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-3048" y="-3047"/>
            <a:ext cx="12198985" cy="6864984"/>
            <a:chOff x="-3048" y="-3047"/>
            <a:chExt cx="12198985" cy="6864984"/>
          </a:xfrm>
        </p:grpSpPr>
        <p:sp>
          <p:nvSpPr>
            <p:cNvPr id="13" name="object 13"/>
            <p:cNvSpPr/>
            <p:nvPr/>
          </p:nvSpPr>
          <p:spPr>
            <a:xfrm>
              <a:off x="3047" y="0"/>
              <a:ext cx="12189460" cy="6858000"/>
            </a:xfrm>
            <a:custGeom>
              <a:avLst/>
              <a:gdLst/>
              <a:ahLst/>
              <a:cxnLst/>
              <a:rect l="l" t="t" r="r" b="b"/>
              <a:pathLst>
                <a:path w="12189460" h="6858000">
                  <a:moveTo>
                    <a:pt x="11579352" y="0"/>
                  </a:moveTo>
                  <a:lnTo>
                    <a:pt x="11579352" y="6857999"/>
                  </a:lnTo>
                </a:path>
                <a:path w="12189460" h="6858000">
                  <a:moveTo>
                    <a:pt x="0" y="387096"/>
                  </a:moveTo>
                  <a:lnTo>
                    <a:pt x="12188952" y="387096"/>
                  </a:lnTo>
                </a:path>
                <a:path w="12189460" h="6858000">
                  <a:moveTo>
                    <a:pt x="0" y="1610867"/>
                  </a:moveTo>
                  <a:lnTo>
                    <a:pt x="12188952" y="1610867"/>
                  </a:lnTo>
                </a:path>
                <a:path w="12189460" h="6858000">
                  <a:moveTo>
                    <a:pt x="0" y="2836164"/>
                  </a:moveTo>
                  <a:lnTo>
                    <a:pt x="12188952" y="2836164"/>
                  </a:lnTo>
                </a:path>
                <a:path w="12189460" h="6858000">
                  <a:moveTo>
                    <a:pt x="0" y="4059936"/>
                  </a:moveTo>
                  <a:lnTo>
                    <a:pt x="12188952" y="4059936"/>
                  </a:lnTo>
                </a:path>
                <a:path w="12189460" h="6858000">
                  <a:moveTo>
                    <a:pt x="0" y="5285232"/>
                  </a:moveTo>
                  <a:lnTo>
                    <a:pt x="12188952" y="5285232"/>
                  </a:lnTo>
                </a:path>
                <a:path w="12189460" h="6858000">
                  <a:moveTo>
                    <a:pt x="0" y="6510528"/>
                  </a:moveTo>
                  <a:lnTo>
                    <a:pt x="12188952" y="6510528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552" y="0"/>
              <a:ext cx="6816090" cy="6858000"/>
            </a:xfrm>
            <a:custGeom>
              <a:avLst/>
              <a:gdLst/>
              <a:ahLst/>
              <a:cxnLst/>
              <a:rect l="l" t="t" r="r" b="b"/>
              <a:pathLst>
                <a:path w="6816090" h="6858000">
                  <a:moveTo>
                    <a:pt x="0" y="0"/>
                  </a:moveTo>
                  <a:lnTo>
                    <a:pt x="6815963" y="6857999"/>
                  </a:lnTo>
                </a:path>
              </a:pathLst>
            </a:custGeom>
            <a:ln w="609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9324" y="0"/>
              <a:ext cx="6816090" cy="6858000"/>
            </a:xfrm>
            <a:custGeom>
              <a:avLst/>
              <a:gdLst/>
              <a:ahLst/>
              <a:cxnLst/>
              <a:rect l="l" t="t" r="r" b="b"/>
              <a:pathLst>
                <a:path w="6816090" h="6858000">
                  <a:moveTo>
                    <a:pt x="0" y="0"/>
                  </a:moveTo>
                  <a:lnTo>
                    <a:pt x="6815962" y="6857999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5475" y="0"/>
              <a:ext cx="6816090" cy="6858000"/>
            </a:xfrm>
            <a:custGeom>
              <a:avLst/>
              <a:gdLst/>
              <a:ahLst/>
              <a:cxnLst/>
              <a:rect l="l" t="t" r="r" b="b"/>
              <a:pathLst>
                <a:path w="6816090" h="6858000">
                  <a:moveTo>
                    <a:pt x="0" y="0"/>
                  </a:moveTo>
                  <a:lnTo>
                    <a:pt x="6815963" y="6857999"/>
                  </a:lnTo>
                </a:path>
              </a:pathLst>
            </a:custGeom>
            <a:ln w="609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4675" y="0"/>
              <a:ext cx="8307070" cy="6858000"/>
            </a:xfrm>
            <a:custGeom>
              <a:avLst/>
              <a:gdLst/>
              <a:ahLst/>
              <a:cxnLst/>
              <a:rect l="l" t="t" r="r" b="b"/>
              <a:pathLst>
                <a:path w="8307070" h="6858000">
                  <a:moveTo>
                    <a:pt x="0" y="0"/>
                  </a:moveTo>
                  <a:lnTo>
                    <a:pt x="6815963" y="6857999"/>
                  </a:lnTo>
                </a:path>
                <a:path w="8307070" h="6858000">
                  <a:moveTo>
                    <a:pt x="1222248" y="0"/>
                  </a:moveTo>
                  <a:lnTo>
                    <a:pt x="8038210" y="6857999"/>
                  </a:lnTo>
                </a:path>
                <a:path w="8307070" h="6858000">
                  <a:moveTo>
                    <a:pt x="2442972" y="0"/>
                  </a:moveTo>
                  <a:lnTo>
                    <a:pt x="8307070" y="5898667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49896" y="0"/>
              <a:ext cx="4643120" cy="4672965"/>
            </a:xfrm>
            <a:custGeom>
              <a:avLst/>
              <a:gdLst/>
              <a:ahLst/>
              <a:cxnLst/>
              <a:rect l="l" t="t" r="r" b="b"/>
              <a:pathLst>
                <a:path w="4643120" h="4672965">
                  <a:moveTo>
                    <a:pt x="0" y="0"/>
                  </a:moveTo>
                  <a:lnTo>
                    <a:pt x="4642738" y="4672457"/>
                  </a:lnTo>
                </a:path>
                <a:path w="4643120" h="4672965">
                  <a:moveTo>
                    <a:pt x="1223772" y="0"/>
                  </a:moveTo>
                  <a:lnTo>
                    <a:pt x="4642738" y="3456686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82200" y="0"/>
              <a:ext cx="2209800" cy="2226945"/>
            </a:xfrm>
            <a:custGeom>
              <a:avLst/>
              <a:gdLst/>
              <a:ahLst/>
              <a:cxnLst/>
              <a:rect l="l" t="t" r="r" b="b"/>
              <a:pathLst>
                <a:path w="2209800" h="2226945">
                  <a:moveTo>
                    <a:pt x="0" y="0"/>
                  </a:moveTo>
                  <a:lnTo>
                    <a:pt x="2209800" y="2226437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98352" y="0"/>
              <a:ext cx="993140" cy="1002665"/>
            </a:xfrm>
            <a:custGeom>
              <a:avLst/>
              <a:gdLst/>
              <a:ahLst/>
              <a:cxnLst/>
              <a:rect l="l" t="t" r="r" b="b"/>
              <a:pathLst>
                <a:path w="993140" h="1002665">
                  <a:moveTo>
                    <a:pt x="0" y="0"/>
                  </a:moveTo>
                  <a:lnTo>
                    <a:pt x="993013" y="1002538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1011935"/>
              <a:ext cx="5829300" cy="5846445"/>
            </a:xfrm>
            <a:custGeom>
              <a:avLst/>
              <a:gdLst/>
              <a:ahLst/>
              <a:cxnLst/>
              <a:rect l="l" t="t" r="r" b="b"/>
              <a:pathLst>
                <a:path w="5829300" h="5846445">
                  <a:moveTo>
                    <a:pt x="5828792" y="5845944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2228087"/>
              <a:ext cx="4615180" cy="4631055"/>
            </a:xfrm>
            <a:custGeom>
              <a:avLst/>
              <a:gdLst/>
              <a:ahLst/>
              <a:cxnLst/>
              <a:rect l="l" t="t" r="r" b="b"/>
              <a:pathLst>
                <a:path w="4615180" h="4631055">
                  <a:moveTo>
                    <a:pt x="4614799" y="4630656"/>
                  </a:moveTo>
                  <a:lnTo>
                    <a:pt x="0" y="0"/>
                  </a:lnTo>
                </a:path>
                <a:path w="4615180" h="4631055">
                  <a:moveTo>
                    <a:pt x="3398393" y="4629808"/>
                  </a:moveTo>
                  <a:lnTo>
                    <a:pt x="0" y="1203960"/>
                  </a:lnTo>
                </a:path>
                <a:path w="4615180" h="4631055">
                  <a:moveTo>
                    <a:pt x="2196465" y="4629725"/>
                  </a:moveTo>
                  <a:lnTo>
                    <a:pt x="0" y="2423160"/>
                  </a:lnTo>
                </a:path>
                <a:path w="4615180" h="4631055">
                  <a:moveTo>
                    <a:pt x="987006" y="4629808"/>
                  </a:moveTo>
                  <a:lnTo>
                    <a:pt x="0" y="3636264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51119" y="0"/>
              <a:ext cx="6816090" cy="6858000"/>
            </a:xfrm>
            <a:custGeom>
              <a:avLst/>
              <a:gdLst/>
              <a:ahLst/>
              <a:cxnLst/>
              <a:rect l="l" t="t" r="r" b="b"/>
              <a:pathLst>
                <a:path w="6816090" h="6858000">
                  <a:moveTo>
                    <a:pt x="6815962" y="0"/>
                  </a:moveTo>
                  <a:lnTo>
                    <a:pt x="0" y="6857999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90471" y="0"/>
              <a:ext cx="9253220" cy="6858000"/>
            </a:xfrm>
            <a:custGeom>
              <a:avLst/>
              <a:gdLst/>
              <a:ahLst/>
              <a:cxnLst/>
              <a:rect l="l" t="t" r="r" b="b"/>
              <a:pathLst>
                <a:path w="9253220" h="6858000">
                  <a:moveTo>
                    <a:pt x="9252839" y="0"/>
                  </a:moveTo>
                  <a:lnTo>
                    <a:pt x="2436876" y="6857999"/>
                  </a:lnTo>
                </a:path>
                <a:path w="9253220" h="6858000">
                  <a:moveTo>
                    <a:pt x="8035162" y="0"/>
                  </a:moveTo>
                  <a:lnTo>
                    <a:pt x="1219200" y="6857999"/>
                  </a:lnTo>
                </a:path>
                <a:path w="9253220" h="6858000">
                  <a:moveTo>
                    <a:pt x="6815962" y="0"/>
                  </a:moveTo>
                  <a:lnTo>
                    <a:pt x="0" y="6857999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7041515" cy="6858000"/>
            </a:xfrm>
            <a:custGeom>
              <a:avLst/>
              <a:gdLst/>
              <a:ahLst/>
              <a:cxnLst/>
              <a:rect l="l" t="t" r="r" b="b"/>
              <a:pathLst>
                <a:path w="7041515" h="6858000">
                  <a:moveTo>
                    <a:pt x="7041515" y="0"/>
                  </a:moveTo>
                  <a:lnTo>
                    <a:pt x="225552" y="6857999"/>
                  </a:lnTo>
                </a:path>
                <a:path w="7041515" h="6858000">
                  <a:moveTo>
                    <a:pt x="5864098" y="0"/>
                  </a:moveTo>
                  <a:lnTo>
                    <a:pt x="0" y="5898667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4643120" cy="4672965"/>
            </a:xfrm>
            <a:custGeom>
              <a:avLst/>
              <a:gdLst/>
              <a:ahLst/>
              <a:cxnLst/>
              <a:rect l="l" t="t" r="r" b="b"/>
              <a:pathLst>
                <a:path w="4643120" h="4672965">
                  <a:moveTo>
                    <a:pt x="4642739" y="0"/>
                  </a:moveTo>
                  <a:lnTo>
                    <a:pt x="0" y="4672457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3419475" cy="3456940"/>
            </a:xfrm>
            <a:custGeom>
              <a:avLst/>
              <a:gdLst/>
              <a:ahLst/>
              <a:cxnLst/>
              <a:rect l="l" t="t" r="r" b="b"/>
              <a:pathLst>
                <a:path w="3419475" h="3456940">
                  <a:moveTo>
                    <a:pt x="3418967" y="0"/>
                  </a:moveTo>
                  <a:lnTo>
                    <a:pt x="0" y="3456686"/>
                  </a:lnTo>
                </a:path>
                <a:path w="3419475" h="3456940">
                  <a:moveTo>
                    <a:pt x="2209800" y="0"/>
                  </a:moveTo>
                  <a:lnTo>
                    <a:pt x="0" y="2226437"/>
                  </a:lnTo>
                </a:path>
                <a:path w="3419475" h="3456940">
                  <a:moveTo>
                    <a:pt x="992975" y="0"/>
                  </a:moveTo>
                  <a:lnTo>
                    <a:pt x="0" y="1002538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62699" y="1011935"/>
              <a:ext cx="5829300" cy="5846445"/>
            </a:xfrm>
            <a:custGeom>
              <a:avLst/>
              <a:gdLst/>
              <a:ahLst/>
              <a:cxnLst/>
              <a:rect l="l" t="t" r="r" b="b"/>
              <a:pathLst>
                <a:path w="5829300" h="5846445">
                  <a:moveTo>
                    <a:pt x="0" y="5845944"/>
                  </a:moveTo>
                  <a:lnTo>
                    <a:pt x="5828792" y="0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77327" y="2228087"/>
              <a:ext cx="4615180" cy="4631055"/>
            </a:xfrm>
            <a:custGeom>
              <a:avLst/>
              <a:gdLst/>
              <a:ahLst/>
              <a:cxnLst/>
              <a:rect l="l" t="t" r="r" b="b"/>
              <a:pathLst>
                <a:path w="4615180" h="4631055">
                  <a:moveTo>
                    <a:pt x="0" y="4630656"/>
                  </a:moveTo>
                  <a:lnTo>
                    <a:pt x="4614799" y="0"/>
                  </a:lnTo>
                </a:path>
                <a:path w="4615180" h="4631055">
                  <a:moveTo>
                    <a:pt x="1216152" y="4629808"/>
                  </a:moveTo>
                  <a:lnTo>
                    <a:pt x="4614545" y="1203960"/>
                  </a:lnTo>
                </a:path>
                <a:path w="4615180" h="4631055">
                  <a:moveTo>
                    <a:pt x="2418588" y="4629725"/>
                  </a:moveTo>
                  <a:lnTo>
                    <a:pt x="4615053" y="2423160"/>
                  </a:lnTo>
                </a:path>
                <a:path w="4615180" h="4631055">
                  <a:moveTo>
                    <a:pt x="3627120" y="4629808"/>
                  </a:moveTo>
                  <a:lnTo>
                    <a:pt x="4614164" y="3636264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5399" y="5294375"/>
              <a:ext cx="9601200" cy="0"/>
            </a:xfrm>
            <a:custGeom>
              <a:avLst/>
              <a:gdLst/>
              <a:ahLst/>
              <a:cxnLst/>
              <a:rect l="l" t="t" r="r" b="b"/>
              <a:pathLst>
                <a:path w="9601200">
                  <a:moveTo>
                    <a:pt x="0" y="0"/>
                  </a:moveTo>
                  <a:lnTo>
                    <a:pt x="9601200" y="0"/>
                  </a:lnTo>
                </a:path>
              </a:pathLst>
            </a:custGeom>
            <a:ln w="12192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72869" y="3060014"/>
            <a:ext cx="8027034" cy="2172970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12700" marR="5080">
              <a:lnSpc>
                <a:spcPct val="76000"/>
              </a:lnSpc>
              <a:spcBef>
                <a:spcPts val="2410"/>
              </a:spcBef>
            </a:pPr>
            <a:r>
              <a:rPr sz="8000" b="1" dirty="0">
                <a:solidFill>
                  <a:srgbClr val="083762"/>
                </a:solidFill>
                <a:latin typeface="Arial"/>
                <a:cs typeface="Arial"/>
              </a:rPr>
              <a:t>Tipovi</a:t>
            </a:r>
            <a:r>
              <a:rPr sz="8000" b="1" spc="-180" dirty="0">
                <a:solidFill>
                  <a:srgbClr val="083762"/>
                </a:solidFill>
                <a:latin typeface="Arial"/>
                <a:cs typeface="Arial"/>
              </a:rPr>
              <a:t> </a:t>
            </a:r>
            <a:r>
              <a:rPr sz="8000" b="1" spc="-10" dirty="0">
                <a:solidFill>
                  <a:srgbClr val="083762"/>
                </a:solidFill>
                <a:latin typeface="Arial"/>
                <a:cs typeface="Arial"/>
              </a:rPr>
              <a:t>podataka, </a:t>
            </a:r>
            <a:r>
              <a:rPr sz="8000" b="1" dirty="0">
                <a:solidFill>
                  <a:srgbClr val="083762"/>
                </a:solidFill>
                <a:latin typeface="Arial"/>
                <a:cs typeface="Arial"/>
              </a:rPr>
              <a:t>izrazi,</a:t>
            </a:r>
            <a:r>
              <a:rPr sz="8000" b="1" spc="-10" dirty="0">
                <a:solidFill>
                  <a:srgbClr val="083762"/>
                </a:solidFill>
                <a:latin typeface="Arial"/>
                <a:cs typeface="Arial"/>
              </a:rPr>
              <a:t> naredbe</a:t>
            </a:r>
            <a:endParaRPr sz="8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2868" y="5428589"/>
            <a:ext cx="944752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</a:pPr>
            <a:r>
              <a:rPr lang="sv-SE" sz="2400" dirty="0">
                <a:solidFill>
                  <a:srgbClr val="56A9F3"/>
                </a:solidFill>
              </a:rPr>
              <a:t>Grafičko inženjerstvo i dizajn, 2. godina osnovnih akademskih studija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24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0A5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0A5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3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096">
            <a:solidFill>
              <a:srgbClr val="0A5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-3047"/>
            <a:ext cx="12195810" cy="6864984"/>
            <a:chOff x="0" y="-3047"/>
            <a:chExt cx="12195810" cy="6864984"/>
          </a:xfrm>
        </p:grpSpPr>
        <p:sp>
          <p:nvSpPr>
            <p:cNvPr id="7" name="object 7"/>
            <p:cNvSpPr/>
            <p:nvPr/>
          </p:nvSpPr>
          <p:spPr>
            <a:xfrm>
              <a:off x="11582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0" y="387095"/>
              <a:ext cx="4876800" cy="3672840"/>
            </a:xfrm>
            <a:custGeom>
              <a:avLst/>
              <a:gdLst/>
              <a:ahLst/>
              <a:cxnLst/>
              <a:rect l="l" t="t" r="r" b="b"/>
              <a:pathLst>
                <a:path w="4876800" h="3672840">
                  <a:moveTo>
                    <a:pt x="0" y="0"/>
                  </a:moveTo>
                  <a:lnTo>
                    <a:pt x="4876800" y="0"/>
                  </a:lnTo>
                </a:path>
                <a:path w="4876800" h="3672840">
                  <a:moveTo>
                    <a:pt x="0" y="1223771"/>
                  </a:moveTo>
                  <a:lnTo>
                    <a:pt x="4876800" y="1223771"/>
                  </a:lnTo>
                </a:path>
                <a:path w="4876800" h="3672840">
                  <a:moveTo>
                    <a:pt x="0" y="2449067"/>
                  </a:moveTo>
                  <a:lnTo>
                    <a:pt x="4876800" y="2449067"/>
                  </a:lnTo>
                </a:path>
                <a:path w="4876800" h="3672840">
                  <a:moveTo>
                    <a:pt x="0" y="3672840"/>
                  </a:moveTo>
                  <a:lnTo>
                    <a:pt x="4876800" y="3672840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15200" y="5285231"/>
              <a:ext cx="4876800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800" y="0"/>
                  </a:lnTo>
                </a:path>
              </a:pathLst>
            </a:custGeom>
            <a:ln w="6095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5200" y="6510528"/>
              <a:ext cx="4876800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800" y="0"/>
                  </a:lnTo>
                </a:path>
              </a:pathLst>
            </a:custGeom>
            <a:ln w="6095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9324" y="0"/>
              <a:ext cx="6816090" cy="6858000"/>
            </a:xfrm>
            <a:custGeom>
              <a:avLst/>
              <a:gdLst/>
              <a:ahLst/>
              <a:cxnLst/>
              <a:rect l="l" t="t" r="r" b="b"/>
              <a:pathLst>
                <a:path w="6816090" h="6858000">
                  <a:moveTo>
                    <a:pt x="0" y="0"/>
                  </a:moveTo>
                  <a:lnTo>
                    <a:pt x="6815962" y="6857999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5476" y="0"/>
              <a:ext cx="6816090" cy="6858000"/>
            </a:xfrm>
            <a:custGeom>
              <a:avLst/>
              <a:gdLst/>
              <a:ahLst/>
              <a:cxnLst/>
              <a:rect l="l" t="t" r="r" b="b"/>
              <a:pathLst>
                <a:path w="6816090" h="6858000">
                  <a:moveTo>
                    <a:pt x="0" y="0"/>
                  </a:moveTo>
                  <a:lnTo>
                    <a:pt x="6815963" y="6857999"/>
                  </a:lnTo>
                </a:path>
              </a:pathLst>
            </a:custGeom>
            <a:ln w="6095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4676" y="0"/>
              <a:ext cx="8307070" cy="6858000"/>
            </a:xfrm>
            <a:custGeom>
              <a:avLst/>
              <a:gdLst/>
              <a:ahLst/>
              <a:cxnLst/>
              <a:rect l="l" t="t" r="r" b="b"/>
              <a:pathLst>
                <a:path w="8307070" h="6858000">
                  <a:moveTo>
                    <a:pt x="0" y="0"/>
                  </a:moveTo>
                  <a:lnTo>
                    <a:pt x="6815963" y="6857999"/>
                  </a:lnTo>
                </a:path>
                <a:path w="8307070" h="6858000">
                  <a:moveTo>
                    <a:pt x="1222248" y="0"/>
                  </a:moveTo>
                  <a:lnTo>
                    <a:pt x="8038210" y="6857999"/>
                  </a:lnTo>
                </a:path>
                <a:path w="8307070" h="6858000">
                  <a:moveTo>
                    <a:pt x="2442972" y="0"/>
                  </a:moveTo>
                  <a:lnTo>
                    <a:pt x="8307070" y="5898667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49895" y="0"/>
              <a:ext cx="4643120" cy="4672965"/>
            </a:xfrm>
            <a:custGeom>
              <a:avLst/>
              <a:gdLst/>
              <a:ahLst/>
              <a:cxnLst/>
              <a:rect l="l" t="t" r="r" b="b"/>
              <a:pathLst>
                <a:path w="4643120" h="4672965">
                  <a:moveTo>
                    <a:pt x="0" y="0"/>
                  </a:moveTo>
                  <a:lnTo>
                    <a:pt x="4642738" y="4672457"/>
                  </a:lnTo>
                </a:path>
                <a:path w="4643120" h="4672965">
                  <a:moveTo>
                    <a:pt x="1223772" y="0"/>
                  </a:moveTo>
                  <a:lnTo>
                    <a:pt x="4642738" y="3456686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2200" y="0"/>
              <a:ext cx="2209800" cy="2226945"/>
            </a:xfrm>
            <a:custGeom>
              <a:avLst/>
              <a:gdLst/>
              <a:ahLst/>
              <a:cxnLst/>
              <a:rect l="l" t="t" r="r" b="b"/>
              <a:pathLst>
                <a:path w="2209800" h="2226945">
                  <a:moveTo>
                    <a:pt x="0" y="0"/>
                  </a:moveTo>
                  <a:lnTo>
                    <a:pt x="2209800" y="2226437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98352" y="0"/>
              <a:ext cx="993140" cy="1002665"/>
            </a:xfrm>
            <a:custGeom>
              <a:avLst/>
              <a:gdLst/>
              <a:ahLst/>
              <a:cxnLst/>
              <a:rect l="l" t="t" r="r" b="b"/>
              <a:pathLst>
                <a:path w="993140" h="1002665">
                  <a:moveTo>
                    <a:pt x="0" y="0"/>
                  </a:moveTo>
                  <a:lnTo>
                    <a:pt x="993013" y="1002538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51120" y="0"/>
              <a:ext cx="6816090" cy="6858000"/>
            </a:xfrm>
            <a:custGeom>
              <a:avLst/>
              <a:gdLst/>
              <a:ahLst/>
              <a:cxnLst/>
              <a:rect l="l" t="t" r="r" b="b"/>
              <a:pathLst>
                <a:path w="6816090" h="6858000">
                  <a:moveTo>
                    <a:pt x="6815962" y="0"/>
                  </a:moveTo>
                  <a:lnTo>
                    <a:pt x="0" y="6857999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0472" y="0"/>
              <a:ext cx="9253220" cy="6858000"/>
            </a:xfrm>
            <a:custGeom>
              <a:avLst/>
              <a:gdLst/>
              <a:ahLst/>
              <a:cxnLst/>
              <a:rect l="l" t="t" r="r" b="b"/>
              <a:pathLst>
                <a:path w="9253220" h="6858000">
                  <a:moveTo>
                    <a:pt x="9252839" y="0"/>
                  </a:moveTo>
                  <a:lnTo>
                    <a:pt x="2436876" y="6857999"/>
                  </a:lnTo>
                </a:path>
                <a:path w="9253220" h="6858000">
                  <a:moveTo>
                    <a:pt x="8035162" y="0"/>
                  </a:moveTo>
                  <a:lnTo>
                    <a:pt x="1219200" y="6857999"/>
                  </a:lnTo>
                </a:path>
                <a:path w="9253220" h="6858000">
                  <a:moveTo>
                    <a:pt x="6815962" y="0"/>
                  </a:moveTo>
                  <a:lnTo>
                    <a:pt x="0" y="6857999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62700" y="1011935"/>
              <a:ext cx="5829300" cy="5846445"/>
            </a:xfrm>
            <a:custGeom>
              <a:avLst/>
              <a:gdLst/>
              <a:ahLst/>
              <a:cxnLst/>
              <a:rect l="l" t="t" r="r" b="b"/>
              <a:pathLst>
                <a:path w="5829300" h="5846445">
                  <a:moveTo>
                    <a:pt x="0" y="5845944"/>
                  </a:moveTo>
                  <a:lnTo>
                    <a:pt x="5828792" y="0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7328" y="2228087"/>
              <a:ext cx="4615180" cy="4631055"/>
            </a:xfrm>
            <a:custGeom>
              <a:avLst/>
              <a:gdLst/>
              <a:ahLst/>
              <a:cxnLst/>
              <a:rect l="l" t="t" r="r" b="b"/>
              <a:pathLst>
                <a:path w="4615180" h="4631055">
                  <a:moveTo>
                    <a:pt x="0" y="4630656"/>
                  </a:moveTo>
                  <a:lnTo>
                    <a:pt x="4614799" y="0"/>
                  </a:lnTo>
                </a:path>
                <a:path w="4615180" h="4631055">
                  <a:moveTo>
                    <a:pt x="1216152" y="4629808"/>
                  </a:moveTo>
                  <a:lnTo>
                    <a:pt x="4614545" y="1203960"/>
                  </a:lnTo>
                </a:path>
                <a:path w="4615180" h="4631055">
                  <a:moveTo>
                    <a:pt x="2418588" y="4629725"/>
                  </a:moveTo>
                  <a:lnTo>
                    <a:pt x="4615053" y="2423160"/>
                  </a:lnTo>
                </a:path>
                <a:path w="4615180" h="4631055">
                  <a:moveTo>
                    <a:pt x="3627120" y="4629808"/>
                  </a:moveTo>
                  <a:lnTo>
                    <a:pt x="4614164" y="3636264"/>
                  </a:lnTo>
                </a:path>
              </a:pathLst>
            </a:custGeom>
            <a:ln w="6096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315200" cy="6858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924038" y="2896362"/>
              <a:ext cx="3659504" cy="0"/>
            </a:xfrm>
            <a:custGeom>
              <a:avLst/>
              <a:gdLst/>
              <a:ahLst/>
              <a:cxnLst/>
              <a:rect l="l" t="t" r="r" b="b"/>
              <a:pathLst>
                <a:path w="3659504">
                  <a:moveTo>
                    <a:pt x="0" y="0"/>
                  </a:moveTo>
                  <a:lnTo>
                    <a:pt x="3659251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24800" y="1610867"/>
            <a:ext cx="1422400" cy="1225550"/>
          </a:xfrm>
          <a:prstGeom prst="rect">
            <a:avLst/>
          </a:prstGeom>
          <a:ln w="6096">
            <a:solidFill>
              <a:srgbClr val="0A529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86055"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2235"/>
              </a:spcBef>
            </a:pP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Dodatne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05029" y="2305304"/>
            <a:ext cx="12763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funkcije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1893" y="566674"/>
            <a:ext cx="572706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0A5294"/>
              </a:buClr>
              <a:buChar char="▪"/>
              <a:tabLst>
                <a:tab pos="241300" algn="l"/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Kako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zaokružiti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broj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10" dirty="0">
                <a:latin typeface="Arial"/>
                <a:cs typeface="Arial"/>
              </a:rPr>
              <a:t>decimala?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1300" algn="l"/>
                <a:tab pos="241935" algn="l"/>
              </a:tabLst>
            </a:pPr>
            <a:r>
              <a:rPr sz="2000" spc="-10" dirty="0">
                <a:latin typeface="Arial"/>
                <a:cs typeface="Arial"/>
              </a:rPr>
              <a:t>round(</a:t>
            </a:r>
            <a:r>
              <a:rPr sz="2000" i="1" spc="-10" dirty="0">
                <a:latin typeface="Arial"/>
                <a:cs typeface="Arial"/>
              </a:rPr>
              <a:t>number,</a:t>
            </a:r>
            <a:r>
              <a:rPr sz="2000" i="1" spc="-8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[digits]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ts val="2280"/>
              </a:lnSpc>
              <a:spcBef>
                <a:spcPts val="1555"/>
              </a:spcBef>
              <a:buClr>
                <a:srgbClr val="0A5294"/>
              </a:buClr>
              <a:buChar char="▪"/>
              <a:tabLst>
                <a:tab pos="241300" algn="l"/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Ako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navede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broj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decimalnih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mesta,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broj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će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biti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zaokružen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najbliži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broj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Konstante</a:t>
            </a:r>
            <a:r>
              <a:rPr spc="-50" dirty="0"/>
              <a:t> </a:t>
            </a:r>
            <a:r>
              <a:rPr dirty="0"/>
              <a:t>i</a:t>
            </a:r>
            <a:r>
              <a:rPr spc="-5" dirty="0"/>
              <a:t> </a:t>
            </a:r>
            <a:r>
              <a:rPr spc="-10" dirty="0"/>
              <a:t>identifikatori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843889"/>
            <a:ext cx="7049134" cy="366776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4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Konstante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nepromenljive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vrednosti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(brojčane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ili</a:t>
            </a:r>
            <a:r>
              <a:rPr sz="2000" spc="-10" dirty="0">
                <a:latin typeface="Arial"/>
                <a:cs typeface="Arial"/>
              </a:rPr>
              <a:t> tekstualne)</a:t>
            </a:r>
            <a:endParaRPr sz="20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935"/>
              </a:spcBef>
              <a:buClr>
                <a:srgbClr val="0A5294"/>
              </a:buClr>
              <a:buFont typeface="Arial"/>
              <a:buChar char="▪"/>
              <a:tabLst>
                <a:tab pos="469900" algn="l"/>
              </a:tabLst>
            </a:pPr>
            <a:r>
              <a:rPr sz="1800" dirty="0">
                <a:solidFill>
                  <a:srgbClr val="FFC000"/>
                </a:solidFill>
                <a:latin typeface="Consolas"/>
                <a:cs typeface="Consolas"/>
              </a:rPr>
              <a:t>print</a:t>
            </a:r>
            <a:r>
              <a:rPr sz="1800" dirty="0"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“ovo</a:t>
            </a:r>
            <a:r>
              <a:rPr sz="1800" spc="-5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je</a:t>
            </a:r>
            <a:r>
              <a:rPr sz="1800" spc="-4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tekstualna</a:t>
            </a:r>
            <a:r>
              <a:rPr sz="1800"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nsolas"/>
                <a:cs typeface="Consolas"/>
              </a:rPr>
              <a:t>konstanta”</a:t>
            </a:r>
            <a:r>
              <a:rPr sz="1800" spc="-10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469900" lvl="1" indent="-183515">
              <a:lnSpc>
                <a:spcPct val="100000"/>
              </a:lnSpc>
              <a:spcBef>
                <a:spcPts val="985"/>
              </a:spcBef>
              <a:buClr>
                <a:srgbClr val="0A5294"/>
              </a:buClr>
              <a:buFont typeface="Arial"/>
              <a:buChar char="▪"/>
              <a:tabLst>
                <a:tab pos="469900" algn="l"/>
              </a:tabLst>
            </a:pPr>
            <a:r>
              <a:rPr sz="1800" spc="-10" dirty="0">
                <a:solidFill>
                  <a:srgbClr val="FFC000"/>
                </a:solidFill>
                <a:latin typeface="Consolas"/>
                <a:cs typeface="Consolas"/>
              </a:rPr>
              <a:t>print</a:t>
            </a:r>
            <a:r>
              <a:rPr sz="1800" spc="-10" dirty="0">
                <a:latin typeface="Consolas"/>
                <a:cs typeface="Consolas"/>
              </a:rPr>
              <a:t>(5)</a:t>
            </a:r>
            <a:endParaRPr sz="18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61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Identifikatori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nazivi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modula,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funkcija,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promenljivih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Svaki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identifikator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počinje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karakterom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ili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donjom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crtom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Preportuka: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koristiti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snake_case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Identifikatori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osetljivi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mala/velika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slova</a:t>
            </a:r>
            <a:endParaRPr sz="20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935"/>
              </a:spcBef>
              <a:buClr>
                <a:srgbClr val="0A5294"/>
              </a:buClr>
              <a:buFont typeface="Arial"/>
              <a:buChar char="▪"/>
              <a:tabLst>
                <a:tab pos="469900" algn="l"/>
              </a:tabLst>
            </a:pP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Prvi_primer</a:t>
            </a:r>
            <a:r>
              <a:rPr sz="18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≠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prvi_primer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Osnovni</a:t>
            </a:r>
            <a:r>
              <a:rPr spc="-45" dirty="0"/>
              <a:t> </a:t>
            </a:r>
            <a:r>
              <a:rPr dirty="0"/>
              <a:t>ugrađeni</a:t>
            </a:r>
            <a:r>
              <a:rPr spc="-50" dirty="0"/>
              <a:t> </a:t>
            </a:r>
            <a:r>
              <a:rPr dirty="0"/>
              <a:t>tipovi</a:t>
            </a:r>
            <a:r>
              <a:rPr spc="-25" dirty="0"/>
              <a:t> </a:t>
            </a:r>
            <a:r>
              <a:rPr spc="-10" dirty="0"/>
              <a:t>podataka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976069"/>
            <a:ext cx="5688965" cy="2846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Binarni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tip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Numerički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tip: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kompleksni,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decimalni,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celi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brojevi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Boolean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tip: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vrednost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spc="-20" dirty="0">
                <a:latin typeface="Arial"/>
                <a:cs typeface="Arial"/>
              </a:rPr>
              <a:t>Tekstualni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tip: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Sekvenca: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range,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torka,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lista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spc="-2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49351"/>
            <a:ext cx="8453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</a:t>
            </a:r>
            <a:r>
              <a:rPr spc="-55" dirty="0"/>
              <a:t> </a:t>
            </a:r>
            <a:r>
              <a:rPr dirty="0"/>
              <a:t>se</a:t>
            </a:r>
            <a:r>
              <a:rPr spc="-40" dirty="0"/>
              <a:t> </a:t>
            </a:r>
            <a:r>
              <a:rPr dirty="0"/>
              <a:t>određuje</a:t>
            </a:r>
            <a:r>
              <a:rPr spc="-60" dirty="0"/>
              <a:t> </a:t>
            </a:r>
            <a:r>
              <a:rPr dirty="0"/>
              <a:t>kada</a:t>
            </a:r>
            <a:r>
              <a:rPr spc="-45" dirty="0"/>
              <a:t> </a:t>
            </a:r>
            <a:r>
              <a:rPr dirty="0"/>
              <a:t>se</a:t>
            </a:r>
            <a:r>
              <a:rPr spc="-35" dirty="0"/>
              <a:t> </a:t>
            </a:r>
            <a:r>
              <a:rPr dirty="0"/>
              <a:t>promenljivoj</a:t>
            </a:r>
            <a:r>
              <a:rPr spc="-55" dirty="0"/>
              <a:t> </a:t>
            </a:r>
            <a:r>
              <a:rPr spc="-10" dirty="0"/>
              <a:t>dodeli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088263"/>
            <a:ext cx="1878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A5294"/>
                </a:solidFill>
                <a:latin typeface="Arial"/>
                <a:cs typeface="Arial"/>
              </a:rPr>
              <a:t>vrednost!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1951482"/>
            <a:ext cx="2541905" cy="2517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E6EC5"/>
                </a:solidFill>
                <a:latin typeface="Arial"/>
                <a:cs typeface="Arial"/>
              </a:rPr>
              <a:t>Provera</a:t>
            </a:r>
            <a:r>
              <a:rPr sz="2000" spc="-2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E6EC5"/>
                </a:solidFill>
                <a:latin typeface="Arial"/>
                <a:cs typeface="Arial"/>
              </a:rPr>
              <a:t>tipa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850"/>
              </a:spcBef>
            </a:pPr>
            <a:r>
              <a:rPr sz="2000" dirty="0">
                <a:latin typeface="Consolas"/>
                <a:cs typeface="Consolas"/>
              </a:rPr>
              <a:t>&gt;&gt;&gt;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z="2000" spc="5" dirty="0">
                <a:solidFill>
                  <a:srgbClr val="58AAF1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5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onsolas"/>
                <a:cs typeface="Consolas"/>
              </a:rPr>
              <a:t>&gt;&gt;&gt;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onsolas"/>
                <a:cs typeface="Consolas"/>
              </a:rPr>
              <a:t>print</a:t>
            </a: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0C9B74"/>
                </a:solidFill>
                <a:latin typeface="Consolas"/>
                <a:cs typeface="Consolas"/>
              </a:rPr>
              <a:t>type</a:t>
            </a: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z="2000" spc="-10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onsolas"/>
                <a:cs typeface="Consolas"/>
              </a:rPr>
              <a:t>&lt;class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'int'&gt;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onsolas"/>
                <a:cs typeface="Consolas"/>
              </a:rPr>
              <a:t>&gt;&gt;&gt;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z="2000" spc="5" dirty="0">
                <a:solidFill>
                  <a:srgbClr val="58AAF1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"python"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onsolas"/>
                <a:cs typeface="Consolas"/>
              </a:rPr>
              <a:t>&gt;&gt;&gt;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onsolas"/>
                <a:cs typeface="Consolas"/>
              </a:rPr>
              <a:t>print</a:t>
            </a: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0C9B74"/>
                </a:solidFill>
                <a:latin typeface="Consolas"/>
                <a:cs typeface="Consolas"/>
              </a:rPr>
              <a:t>type</a:t>
            </a: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z="2000" spc="-10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onsolas"/>
                <a:cs typeface="Consolas"/>
              </a:rPr>
              <a:t>&lt;class</a:t>
            </a:r>
            <a:r>
              <a:rPr sz="2000" spc="-10" dirty="0">
                <a:latin typeface="Consolas"/>
                <a:cs typeface="Consolas"/>
              </a:rPr>
              <a:t> 'str'&gt;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Eksplicitna</a:t>
            </a:r>
            <a:r>
              <a:rPr spc="-50" dirty="0"/>
              <a:t> </a:t>
            </a:r>
            <a:r>
              <a:rPr dirty="0"/>
              <a:t>dodela</a:t>
            </a:r>
            <a:r>
              <a:rPr spc="-35" dirty="0"/>
              <a:t> </a:t>
            </a:r>
            <a:r>
              <a:rPr spc="-20" dirty="0"/>
              <a:t>tipa</a:t>
            </a:r>
          </a:p>
          <a:p>
            <a:pPr marL="12700">
              <a:lnSpc>
                <a:spcPts val="2280"/>
              </a:lnSpc>
              <a:spcBef>
                <a:spcPts val="1850"/>
              </a:spcBef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&gt;&gt;&gt;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pc="5" dirty="0">
                <a:solidFill>
                  <a:srgbClr val="58AAF1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0C9B74"/>
                </a:solidFill>
                <a:latin typeface="Consolas"/>
                <a:cs typeface="Consolas"/>
              </a:rPr>
              <a:t>str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(5)</a:t>
            </a:r>
          </a:p>
          <a:p>
            <a:pPr marL="12700">
              <a:lnSpc>
                <a:spcPts val="216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&gt;&gt;&gt;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FFC000"/>
                </a:solidFill>
                <a:latin typeface="Consolas"/>
                <a:cs typeface="Consolas"/>
              </a:rPr>
              <a:t>print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pc="-10" dirty="0">
                <a:solidFill>
                  <a:srgbClr val="0C9B74"/>
                </a:solidFill>
                <a:latin typeface="Consolas"/>
                <a:cs typeface="Consolas"/>
              </a:rPr>
              <a:t>type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pc="-10"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</a:p>
          <a:p>
            <a:pPr marL="12700">
              <a:lnSpc>
                <a:spcPts val="228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&lt;class</a:t>
            </a:r>
            <a:r>
              <a:rPr spc="-2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'str'&gt;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&gt;&gt;&gt;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pc="5" dirty="0">
                <a:solidFill>
                  <a:srgbClr val="58AAF1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0C9B74"/>
                </a:solidFill>
                <a:latin typeface="Consolas"/>
                <a:cs typeface="Consolas"/>
              </a:rPr>
              <a:t>int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(5)</a:t>
            </a:r>
          </a:p>
          <a:p>
            <a:pPr marL="12700">
              <a:lnSpc>
                <a:spcPts val="216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&gt;&gt;&gt;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FFC000"/>
                </a:solidFill>
                <a:latin typeface="Consolas"/>
                <a:cs typeface="Consolas"/>
              </a:rPr>
              <a:t>print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pc="-10" dirty="0">
                <a:solidFill>
                  <a:srgbClr val="0C9B74"/>
                </a:solidFill>
                <a:latin typeface="Consolas"/>
                <a:cs typeface="Consolas"/>
              </a:rPr>
              <a:t>type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pc="-10"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</a:p>
          <a:p>
            <a:pPr marL="12700">
              <a:lnSpc>
                <a:spcPts val="228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&lt;class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'int'&gt;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&gt;&gt;&gt;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pc="5" dirty="0">
                <a:solidFill>
                  <a:srgbClr val="58AAF1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0C9B74"/>
                </a:solidFill>
                <a:latin typeface="Consolas"/>
                <a:cs typeface="Consolas"/>
              </a:rPr>
              <a:t>int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(5.2)</a:t>
            </a:r>
          </a:p>
          <a:p>
            <a:pPr marL="12700">
              <a:lnSpc>
                <a:spcPts val="2190"/>
              </a:lnSpc>
            </a:pP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&gt;&gt;&gt;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FFC000"/>
                </a:solidFill>
                <a:latin typeface="Consolas"/>
                <a:cs typeface="Consolas"/>
              </a:rPr>
              <a:t>print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pc="-10" dirty="0">
                <a:solidFill>
                  <a:srgbClr val="58AAF1"/>
                </a:solidFill>
                <a:latin typeface="Consolas"/>
                <a:cs typeface="Consolas"/>
              </a:rPr>
              <a:t>x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12700">
              <a:lnSpc>
                <a:spcPts val="2310"/>
              </a:lnSpc>
            </a:pPr>
            <a:r>
              <a:rPr dirty="0">
                <a:latin typeface="Cambria Math"/>
                <a:cs typeface="Cambria Math"/>
              </a:rPr>
              <a:t>Šta</a:t>
            </a:r>
            <a:r>
              <a:rPr spc="-5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očekujete</a:t>
            </a:r>
            <a:r>
              <a:rPr spc="-4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kao</a:t>
            </a:r>
            <a:r>
              <a:rPr spc="-45" dirty="0">
                <a:latin typeface="Cambria Math"/>
                <a:cs typeface="Cambria Math"/>
              </a:rPr>
              <a:t> </a:t>
            </a:r>
            <a:r>
              <a:rPr spc="-10" dirty="0">
                <a:latin typeface="Cambria Math"/>
                <a:cs typeface="Cambria Math"/>
              </a:rPr>
              <a:t>ispis?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Unos</a:t>
            </a:r>
            <a:r>
              <a:rPr spc="-20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spc="-20" dirty="0"/>
              <a:t>ispis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1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dirty="0">
                <a:solidFill>
                  <a:srgbClr val="FFC000"/>
                </a:solidFill>
              </a:rPr>
              <a:t>input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[prompt]</a:t>
            </a:r>
            <a:r>
              <a:rPr dirty="0"/>
              <a:t>)</a:t>
            </a:r>
            <a:r>
              <a:rPr spc="-6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funkcija</a:t>
            </a:r>
            <a:r>
              <a:rPr spc="-40" dirty="0"/>
              <a:t> </a:t>
            </a:r>
            <a:r>
              <a:rPr dirty="0"/>
              <a:t>koja</a:t>
            </a:r>
            <a:r>
              <a:rPr spc="-25" dirty="0"/>
              <a:t> </a:t>
            </a:r>
            <a:r>
              <a:rPr dirty="0"/>
              <a:t>čita</a:t>
            </a:r>
            <a:r>
              <a:rPr spc="-30" dirty="0"/>
              <a:t> </a:t>
            </a:r>
            <a:r>
              <a:rPr dirty="0"/>
              <a:t>korisnički</a:t>
            </a:r>
            <a:r>
              <a:rPr spc="-30" dirty="0"/>
              <a:t> </a:t>
            </a:r>
            <a:r>
              <a:rPr dirty="0"/>
              <a:t>unos</a:t>
            </a:r>
            <a:r>
              <a:rPr spc="-35" dirty="0"/>
              <a:t> </a:t>
            </a:r>
            <a:r>
              <a:rPr dirty="0"/>
              <a:t>i</a:t>
            </a:r>
            <a:r>
              <a:rPr spc="-20" dirty="0"/>
              <a:t> </a:t>
            </a:r>
            <a:r>
              <a:rPr dirty="0"/>
              <a:t>potom</a:t>
            </a:r>
            <a:r>
              <a:rPr spc="-35" dirty="0"/>
              <a:t> </a:t>
            </a:r>
            <a:r>
              <a:rPr dirty="0"/>
              <a:t>ga</a:t>
            </a:r>
            <a:r>
              <a:rPr spc="-25" dirty="0"/>
              <a:t> </a:t>
            </a:r>
            <a:r>
              <a:rPr dirty="0"/>
              <a:t>konvertuje</a:t>
            </a:r>
            <a:r>
              <a:rPr spc="-55" dirty="0"/>
              <a:t> </a:t>
            </a:r>
            <a:r>
              <a:rPr dirty="0"/>
              <a:t>u</a:t>
            </a:r>
            <a:r>
              <a:rPr spc="-5" dirty="0"/>
              <a:t> </a:t>
            </a:r>
            <a:r>
              <a:rPr spc="-10" dirty="0"/>
              <a:t>string</a:t>
            </a:r>
          </a:p>
          <a:p>
            <a:pPr marL="469900" lvl="1" indent="-183515">
              <a:lnSpc>
                <a:spcPct val="100000"/>
              </a:lnSpc>
              <a:spcBef>
                <a:spcPts val="995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[prompt]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opciona poruka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koja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će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ispisati korisniku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unosa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A5294"/>
              </a:buClr>
              <a:buFont typeface="Arial"/>
              <a:buChar char="▪"/>
            </a:pPr>
            <a:endParaRPr sz="1550"/>
          </a:p>
          <a:p>
            <a:pPr marL="241300" marR="170180" indent="-228600">
              <a:lnSpc>
                <a:spcPts val="2160"/>
              </a:lnSpc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dirty="0">
                <a:solidFill>
                  <a:srgbClr val="FFC000"/>
                </a:solidFill>
              </a:rPr>
              <a:t>eval</a:t>
            </a:r>
            <a:r>
              <a:rPr dirty="0"/>
              <a:t>(expression,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[globals[,</a:t>
            </a:r>
            <a:r>
              <a:rPr i="1" spc="-4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locals]]</a:t>
            </a:r>
            <a:r>
              <a:rPr dirty="0"/>
              <a:t>)–</a:t>
            </a:r>
            <a:r>
              <a:rPr spc="-50" dirty="0"/>
              <a:t> </a:t>
            </a:r>
            <a:r>
              <a:rPr dirty="0"/>
              <a:t>evaluira</a:t>
            </a:r>
            <a:r>
              <a:rPr spc="-25" dirty="0"/>
              <a:t> </a:t>
            </a:r>
            <a:r>
              <a:rPr dirty="0"/>
              <a:t>string</a:t>
            </a:r>
            <a:r>
              <a:rPr spc="-35" dirty="0"/>
              <a:t> </a:t>
            </a:r>
            <a:r>
              <a:rPr dirty="0"/>
              <a:t>unos</a:t>
            </a:r>
            <a:r>
              <a:rPr spc="-35" dirty="0"/>
              <a:t> </a:t>
            </a:r>
            <a:r>
              <a:rPr dirty="0"/>
              <a:t>i</a:t>
            </a:r>
            <a:r>
              <a:rPr spc="-20" dirty="0"/>
              <a:t> </a:t>
            </a:r>
            <a:r>
              <a:rPr dirty="0"/>
              <a:t>vraća</a:t>
            </a:r>
            <a:r>
              <a:rPr spc="-35" dirty="0"/>
              <a:t> </a:t>
            </a:r>
            <a:r>
              <a:rPr dirty="0"/>
              <a:t>rezultat</a:t>
            </a:r>
            <a:r>
              <a:rPr spc="-40" dirty="0"/>
              <a:t> </a:t>
            </a:r>
            <a:r>
              <a:rPr spc="-10" dirty="0"/>
              <a:t>izraza </a:t>
            </a:r>
            <a:r>
              <a:rPr dirty="0"/>
              <a:t>(obično</a:t>
            </a:r>
            <a:r>
              <a:rPr spc="-45" dirty="0"/>
              <a:t> </a:t>
            </a:r>
            <a:r>
              <a:rPr dirty="0"/>
              <a:t>kao</a:t>
            </a:r>
            <a:r>
              <a:rPr spc="-45" dirty="0"/>
              <a:t> </a:t>
            </a:r>
            <a:r>
              <a:rPr dirty="0"/>
              <a:t>integer</a:t>
            </a:r>
            <a:r>
              <a:rPr spc="-25" dirty="0"/>
              <a:t> </a:t>
            </a:r>
            <a:r>
              <a:rPr spc="-10" dirty="0"/>
              <a:t>vrednost)</a:t>
            </a:r>
          </a:p>
          <a:p>
            <a:pPr marL="469900" lvl="1" indent="-183515">
              <a:lnSpc>
                <a:spcPct val="100000"/>
              </a:lnSpc>
              <a:spcBef>
                <a:spcPts val="960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spc="-10" dirty="0">
                <a:latin typeface="Arial"/>
                <a:cs typeface="Arial"/>
              </a:rPr>
              <a:t>eval(“5”)</a:t>
            </a:r>
            <a:endParaRPr sz="18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985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spc="-10" dirty="0">
                <a:latin typeface="Arial"/>
                <a:cs typeface="Arial"/>
              </a:rPr>
              <a:t>eval(“5+1”)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dirty="0">
                <a:solidFill>
                  <a:srgbClr val="FFC000"/>
                </a:solidFill>
              </a:rPr>
              <a:t>print</a:t>
            </a:r>
            <a:r>
              <a:rPr dirty="0"/>
              <a:t>(“ispis</a:t>
            </a:r>
            <a:r>
              <a:rPr spc="-60" dirty="0"/>
              <a:t> </a:t>
            </a:r>
            <a:r>
              <a:rPr dirty="0"/>
              <a:t>poruke</a:t>
            </a:r>
            <a:r>
              <a:rPr spc="-45" dirty="0"/>
              <a:t> </a:t>
            </a:r>
            <a:r>
              <a:rPr dirty="0"/>
              <a:t>na</a:t>
            </a:r>
            <a:r>
              <a:rPr spc="-30" dirty="0"/>
              <a:t> </a:t>
            </a:r>
            <a:r>
              <a:rPr dirty="0"/>
              <a:t>standardni</a:t>
            </a:r>
            <a:r>
              <a:rPr spc="-50" dirty="0"/>
              <a:t> </a:t>
            </a:r>
            <a:r>
              <a:rPr dirty="0"/>
              <a:t>izlaz”)</a:t>
            </a:r>
            <a:r>
              <a:rPr spc="-3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za</a:t>
            </a:r>
            <a:r>
              <a:rPr spc="-25" dirty="0"/>
              <a:t> </a:t>
            </a:r>
            <a:r>
              <a:rPr dirty="0"/>
              <a:t>ispisivanje</a:t>
            </a:r>
            <a:r>
              <a:rPr spc="-15" dirty="0"/>
              <a:t> </a:t>
            </a:r>
            <a:r>
              <a:rPr dirty="0"/>
              <a:t>poruka</a:t>
            </a:r>
            <a:r>
              <a:rPr spc="-45" dirty="0"/>
              <a:t> </a:t>
            </a:r>
            <a:r>
              <a:rPr spc="-10" dirty="0"/>
              <a:t>korisniku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Primeri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976069"/>
            <a:ext cx="7903209" cy="343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Print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funkcija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podrazumevano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dodaje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kraj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ispisa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znak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novi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red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Ovo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 moguće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promeniti:</a:t>
            </a:r>
            <a:endParaRPr sz="20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990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print</a:t>
            </a:r>
            <a:r>
              <a:rPr sz="1800" dirty="0">
                <a:latin typeface="Arial"/>
                <a:cs typeface="Arial"/>
              </a:rPr>
              <a:t>(“prvi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poruke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end=“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“)</a:t>
            </a:r>
            <a:endParaRPr sz="18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985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print</a:t>
            </a:r>
            <a:r>
              <a:rPr sz="1800" dirty="0">
                <a:latin typeface="Arial"/>
                <a:cs typeface="Arial"/>
              </a:rPr>
              <a:t>(“drugi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poruke“)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5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print()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Kombinovani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ispis</a:t>
            </a:r>
            <a:endParaRPr sz="20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990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“Petar”</a:t>
            </a:r>
            <a:endParaRPr sz="18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985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print</a:t>
            </a:r>
            <a:r>
              <a:rPr sz="1800" dirty="0">
                <a:latin typeface="Arial"/>
                <a:cs typeface="Arial"/>
              </a:rPr>
              <a:t>(“Moje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je”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ime)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ILI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000"/>
                </a:solidFill>
                <a:latin typeface="Arial"/>
                <a:cs typeface="Arial"/>
              </a:rPr>
              <a:t>print</a:t>
            </a:r>
            <a:r>
              <a:rPr sz="1800" dirty="0">
                <a:latin typeface="Arial"/>
                <a:cs typeface="Arial"/>
              </a:rPr>
              <a:t>(“Moje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je”,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ime)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Izrazi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3853" rIns="0" bIns="0" rtlCol="0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4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dirty="0"/>
              <a:t>Izraz</a:t>
            </a:r>
            <a:r>
              <a:rPr spc="-65" dirty="0"/>
              <a:t> </a:t>
            </a:r>
            <a:r>
              <a:rPr dirty="0"/>
              <a:t>u</a:t>
            </a:r>
            <a:r>
              <a:rPr spc="-25" dirty="0"/>
              <a:t> </a:t>
            </a:r>
            <a:r>
              <a:rPr dirty="0"/>
              <a:t>programskim</a:t>
            </a:r>
            <a:r>
              <a:rPr spc="-60" dirty="0"/>
              <a:t> </a:t>
            </a:r>
            <a:r>
              <a:rPr dirty="0"/>
              <a:t>jezicima</a:t>
            </a:r>
            <a:r>
              <a:rPr spc="-40" dirty="0"/>
              <a:t> </a:t>
            </a:r>
            <a:r>
              <a:rPr dirty="0"/>
              <a:t>predstavlja</a:t>
            </a:r>
            <a:r>
              <a:rPr spc="-50" dirty="0"/>
              <a:t> </a:t>
            </a:r>
            <a:r>
              <a:rPr dirty="0"/>
              <a:t>kombinaciju</a:t>
            </a:r>
            <a:r>
              <a:rPr spc="-50" dirty="0"/>
              <a:t> </a:t>
            </a:r>
            <a:r>
              <a:rPr dirty="0"/>
              <a:t>jedne</a:t>
            </a:r>
            <a:r>
              <a:rPr spc="-35" dirty="0"/>
              <a:t> </a:t>
            </a:r>
            <a:r>
              <a:rPr dirty="0"/>
              <a:t>ili</a:t>
            </a:r>
            <a:r>
              <a:rPr spc="-5" dirty="0"/>
              <a:t> </a:t>
            </a:r>
            <a:r>
              <a:rPr dirty="0"/>
              <a:t>više</a:t>
            </a:r>
            <a:r>
              <a:rPr spc="-35" dirty="0"/>
              <a:t> </a:t>
            </a:r>
            <a:r>
              <a:rPr spc="-10" dirty="0"/>
              <a:t>konstanti, </a:t>
            </a:r>
            <a:r>
              <a:rPr dirty="0"/>
              <a:t>promenljivih,</a:t>
            </a:r>
            <a:r>
              <a:rPr spc="-50" dirty="0"/>
              <a:t> </a:t>
            </a:r>
            <a:r>
              <a:rPr dirty="0"/>
              <a:t>operatora</a:t>
            </a:r>
            <a:r>
              <a:rPr spc="-40" dirty="0"/>
              <a:t> </a:t>
            </a:r>
            <a:r>
              <a:rPr dirty="0"/>
              <a:t>i</a:t>
            </a:r>
            <a:r>
              <a:rPr spc="-20" dirty="0"/>
              <a:t> </a:t>
            </a:r>
            <a:r>
              <a:rPr dirty="0"/>
              <a:t>funkcija</a:t>
            </a:r>
            <a:r>
              <a:rPr spc="-45" dirty="0"/>
              <a:t> </a:t>
            </a:r>
            <a:r>
              <a:rPr dirty="0"/>
              <a:t>koju</a:t>
            </a:r>
            <a:r>
              <a:rPr spc="-10" dirty="0"/>
              <a:t> </a:t>
            </a:r>
            <a:r>
              <a:rPr dirty="0"/>
              <a:t>je</a:t>
            </a:r>
            <a:r>
              <a:rPr spc="-20" dirty="0"/>
              <a:t> </a:t>
            </a:r>
            <a:r>
              <a:rPr dirty="0"/>
              <a:t>programski</a:t>
            </a:r>
            <a:r>
              <a:rPr spc="-45" dirty="0"/>
              <a:t> </a:t>
            </a:r>
            <a:r>
              <a:rPr dirty="0"/>
              <a:t>jezik</a:t>
            </a:r>
            <a:r>
              <a:rPr spc="-15" dirty="0"/>
              <a:t> </a:t>
            </a:r>
            <a:r>
              <a:rPr dirty="0"/>
              <a:t>u</a:t>
            </a:r>
            <a:r>
              <a:rPr spc="-25" dirty="0"/>
              <a:t> </a:t>
            </a:r>
            <a:r>
              <a:rPr dirty="0"/>
              <a:t>stanju</a:t>
            </a:r>
            <a:r>
              <a:rPr spc="-30" dirty="0"/>
              <a:t> </a:t>
            </a:r>
            <a:r>
              <a:rPr dirty="0"/>
              <a:t>da</a:t>
            </a:r>
            <a:r>
              <a:rPr spc="-25" dirty="0"/>
              <a:t> </a:t>
            </a:r>
            <a:r>
              <a:rPr spc="-10" dirty="0"/>
              <a:t>interpretira </a:t>
            </a:r>
            <a:r>
              <a:rPr dirty="0"/>
              <a:t>(u</a:t>
            </a:r>
            <a:r>
              <a:rPr spc="-25" dirty="0"/>
              <a:t> </a:t>
            </a:r>
            <a:r>
              <a:rPr dirty="0"/>
              <a:t>skladu</a:t>
            </a:r>
            <a:r>
              <a:rPr spc="-30" dirty="0"/>
              <a:t> </a:t>
            </a:r>
            <a:r>
              <a:rPr dirty="0"/>
              <a:t>sa</a:t>
            </a:r>
            <a:r>
              <a:rPr spc="-15" dirty="0"/>
              <a:t> </a:t>
            </a:r>
            <a:r>
              <a:rPr dirty="0"/>
              <a:t>sintaksnim</a:t>
            </a:r>
            <a:r>
              <a:rPr spc="-40" dirty="0"/>
              <a:t> </a:t>
            </a:r>
            <a:r>
              <a:rPr dirty="0"/>
              <a:t>pravilima)</a:t>
            </a:r>
            <a:r>
              <a:rPr spc="-15" dirty="0"/>
              <a:t> </a:t>
            </a:r>
            <a:r>
              <a:rPr dirty="0"/>
              <a:t>i</a:t>
            </a:r>
            <a:r>
              <a:rPr spc="-10" dirty="0"/>
              <a:t> </a:t>
            </a:r>
            <a:r>
              <a:rPr dirty="0"/>
              <a:t>za</a:t>
            </a:r>
            <a:r>
              <a:rPr spc="-15" dirty="0"/>
              <a:t> </a:t>
            </a:r>
            <a:r>
              <a:rPr dirty="0"/>
              <a:t>koje</a:t>
            </a:r>
            <a:r>
              <a:rPr spc="-20" dirty="0"/>
              <a:t> </a:t>
            </a:r>
            <a:r>
              <a:rPr dirty="0"/>
              <a:t>je u</a:t>
            </a:r>
            <a:r>
              <a:rPr spc="-15" dirty="0"/>
              <a:t> </a:t>
            </a:r>
            <a:r>
              <a:rPr dirty="0"/>
              <a:t>stanju</a:t>
            </a:r>
            <a:r>
              <a:rPr spc="-25" dirty="0"/>
              <a:t> </a:t>
            </a:r>
            <a:r>
              <a:rPr dirty="0"/>
              <a:t>da</a:t>
            </a:r>
            <a:r>
              <a:rPr spc="-10" dirty="0"/>
              <a:t> </a:t>
            </a:r>
            <a:r>
              <a:rPr dirty="0"/>
              <a:t>odredi</a:t>
            </a:r>
            <a:r>
              <a:rPr spc="-35" dirty="0"/>
              <a:t> </a:t>
            </a:r>
            <a:r>
              <a:rPr spc="-10" dirty="0"/>
              <a:t>vrednost</a:t>
            </a: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dirty="0"/>
              <a:t>Primeri</a:t>
            </a:r>
            <a:r>
              <a:rPr spc="-15" dirty="0"/>
              <a:t> </a:t>
            </a:r>
            <a:r>
              <a:rPr spc="-10" dirty="0"/>
              <a:t>izraza:</a:t>
            </a:r>
          </a:p>
          <a:p>
            <a:pPr marL="469900" lvl="1" indent="-183515">
              <a:lnSpc>
                <a:spcPct val="100000"/>
              </a:lnSpc>
              <a:spcBef>
                <a:spcPts val="994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konstante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985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“ovo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izraz”</a:t>
            </a:r>
            <a:endParaRPr sz="18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985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5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(37 –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9)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Dodela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976069"/>
            <a:ext cx="9405620" cy="1756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Koristi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kako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imenima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(promenljivama)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dodelila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nova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ili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izmenila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postojeća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Arial"/>
                <a:cs typeface="Arial"/>
              </a:rPr>
              <a:t>vrednost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Moguća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je 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višestruka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dodela!</a:t>
            </a:r>
            <a:endParaRPr sz="2000">
              <a:latin typeface="Arial"/>
              <a:cs typeface="Arial"/>
            </a:endParaRPr>
          </a:p>
          <a:p>
            <a:pPr marL="469900" lvl="1" indent="-183515">
              <a:lnSpc>
                <a:spcPts val="2050"/>
              </a:lnSpc>
              <a:spcBef>
                <a:spcPts val="990"/>
              </a:spcBef>
              <a:buClr>
                <a:srgbClr val="0A5294"/>
              </a:buClr>
              <a:buChar char="▪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Evaluira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izraz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strane,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vrednosti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dodeljuju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promenljivama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strane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(onim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redosledom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kojim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promenljive</a:t>
            </a:r>
            <a:r>
              <a:rPr sz="1800" spc="-10" dirty="0">
                <a:latin typeface="Arial"/>
                <a:cs typeface="Arial"/>
              </a:rPr>
              <a:t> navedene)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6551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5751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4951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41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33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25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17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09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60152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0" y="6661404"/>
                </a:moveTo>
                <a:lnTo>
                  <a:pt x="6096" y="6661404"/>
                </a:lnTo>
                <a:lnTo>
                  <a:pt x="6096" y="0"/>
                </a:lnTo>
                <a:lnTo>
                  <a:pt x="0" y="0"/>
                </a:lnTo>
                <a:lnTo>
                  <a:pt x="0" y="666140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-3048" y="-3047"/>
            <a:ext cx="12198985" cy="6669405"/>
            <a:chOff x="-3048" y="-3047"/>
            <a:chExt cx="12198985" cy="6669405"/>
          </a:xfrm>
        </p:grpSpPr>
        <p:sp>
          <p:nvSpPr>
            <p:cNvPr id="13" name="object 13"/>
            <p:cNvSpPr/>
            <p:nvPr/>
          </p:nvSpPr>
          <p:spPr>
            <a:xfrm>
              <a:off x="11579352" y="0"/>
              <a:ext cx="6350" cy="6661784"/>
            </a:xfrm>
            <a:custGeom>
              <a:avLst/>
              <a:gdLst/>
              <a:ahLst/>
              <a:cxnLst/>
              <a:rect l="l" t="t" r="r" b="b"/>
              <a:pathLst>
                <a:path w="6350" h="6661784">
                  <a:moveTo>
                    <a:pt x="0" y="6661404"/>
                  </a:moveTo>
                  <a:lnTo>
                    <a:pt x="6096" y="6661404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66140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" y="190499"/>
              <a:ext cx="12189460" cy="6123940"/>
            </a:xfrm>
            <a:custGeom>
              <a:avLst/>
              <a:gdLst/>
              <a:ahLst/>
              <a:cxnLst/>
              <a:rect l="l" t="t" r="r" b="b"/>
              <a:pathLst>
                <a:path w="12189460" h="6123940">
                  <a:moveTo>
                    <a:pt x="0" y="0"/>
                  </a:moveTo>
                  <a:lnTo>
                    <a:pt x="12188952" y="0"/>
                  </a:lnTo>
                </a:path>
                <a:path w="12189460" h="6123940">
                  <a:moveTo>
                    <a:pt x="0" y="1225296"/>
                  </a:moveTo>
                  <a:lnTo>
                    <a:pt x="12188952" y="1225296"/>
                  </a:lnTo>
                </a:path>
                <a:path w="12189460" h="6123940">
                  <a:moveTo>
                    <a:pt x="0" y="2449067"/>
                  </a:moveTo>
                  <a:lnTo>
                    <a:pt x="12188952" y="2449067"/>
                  </a:lnTo>
                </a:path>
                <a:path w="12189460" h="6123940">
                  <a:moveTo>
                    <a:pt x="0" y="3674364"/>
                  </a:moveTo>
                  <a:lnTo>
                    <a:pt x="12188952" y="3674364"/>
                  </a:lnTo>
                </a:path>
                <a:path w="12189460" h="6123940">
                  <a:moveTo>
                    <a:pt x="0" y="4898136"/>
                  </a:moveTo>
                  <a:lnTo>
                    <a:pt x="12188952" y="4898136"/>
                  </a:lnTo>
                </a:path>
                <a:path w="12189460" h="6123940">
                  <a:moveTo>
                    <a:pt x="0" y="6123432"/>
                  </a:moveTo>
                  <a:lnTo>
                    <a:pt x="12188952" y="6123432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942" y="0"/>
              <a:ext cx="6621145" cy="6661784"/>
            </a:xfrm>
            <a:custGeom>
              <a:avLst/>
              <a:gdLst/>
              <a:ahLst/>
              <a:cxnLst/>
              <a:rect l="l" t="t" r="r" b="b"/>
              <a:pathLst>
                <a:path w="6621145" h="6661784">
                  <a:moveTo>
                    <a:pt x="0" y="0"/>
                  </a:moveTo>
                  <a:lnTo>
                    <a:pt x="6620572" y="6661404"/>
                  </a:lnTo>
                </a:path>
              </a:pathLst>
            </a:custGeom>
            <a:ln w="609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44714" y="0"/>
              <a:ext cx="6621145" cy="6661784"/>
            </a:xfrm>
            <a:custGeom>
              <a:avLst/>
              <a:gdLst/>
              <a:ahLst/>
              <a:cxnLst/>
              <a:rect l="l" t="t" r="r" b="b"/>
              <a:pathLst>
                <a:path w="6621145" h="6661784">
                  <a:moveTo>
                    <a:pt x="0" y="0"/>
                  </a:moveTo>
                  <a:lnTo>
                    <a:pt x="6620572" y="6661404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0866" y="0"/>
              <a:ext cx="6621145" cy="6661784"/>
            </a:xfrm>
            <a:custGeom>
              <a:avLst/>
              <a:gdLst/>
              <a:ahLst/>
              <a:cxnLst/>
              <a:rect l="l" t="t" r="r" b="b"/>
              <a:pathLst>
                <a:path w="6621145" h="6661784">
                  <a:moveTo>
                    <a:pt x="0" y="0"/>
                  </a:moveTo>
                  <a:lnTo>
                    <a:pt x="6620572" y="6661404"/>
                  </a:lnTo>
                </a:path>
              </a:pathLst>
            </a:custGeom>
            <a:ln w="609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80067" y="0"/>
              <a:ext cx="8112125" cy="6661784"/>
            </a:xfrm>
            <a:custGeom>
              <a:avLst/>
              <a:gdLst/>
              <a:ahLst/>
              <a:cxnLst/>
              <a:rect l="l" t="t" r="r" b="b"/>
              <a:pathLst>
                <a:path w="8112125" h="6661784">
                  <a:moveTo>
                    <a:pt x="0" y="0"/>
                  </a:moveTo>
                  <a:lnTo>
                    <a:pt x="6620572" y="6661404"/>
                  </a:lnTo>
                </a:path>
                <a:path w="8112125" h="6661784">
                  <a:moveTo>
                    <a:pt x="1222248" y="0"/>
                  </a:moveTo>
                  <a:lnTo>
                    <a:pt x="7842820" y="6661404"/>
                  </a:lnTo>
                </a:path>
                <a:path w="8112125" h="6661784">
                  <a:moveTo>
                    <a:pt x="2443024" y="0"/>
                  </a:moveTo>
                  <a:lnTo>
                    <a:pt x="8111679" y="5702071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5241" y="0"/>
              <a:ext cx="4446905" cy="4475480"/>
            </a:xfrm>
            <a:custGeom>
              <a:avLst/>
              <a:gdLst/>
              <a:ahLst/>
              <a:cxnLst/>
              <a:rect l="l" t="t" r="r" b="b"/>
              <a:pathLst>
                <a:path w="4446905" h="4475480">
                  <a:moveTo>
                    <a:pt x="0" y="0"/>
                  </a:moveTo>
                  <a:lnTo>
                    <a:pt x="4446758" y="4475221"/>
                  </a:lnTo>
                </a:path>
                <a:path w="4446905" h="4475480">
                  <a:moveTo>
                    <a:pt x="1222877" y="0"/>
                  </a:moveTo>
                  <a:lnTo>
                    <a:pt x="4446758" y="3259447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77327" y="0"/>
              <a:ext cx="2014855" cy="2030095"/>
            </a:xfrm>
            <a:custGeom>
              <a:avLst/>
              <a:gdLst/>
              <a:ahLst/>
              <a:cxnLst/>
              <a:rect l="l" t="t" r="r" b="b"/>
              <a:pathLst>
                <a:path w="2014854" h="2030095">
                  <a:moveTo>
                    <a:pt x="0" y="0"/>
                  </a:moveTo>
                  <a:lnTo>
                    <a:pt x="2014672" y="2029840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93080" y="0"/>
              <a:ext cx="798830" cy="806450"/>
            </a:xfrm>
            <a:custGeom>
              <a:avLst/>
              <a:gdLst/>
              <a:ahLst/>
              <a:cxnLst/>
              <a:rect l="l" t="t" r="r" b="b"/>
              <a:pathLst>
                <a:path w="798829" h="806450">
                  <a:moveTo>
                    <a:pt x="0" y="0"/>
                  </a:moveTo>
                  <a:lnTo>
                    <a:pt x="798284" y="805941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816863"/>
              <a:ext cx="5829300" cy="5846445"/>
            </a:xfrm>
            <a:custGeom>
              <a:avLst/>
              <a:gdLst/>
              <a:ahLst/>
              <a:cxnLst/>
              <a:rect l="l" t="t" r="r" b="b"/>
              <a:pathLst>
                <a:path w="5829300" h="5846445">
                  <a:moveTo>
                    <a:pt x="5828792" y="5845949"/>
                  </a:moveTo>
                  <a:lnTo>
                    <a:pt x="0" y="0"/>
                  </a:lnTo>
                </a:path>
                <a:path w="5829300" h="5846445">
                  <a:moveTo>
                    <a:pt x="4614799" y="5845289"/>
                  </a:moveTo>
                  <a:lnTo>
                    <a:pt x="0" y="1214627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235452"/>
              <a:ext cx="3398520" cy="3426460"/>
            </a:xfrm>
            <a:custGeom>
              <a:avLst/>
              <a:gdLst/>
              <a:ahLst/>
              <a:cxnLst/>
              <a:rect l="l" t="t" r="r" b="b"/>
              <a:pathLst>
                <a:path w="3398520" h="3426459">
                  <a:moveTo>
                    <a:pt x="3398392" y="3425850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4456175"/>
              <a:ext cx="2196465" cy="2206625"/>
            </a:xfrm>
            <a:custGeom>
              <a:avLst/>
              <a:gdLst/>
              <a:ahLst/>
              <a:cxnLst/>
              <a:rect l="l" t="t" r="r" b="b"/>
              <a:pathLst>
                <a:path w="2196465" h="2206625">
                  <a:moveTo>
                    <a:pt x="2196465" y="2206561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5667755"/>
              <a:ext cx="987425" cy="993775"/>
            </a:xfrm>
            <a:custGeom>
              <a:avLst/>
              <a:gdLst/>
              <a:ahLst/>
              <a:cxnLst/>
              <a:rect l="l" t="t" r="r" b="b"/>
              <a:pathLst>
                <a:path w="987425" h="993775">
                  <a:moveTo>
                    <a:pt x="987005" y="993546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51119" y="0"/>
              <a:ext cx="6621145" cy="6661784"/>
            </a:xfrm>
            <a:custGeom>
              <a:avLst/>
              <a:gdLst/>
              <a:ahLst/>
              <a:cxnLst/>
              <a:rect l="l" t="t" r="r" b="b"/>
              <a:pathLst>
                <a:path w="6621145" h="6661784">
                  <a:moveTo>
                    <a:pt x="6620572" y="0"/>
                  </a:moveTo>
                  <a:lnTo>
                    <a:pt x="0" y="6661404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90471" y="0"/>
              <a:ext cx="9057640" cy="6661784"/>
            </a:xfrm>
            <a:custGeom>
              <a:avLst/>
              <a:gdLst/>
              <a:ahLst/>
              <a:cxnLst/>
              <a:rect l="l" t="t" r="r" b="b"/>
              <a:pathLst>
                <a:path w="9057640" h="6661784">
                  <a:moveTo>
                    <a:pt x="9057448" y="0"/>
                  </a:moveTo>
                  <a:lnTo>
                    <a:pt x="2436876" y="6661404"/>
                  </a:lnTo>
                </a:path>
                <a:path w="9057640" h="6661784">
                  <a:moveTo>
                    <a:pt x="7839772" y="0"/>
                  </a:moveTo>
                  <a:lnTo>
                    <a:pt x="1219200" y="6661404"/>
                  </a:lnTo>
                </a:path>
                <a:path w="9057640" h="6661784">
                  <a:moveTo>
                    <a:pt x="6620572" y="0"/>
                  </a:moveTo>
                  <a:lnTo>
                    <a:pt x="0" y="6661404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6890384" cy="6661784"/>
            </a:xfrm>
            <a:custGeom>
              <a:avLst/>
              <a:gdLst/>
              <a:ahLst/>
              <a:cxnLst/>
              <a:rect l="l" t="t" r="r" b="b"/>
              <a:pathLst>
                <a:path w="6890384" h="6661784">
                  <a:moveTo>
                    <a:pt x="6890320" y="0"/>
                  </a:moveTo>
                  <a:lnTo>
                    <a:pt x="269747" y="6661404"/>
                  </a:lnTo>
                </a:path>
                <a:path w="6890384" h="6661784">
                  <a:moveTo>
                    <a:pt x="5668654" y="0"/>
                  </a:moveTo>
                  <a:lnTo>
                    <a:pt x="0" y="5702071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4447540" cy="4476115"/>
            </a:xfrm>
            <a:custGeom>
              <a:avLst/>
              <a:gdLst/>
              <a:ahLst/>
              <a:cxnLst/>
              <a:rect l="l" t="t" r="r" b="b"/>
              <a:pathLst>
                <a:path w="4447540" h="4476115">
                  <a:moveTo>
                    <a:pt x="4447393" y="0"/>
                  </a:moveTo>
                  <a:lnTo>
                    <a:pt x="0" y="4475860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3224530" cy="3260090"/>
            </a:xfrm>
            <a:custGeom>
              <a:avLst/>
              <a:gdLst/>
              <a:ahLst/>
              <a:cxnLst/>
              <a:rect l="l" t="t" r="r" b="b"/>
              <a:pathLst>
                <a:path w="3224530" h="3260090">
                  <a:moveTo>
                    <a:pt x="3224515" y="0"/>
                  </a:moveTo>
                  <a:lnTo>
                    <a:pt x="0" y="3260089"/>
                  </a:lnTo>
                </a:path>
                <a:path w="3224530" h="3260090">
                  <a:moveTo>
                    <a:pt x="2014672" y="0"/>
                  </a:moveTo>
                  <a:lnTo>
                    <a:pt x="0" y="2029840"/>
                  </a:lnTo>
                </a:path>
                <a:path w="3224530" h="3260090">
                  <a:moveTo>
                    <a:pt x="798253" y="0"/>
                  </a:moveTo>
                  <a:lnTo>
                    <a:pt x="0" y="805941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62699" y="816863"/>
              <a:ext cx="5829300" cy="5846445"/>
            </a:xfrm>
            <a:custGeom>
              <a:avLst/>
              <a:gdLst/>
              <a:ahLst/>
              <a:cxnLst/>
              <a:rect l="l" t="t" r="r" b="b"/>
              <a:pathLst>
                <a:path w="5829300" h="5846445">
                  <a:moveTo>
                    <a:pt x="0" y="5845949"/>
                  </a:moveTo>
                  <a:lnTo>
                    <a:pt x="5828792" y="0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7327" y="2031491"/>
              <a:ext cx="4615180" cy="4631690"/>
            </a:xfrm>
            <a:custGeom>
              <a:avLst/>
              <a:gdLst/>
              <a:ahLst/>
              <a:cxnLst/>
              <a:rect l="l" t="t" r="r" b="b"/>
              <a:pathLst>
                <a:path w="4615180" h="4631690">
                  <a:moveTo>
                    <a:pt x="0" y="4630661"/>
                  </a:moveTo>
                  <a:lnTo>
                    <a:pt x="4614799" y="0"/>
                  </a:lnTo>
                </a:path>
                <a:path w="4615180" h="4631690">
                  <a:moveTo>
                    <a:pt x="1216152" y="4629810"/>
                  </a:moveTo>
                  <a:lnTo>
                    <a:pt x="4614545" y="1203960"/>
                  </a:lnTo>
                </a:path>
                <a:path w="4615180" h="4631690">
                  <a:moveTo>
                    <a:pt x="2418588" y="4631245"/>
                  </a:moveTo>
                  <a:lnTo>
                    <a:pt x="4615053" y="2424684"/>
                  </a:lnTo>
                </a:path>
                <a:path w="4615180" h="4631690">
                  <a:moveTo>
                    <a:pt x="3627120" y="4629810"/>
                  </a:moveTo>
                  <a:lnTo>
                    <a:pt x="4614164" y="3636264"/>
                  </a:lnTo>
                </a:path>
              </a:pathLst>
            </a:custGeom>
            <a:ln w="609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600" y="6172199"/>
              <a:ext cx="10972800" cy="0"/>
            </a:xfrm>
            <a:custGeom>
              <a:avLst/>
              <a:gdLst/>
              <a:ahLst/>
              <a:cxnLst/>
              <a:rect l="l" t="t" r="r" b="b"/>
              <a:pathLst>
                <a:path w="10972800">
                  <a:moveTo>
                    <a:pt x="0" y="0"/>
                  </a:moveTo>
                  <a:lnTo>
                    <a:pt x="10972800" y="0"/>
                  </a:lnTo>
                </a:path>
              </a:pathLst>
            </a:custGeom>
            <a:ln w="12192">
              <a:solidFill>
                <a:srgbClr val="0A52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74394" y="1976069"/>
            <a:ext cx="6722109" cy="2343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x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eval(input(“Unesite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neki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broj”))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x,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eval(input(“Unesite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dva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broja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odvojena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zarezom: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“))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x,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y,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"Orange",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"Banana",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"Cherry“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x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"Orange”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Clr>
                <a:srgbClr val="0A5294"/>
              </a:buClr>
              <a:buChar char="▪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x,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y,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0.2,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“test”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545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Konstante i identifikatori</vt:lpstr>
      <vt:lpstr>Osnovni ugrađeni tipovi podataka</vt:lpstr>
      <vt:lpstr>Tip se određuje kada se promenljivoj dodeli</vt:lpstr>
      <vt:lpstr>Unos i ispis</vt:lpstr>
      <vt:lpstr>Primeri</vt:lpstr>
      <vt:lpstr>Izrazi</vt:lpstr>
      <vt:lpstr>Dodela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Luka Doric</cp:lastModifiedBy>
  <cp:revision>1</cp:revision>
  <dcterms:created xsi:type="dcterms:W3CDTF">2022-10-16T08:30:50Z</dcterms:created>
  <dcterms:modified xsi:type="dcterms:W3CDTF">2022-10-17T20:50:16Z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2022-10-16T00:00:00Z</vt:filetime>
  </property>
  <property fmtid="{D5CDD505-2E9C-101B-9397-08002B2CF9AE}" pid="5" name="Producer">
    <vt:lpwstr>Microsoft® PowerPoint® 2013</vt:lpwstr>
  </property>
</Properties>
</file>