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2" r:id="rId3"/>
    <p:sldId id="261" r:id="rId4"/>
    <p:sldId id="265" r:id="rId5"/>
    <p:sldId id="266" r:id="rId6"/>
    <p:sldId id="258" r:id="rId7"/>
    <p:sldId id="263" r:id="rId8"/>
    <p:sldId id="259" r:id="rId9"/>
    <p:sldId id="264" r:id="rId10"/>
    <p:sldId id="267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 133/2020 - Ivković Luka" initials="P1IL" lastIdx="1" clrIdx="0">
    <p:extLst>
      <p:ext uri="{19B8F6BF-5375-455C-9EA6-DF929625EA0E}">
        <p15:presenceInfo xmlns:p15="http://schemas.microsoft.com/office/powerpoint/2012/main" userId="S::ivkovic.pr133.2020@uns.ac.rs::0058db7c-b5b4-44ef-b1b8-63d85963f0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59" d="100"/>
          <a:sy n="59" d="100"/>
        </p:scale>
        <p:origin x="102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2/1/2022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2/1/2022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4800" i="1" dirty="0">
                <a:solidFill>
                  <a:schemeClr val="accent3">
                    <a:lumMod val="75000"/>
                  </a:schemeClr>
                </a:solidFill>
              </a:rPr>
              <a:t>GLOWWORM SWARM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723918"/>
            <a:ext cx="10993546" cy="4848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7CEBFF"/>
                </a:solidFill>
              </a:rPr>
              <a:t>Pr 133/2020 IVKOVIC LUKA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57BCADD-A5A6-4B8C-880E-DE1C9192BFA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1" t="84" r="374" b="-228"/>
          <a:stretch/>
        </p:blipFill>
        <p:spPr>
          <a:xfrm>
            <a:off x="447675" y="725714"/>
            <a:ext cx="5265738" cy="583383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22BDA1-DA8E-4268-B798-EA83506EBA74}"/>
              </a:ext>
            </a:extLst>
          </p:cNvPr>
          <p:cNvSpPr txBox="1"/>
          <p:nvPr/>
        </p:nvSpPr>
        <p:spPr>
          <a:xfrm>
            <a:off x="6478589" y="1557155"/>
            <a:ext cx="48660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Традиционални</a:t>
            </a:r>
            <a:r>
              <a:rPr lang="en-US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алгоритми</a:t>
            </a:r>
            <a:r>
              <a:rPr lang="en-US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оптимизације</a:t>
            </a:r>
            <a:r>
              <a:rPr lang="en-US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за</a:t>
            </a:r>
            <a:r>
              <a:rPr lang="en-US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слепо</a:t>
            </a:r>
            <a:r>
              <a:rPr lang="en-US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одвајање</a:t>
            </a:r>
            <a:r>
              <a:rPr lang="en-US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сигнала</a:t>
            </a:r>
            <a:r>
              <a:rPr lang="en-US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(БСС) </a:t>
            </a:r>
            <a:r>
              <a:rPr lang="en-US" sz="20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се</a:t>
            </a:r>
            <a:r>
              <a:rPr lang="en-US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углавном</a:t>
            </a:r>
            <a:r>
              <a:rPr lang="en-US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заснивају</a:t>
            </a:r>
            <a:r>
              <a:rPr lang="en-US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на</a:t>
            </a:r>
            <a:r>
              <a:rPr lang="en-US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градијенту</a:t>
            </a:r>
            <a:r>
              <a:rPr lang="en-US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што</a:t>
            </a:r>
            <a:r>
              <a:rPr lang="en-US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захтева</a:t>
            </a:r>
            <a:r>
              <a:rPr lang="en-US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да</a:t>
            </a:r>
            <a:r>
              <a:rPr lang="en-US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функција</a:t>
            </a:r>
            <a:r>
              <a:rPr lang="en-US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циља</a:t>
            </a:r>
            <a:r>
              <a:rPr lang="en-US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буде</a:t>
            </a:r>
            <a:r>
              <a:rPr lang="en-US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континуирана</a:t>
            </a:r>
            <a:r>
              <a:rPr lang="en-US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en-US" sz="20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диференци</a:t>
            </a:r>
            <a:r>
              <a:rPr lang="sr-Cyrl-BA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ја</a:t>
            </a:r>
            <a:r>
              <a:rPr lang="en-US" sz="20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билна</a:t>
            </a:r>
            <a:r>
              <a:rPr lang="en-US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тако</a:t>
            </a:r>
            <a:r>
              <a:rPr lang="en-US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да</a:t>
            </a:r>
            <a:r>
              <a:rPr lang="en-US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су</a:t>
            </a:r>
            <a:r>
              <a:rPr lang="en-US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примене</a:t>
            </a:r>
            <a:r>
              <a:rPr lang="en-US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ових</a:t>
            </a:r>
            <a:r>
              <a:rPr lang="en-US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алгоритама</a:t>
            </a:r>
            <a:r>
              <a:rPr lang="en-US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веома</a:t>
            </a:r>
            <a:r>
              <a:rPr lang="en-US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ограничене</a:t>
            </a:r>
            <a:r>
              <a:rPr lang="en-US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Штавише</a:t>
            </a:r>
            <a:r>
              <a:rPr lang="en-US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ови</a:t>
            </a:r>
            <a:r>
              <a:rPr lang="en-US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алгоритми</a:t>
            </a:r>
            <a:r>
              <a:rPr lang="en-US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имају</a:t>
            </a:r>
            <a:r>
              <a:rPr lang="en-US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проблема</a:t>
            </a:r>
            <a:r>
              <a:rPr lang="en-US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са</a:t>
            </a:r>
            <a:r>
              <a:rPr lang="en-US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брзином</a:t>
            </a:r>
            <a:r>
              <a:rPr lang="en-US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en-US" sz="20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прецизношћу</a:t>
            </a:r>
            <a:r>
              <a:rPr lang="en-US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конвергенције</a:t>
            </a:r>
            <a:r>
              <a:rPr lang="en-US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1989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FFFFFF"/>
                </a:solidFill>
              </a:rPr>
              <a:t>Kraj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 err="1">
                <a:solidFill>
                  <a:srgbClr val="FFFFFF"/>
                </a:solidFill>
              </a:rPr>
              <a:t>hvala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na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paznji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lukaivka24@gmail.com</a:t>
            </a:r>
          </a:p>
          <a:p>
            <a:r>
              <a:rPr lang="en-US" dirty="0">
                <a:solidFill>
                  <a:schemeClr val="bg2"/>
                </a:solidFill>
              </a:rPr>
              <a:t>Pr 133 - 2020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16824-AA02-4793-B0EE-F52F0D727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GSO chapter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2CC70-F2CD-4469-8D9C-D2212AA0C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Uvod</a:t>
            </a:r>
            <a:endParaRPr lang="en-US" b="1" i="1" dirty="0"/>
          </a:p>
          <a:p>
            <a:r>
              <a:rPr lang="en-US" b="1" i="1" dirty="0"/>
              <a:t>Glowworm swarm optimization</a:t>
            </a:r>
          </a:p>
          <a:p>
            <a:r>
              <a:rPr lang="en-US" b="1" i="1" dirty="0"/>
              <a:t>GSO </a:t>
            </a:r>
            <a:r>
              <a:rPr lang="en-US" b="1" i="1" dirty="0" err="1"/>
              <a:t>Algoritam</a:t>
            </a:r>
            <a:endParaRPr lang="en-US" b="1" i="1" dirty="0"/>
          </a:p>
          <a:p>
            <a:r>
              <a:rPr lang="en-US" b="1" i="1" dirty="0"/>
              <a:t>GSO </a:t>
            </a:r>
            <a:r>
              <a:rPr lang="en-US" b="1" i="1" dirty="0" err="1"/>
              <a:t>Algoritam</a:t>
            </a:r>
            <a:r>
              <a:rPr lang="en-US" b="1" i="1" dirty="0"/>
              <a:t> </a:t>
            </a:r>
            <a:r>
              <a:rPr lang="en-US" b="1" i="1" dirty="0" err="1"/>
              <a:t>grupisanja</a:t>
            </a:r>
            <a:endParaRPr lang="en-US" b="1" i="1" dirty="0"/>
          </a:p>
          <a:p>
            <a:r>
              <a:rPr lang="en-US" b="1" i="1" dirty="0"/>
              <a:t>Princip </a:t>
            </a:r>
            <a:r>
              <a:rPr lang="en-US" b="1" i="1" dirty="0" err="1"/>
              <a:t>rada</a:t>
            </a:r>
            <a:r>
              <a:rPr lang="en-US" b="1" i="1" dirty="0"/>
              <a:t> </a:t>
            </a:r>
            <a:r>
              <a:rPr lang="en-US" b="1" i="1" dirty="0" err="1"/>
              <a:t>algoritma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0194A3-8C3D-41C9-850B-57DDA7CE31B9}"/>
              </a:ext>
            </a:extLst>
          </p:cNvPr>
          <p:cNvSpPr txBox="1"/>
          <p:nvPr/>
        </p:nvSpPr>
        <p:spPr>
          <a:xfrm>
            <a:off x="1058779" y="2422358"/>
            <a:ext cx="348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6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UVOD – rad, </a:t>
            </a:r>
            <a:r>
              <a:rPr lang="en-US" dirty="0" err="1">
                <a:solidFill>
                  <a:srgbClr val="FFFEFF"/>
                </a:solidFill>
              </a:rPr>
              <a:t>tema</a:t>
            </a:r>
            <a:endParaRPr lang="en-US" dirty="0">
              <a:solidFill>
                <a:srgbClr val="FFFE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63ACFB-F7C3-47A7-9228-48BD1B40F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39" y="1006473"/>
            <a:ext cx="11029615" cy="3678303"/>
          </a:xfrm>
        </p:spPr>
        <p:txBody>
          <a:bodyPr/>
          <a:lstStyle/>
          <a:p>
            <a:pPr marL="0" indent="0">
              <a:buNone/>
            </a:pPr>
            <a:r>
              <a:rPr lang="sr-Latn-BA" dirty="0"/>
              <a:t>	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sr-Latn-BA" sz="2400" dirty="0"/>
              <a:t>Ovaj rad predstavlja pregled metoda zasnovanih na algoritmu optimizacije roja svitaca</a:t>
            </a:r>
            <a:r>
              <a:rPr lang="en-US" sz="2400" dirty="0"/>
              <a:t>(GSO). GSO je </a:t>
            </a:r>
            <a:r>
              <a:rPr lang="en-US" sz="2400" dirty="0" err="1"/>
              <a:t>aktuelni</a:t>
            </a:r>
            <a:r>
              <a:rPr lang="en-US" sz="2400" dirty="0"/>
              <a:t> </a:t>
            </a:r>
            <a:r>
              <a:rPr lang="en-US" sz="2400" dirty="0" err="1"/>
              <a:t>optimizacioni</a:t>
            </a:r>
            <a:r>
              <a:rPr lang="en-US" sz="2400" dirty="0"/>
              <a:t> </a:t>
            </a:r>
            <a:r>
              <a:rPr lang="en-US" sz="2400" dirty="0" err="1"/>
              <a:t>algoritam</a:t>
            </a:r>
            <a:r>
              <a:rPr lang="en-US" sz="2400" dirty="0"/>
              <a:t> </a:t>
            </a:r>
            <a:r>
              <a:rPr lang="en-US" sz="2400" dirty="0" err="1"/>
              <a:t>inspirisan</a:t>
            </a:r>
            <a:r>
              <a:rPr lang="en-US" sz="2400" dirty="0"/>
              <a:t> </a:t>
            </a:r>
            <a:r>
              <a:rPr lang="en-US" sz="2400" dirty="0" err="1"/>
              <a:t>prirodom</a:t>
            </a:r>
            <a:r>
              <a:rPr lang="en-US" sz="2400" dirty="0"/>
              <a:t> koji </a:t>
            </a:r>
            <a:r>
              <a:rPr lang="en-US" sz="2400" dirty="0" err="1"/>
              <a:t>simulira</a:t>
            </a:r>
            <a:r>
              <a:rPr lang="en-US" sz="2400" dirty="0"/>
              <a:t> </a:t>
            </a:r>
            <a:r>
              <a:rPr lang="en-US" sz="2400" dirty="0" err="1"/>
              <a:t>ponasanje</a:t>
            </a:r>
            <a:r>
              <a:rPr lang="en-US" sz="2400" dirty="0"/>
              <a:t> </a:t>
            </a:r>
            <a:r>
              <a:rPr lang="en-US" sz="2400" dirty="0" err="1"/>
              <a:t>svitaca</a:t>
            </a:r>
            <a:r>
              <a:rPr lang="en-US" sz="2400" dirty="0"/>
              <a:t>. GSO </a:t>
            </a:r>
            <a:r>
              <a:rPr lang="en-US" sz="2400" dirty="0" err="1"/>
              <a:t>algoritam</a:t>
            </a:r>
            <a:r>
              <a:rPr lang="en-US" sz="2400" dirty="0"/>
              <a:t> je </a:t>
            </a:r>
            <a:r>
              <a:rPr lang="en-US" sz="2400" dirty="0" err="1"/>
              <a:t>pogodan</a:t>
            </a:r>
            <a:r>
              <a:rPr lang="en-US" sz="2400" dirty="0"/>
              <a:t> za </a:t>
            </a:r>
            <a:r>
              <a:rPr lang="en-US" sz="2400" dirty="0" err="1"/>
              <a:t>istovremeno</a:t>
            </a:r>
            <a:r>
              <a:rPr lang="en-US" sz="2400" dirty="0"/>
              <a:t> </a:t>
            </a:r>
            <a:r>
              <a:rPr lang="en-US" sz="2400" dirty="0" err="1"/>
              <a:t>trazenje</a:t>
            </a:r>
            <a:r>
              <a:rPr lang="en-US" sz="2400" dirty="0"/>
              <a:t> vise </a:t>
            </a:r>
            <a:r>
              <a:rPr lang="en-US" sz="2400" dirty="0" err="1"/>
              <a:t>rijesnja</a:t>
            </a:r>
            <a:r>
              <a:rPr lang="en-US" sz="2400" dirty="0"/>
              <a:t> I </a:t>
            </a:r>
            <a:r>
              <a:rPr lang="en-US" sz="2400" dirty="0" err="1"/>
              <a:t>razlicith</a:t>
            </a:r>
            <a:r>
              <a:rPr lang="en-US" sz="2400" dirty="0"/>
              <a:t> </a:t>
            </a:r>
            <a:r>
              <a:rPr lang="en-US" sz="2400" dirty="0" err="1"/>
              <a:t>ili</a:t>
            </a:r>
            <a:r>
              <a:rPr lang="en-US" sz="2400" dirty="0"/>
              <a:t> </a:t>
            </a:r>
            <a:r>
              <a:rPr lang="en-US" sz="2400" dirty="0" err="1"/>
              <a:t>jenakih</a:t>
            </a:r>
            <a:r>
              <a:rPr lang="en-US" sz="2400" dirty="0"/>
              <a:t> </a:t>
            </a:r>
            <a:r>
              <a:rPr lang="en-US" sz="2400" dirty="0" err="1"/>
              <a:t>vrijednosti</a:t>
            </a:r>
            <a:r>
              <a:rPr lang="en-US" sz="2400" dirty="0"/>
              <a:t> </a:t>
            </a:r>
            <a:r>
              <a:rPr lang="en-US" sz="2400" dirty="0" err="1"/>
              <a:t>funkcije</a:t>
            </a:r>
            <a:r>
              <a:rPr lang="en-US" sz="2400" dirty="0"/>
              <a:t> </a:t>
            </a:r>
            <a:r>
              <a:rPr lang="en-US" sz="2400" dirty="0" err="1"/>
              <a:t>cilja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Dat</a:t>
            </a:r>
            <a:r>
              <a:rPr lang="en-US" sz="2400" dirty="0"/>
              <a:t> je </a:t>
            </a:r>
            <a:r>
              <a:rPr lang="en-US" sz="2400" dirty="0" err="1"/>
              <a:t>niz</a:t>
            </a:r>
            <a:r>
              <a:rPr lang="en-US" sz="2400" dirty="0"/>
              <a:t> </a:t>
            </a:r>
            <a:r>
              <a:rPr lang="en-US" sz="2400" dirty="0" err="1"/>
              <a:t>recenzija</a:t>
            </a:r>
            <a:r>
              <a:rPr lang="en-US" sz="2400" dirty="0"/>
              <a:t> </a:t>
            </a:r>
            <a:r>
              <a:rPr lang="en-US" sz="2400" dirty="0" err="1"/>
              <a:t>koje</a:t>
            </a:r>
            <a:r>
              <a:rPr lang="en-US" sz="2400" dirty="0"/>
              <a:t> </a:t>
            </a:r>
            <a:r>
              <a:rPr lang="en-US" sz="2400" dirty="0" err="1"/>
              <a:t>opisuju</a:t>
            </a:r>
            <a:r>
              <a:rPr lang="en-US" sz="2400" dirty="0"/>
              <a:t> </a:t>
            </a:r>
            <a:r>
              <a:rPr lang="en-US" sz="2400" dirty="0" err="1"/>
              <a:t>primjene</a:t>
            </a:r>
            <a:r>
              <a:rPr lang="en-US" sz="2400" dirty="0"/>
              <a:t> GSO </a:t>
            </a:r>
            <a:r>
              <a:rPr lang="en-US" sz="2400" dirty="0" err="1"/>
              <a:t>algoritama</a:t>
            </a:r>
            <a:r>
              <a:rPr lang="en-US" sz="2400" dirty="0"/>
              <a:t> u </a:t>
            </a:r>
            <a:r>
              <a:rPr lang="en-US" sz="2400" dirty="0" err="1"/>
              <a:t>razlicitim</a:t>
            </a:r>
            <a:r>
              <a:rPr lang="en-US" sz="2400" dirty="0"/>
              <a:t> </a:t>
            </a:r>
            <a:r>
              <a:rPr lang="en-US" sz="2400" dirty="0" err="1"/>
              <a:t>domenima</a:t>
            </a:r>
            <a:r>
              <a:rPr lang="en-US" sz="2400" dirty="0"/>
              <a:t>, </a:t>
            </a:r>
            <a:r>
              <a:rPr lang="en-US" sz="2400" dirty="0" err="1"/>
              <a:t>koa</a:t>
            </a:r>
            <a:r>
              <a:rPr lang="en-US" sz="2400" dirty="0"/>
              <a:t> </a:t>
            </a:r>
            <a:r>
              <a:rPr lang="en-US" sz="2400" dirty="0" err="1"/>
              <a:t>sto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grupisanje</a:t>
            </a:r>
            <a:r>
              <a:rPr lang="en-US" sz="2400" dirty="0"/>
              <a:t> I </a:t>
            </a:r>
            <a:r>
              <a:rPr lang="en-US" sz="2400" dirty="0" err="1"/>
              <a:t>razni</a:t>
            </a:r>
            <a:r>
              <a:rPr lang="en-US" sz="2400" dirty="0"/>
              <a:t> problem </a:t>
            </a:r>
            <a:r>
              <a:rPr lang="en-US" sz="2400" dirty="0" err="1"/>
              <a:t>optimizacije</a:t>
            </a:r>
            <a:r>
              <a:rPr lang="en-US" sz="2400" dirty="0"/>
              <a:t>.</a:t>
            </a:r>
            <a:endParaRPr lang="sr-Latn-BA" sz="2400" dirty="0"/>
          </a:p>
          <a:p>
            <a:pPr marL="0" indent="0">
              <a:buNone/>
            </a:pPr>
            <a:endParaRPr lang="sr-Latn-BA" dirty="0"/>
          </a:p>
          <a:p>
            <a:pPr marL="0" indent="0">
              <a:buNone/>
            </a:pPr>
            <a:endParaRPr lang="sr-Latn-BA" dirty="0"/>
          </a:p>
          <a:p>
            <a:pPr marL="0" indent="0">
              <a:buNone/>
            </a:pPr>
            <a:endParaRPr lang="sr-Latn-BA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21749-68C9-4A71-A1AE-DC24762E3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UVOd</a:t>
            </a:r>
            <a:r>
              <a:rPr lang="en-US" sz="3200" dirty="0"/>
              <a:t> – o </a:t>
            </a:r>
            <a:r>
              <a:rPr lang="en-US" sz="3200" dirty="0" err="1"/>
              <a:t>algoritmu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33B22-038E-439E-8436-92C963F1B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181726"/>
            <a:ext cx="11029616" cy="4555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Roj</a:t>
            </a:r>
            <a:r>
              <a:rPr lang="en-US" sz="2400" dirty="0"/>
              <a:t> </a:t>
            </a:r>
            <a:r>
              <a:rPr lang="en-US" sz="2400" dirty="0" err="1"/>
              <a:t>robotike</a:t>
            </a:r>
            <a:r>
              <a:rPr lang="en-US" sz="2400" dirty="0"/>
              <a:t> je </a:t>
            </a:r>
            <a:r>
              <a:rPr lang="en-US" sz="2400" dirty="0" err="1"/>
              <a:t>pristup</a:t>
            </a:r>
            <a:r>
              <a:rPr lang="en-US" sz="2400" dirty="0"/>
              <a:t> </a:t>
            </a:r>
            <a:r>
              <a:rPr lang="en-US" sz="2400" dirty="0" err="1"/>
              <a:t>koordinaciji</a:t>
            </a:r>
            <a:r>
              <a:rPr lang="en-US" sz="2400" dirty="0"/>
              <a:t> </a:t>
            </a:r>
            <a:r>
              <a:rPr lang="en-US" sz="2400" dirty="0" err="1"/>
              <a:t>multirobotskih</a:t>
            </a:r>
            <a:r>
              <a:rPr lang="en-US" sz="2400" dirty="0"/>
              <a:t> </a:t>
            </a:r>
            <a:r>
              <a:rPr lang="en-US" sz="2400" dirty="0" err="1"/>
              <a:t>sistema</a:t>
            </a:r>
            <a:r>
              <a:rPr lang="en-US" sz="2400" dirty="0"/>
              <a:t> koji se </a:t>
            </a:r>
            <a:r>
              <a:rPr lang="en-US" sz="2400" dirty="0" err="1"/>
              <a:t>sastoje</a:t>
            </a:r>
            <a:r>
              <a:rPr lang="en-US" sz="2400" dirty="0"/>
              <a:t> od </a:t>
            </a:r>
            <a:r>
              <a:rPr lang="en-US" sz="2400" dirty="0" err="1"/>
              <a:t>velikog</a:t>
            </a:r>
            <a:r>
              <a:rPr lang="en-US" sz="2400" dirty="0"/>
              <a:t> </a:t>
            </a:r>
            <a:r>
              <a:rPr lang="en-US" sz="2400" dirty="0" err="1"/>
              <a:t>broja</a:t>
            </a:r>
            <a:r>
              <a:rPr lang="en-US" sz="2400" dirty="0"/>
              <a:t> </a:t>
            </a:r>
            <a:r>
              <a:rPr lang="en-US" sz="2400" dirty="0" err="1"/>
              <a:t>uglavnom</a:t>
            </a:r>
            <a:r>
              <a:rPr lang="en-US" sz="2400" dirty="0"/>
              <a:t> </a:t>
            </a:r>
            <a:r>
              <a:rPr lang="en-US" sz="2400" dirty="0" err="1"/>
              <a:t>jednostavnih</a:t>
            </a:r>
            <a:r>
              <a:rPr lang="en-US" sz="2400" dirty="0"/>
              <a:t> </a:t>
            </a:r>
            <a:r>
              <a:rPr lang="en-US" sz="2400" dirty="0" err="1"/>
              <a:t>fizičkih</a:t>
            </a:r>
            <a:r>
              <a:rPr lang="en-US" sz="2400" dirty="0"/>
              <a:t> </a:t>
            </a:r>
            <a:r>
              <a:rPr lang="en-US" sz="2400" dirty="0" err="1"/>
              <a:t>robota</a:t>
            </a:r>
            <a:r>
              <a:rPr lang="en-US" sz="2400" dirty="0"/>
              <a:t>. </a:t>
            </a:r>
            <a:r>
              <a:rPr lang="en-US" sz="2400" dirty="0" err="1"/>
              <a:t>Navodno</a:t>
            </a:r>
            <a:r>
              <a:rPr lang="en-US" sz="2400" dirty="0"/>
              <a:t>, </a:t>
            </a:r>
            <a:r>
              <a:rPr lang="en-US" sz="2400" dirty="0" err="1"/>
              <a:t>željeno</a:t>
            </a:r>
            <a:r>
              <a:rPr lang="en-US" sz="2400" dirty="0"/>
              <a:t> </a:t>
            </a:r>
            <a:r>
              <a:rPr lang="en-US" sz="2400" dirty="0" err="1"/>
              <a:t>kolektivno</a:t>
            </a:r>
            <a:r>
              <a:rPr lang="en-US" sz="2400" dirty="0"/>
              <a:t> </a:t>
            </a:r>
            <a:r>
              <a:rPr lang="en-US" sz="2400" dirty="0" err="1"/>
              <a:t>ponašanje</a:t>
            </a:r>
            <a:r>
              <a:rPr lang="en-US" sz="2400" dirty="0"/>
              <a:t> </a:t>
            </a:r>
            <a:r>
              <a:rPr lang="en-US" sz="2400" dirty="0" err="1"/>
              <a:t>izlazi</a:t>
            </a:r>
            <a:r>
              <a:rPr lang="en-US" sz="2400" dirty="0"/>
              <a:t> </a:t>
            </a:r>
            <a:r>
              <a:rPr lang="en-US" sz="2400" dirty="0" err="1"/>
              <a:t>iz</a:t>
            </a:r>
            <a:r>
              <a:rPr lang="en-US" sz="2400" dirty="0"/>
              <a:t> </a:t>
            </a:r>
            <a:r>
              <a:rPr lang="en-US" sz="2400" dirty="0" err="1"/>
              <a:t>interakcija</a:t>
            </a:r>
            <a:r>
              <a:rPr lang="en-US" sz="2400" dirty="0"/>
              <a:t> </a:t>
            </a:r>
            <a:r>
              <a:rPr lang="en-US" sz="2400" dirty="0" err="1"/>
              <a:t>između</a:t>
            </a:r>
            <a:r>
              <a:rPr lang="en-US" sz="2400" dirty="0"/>
              <a:t> </a:t>
            </a:r>
            <a:r>
              <a:rPr lang="en-US" sz="2400" dirty="0" err="1"/>
              <a:t>robota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interakcije</a:t>
            </a:r>
            <a:r>
              <a:rPr lang="en-US" sz="2400" dirty="0"/>
              <a:t> </a:t>
            </a:r>
            <a:r>
              <a:rPr lang="en-US" sz="2400" dirty="0" err="1"/>
              <a:t>robota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okolinom.U</a:t>
            </a:r>
            <a:r>
              <a:rPr lang="en-US" sz="2400" dirty="0"/>
              <a:t> </a:t>
            </a:r>
            <a:r>
              <a:rPr lang="en-US" sz="2400" dirty="0" err="1"/>
              <a:t>primjenjenoj</a:t>
            </a:r>
            <a:r>
              <a:rPr lang="en-US" sz="2400" dirty="0"/>
              <a:t> </a:t>
            </a:r>
            <a:r>
              <a:rPr lang="en-US" sz="2400" dirty="0" err="1"/>
              <a:t>matematici</a:t>
            </a:r>
            <a:r>
              <a:rPr lang="en-US" sz="2400" dirty="0"/>
              <a:t>, </a:t>
            </a:r>
            <a:r>
              <a:rPr lang="en-US" sz="2400" dirty="0" err="1"/>
              <a:t>multimodalna</a:t>
            </a:r>
            <a:r>
              <a:rPr lang="en-US" sz="2400" dirty="0"/>
              <a:t> </a:t>
            </a:r>
            <a:r>
              <a:rPr lang="en-US" sz="2400" dirty="0" err="1"/>
              <a:t>optimizacija</a:t>
            </a:r>
            <a:r>
              <a:rPr lang="en-US" sz="2400" dirty="0"/>
              <a:t> se </a:t>
            </a:r>
            <a:r>
              <a:rPr lang="en-US" sz="2400" dirty="0" err="1"/>
              <a:t>bavi</a:t>
            </a:r>
            <a:r>
              <a:rPr lang="en-US" sz="2400" dirty="0"/>
              <a:t> </a:t>
            </a:r>
            <a:r>
              <a:rPr lang="en-US" sz="2400" dirty="0" err="1"/>
              <a:t>zadacima</a:t>
            </a:r>
            <a:r>
              <a:rPr lang="en-US" sz="2400" dirty="0"/>
              <a:t> </a:t>
            </a:r>
            <a:r>
              <a:rPr lang="en-US" sz="2400" dirty="0" err="1"/>
              <a:t>optimizacije</a:t>
            </a:r>
            <a:r>
              <a:rPr lang="en-US" sz="2400" dirty="0"/>
              <a:t> koji </a:t>
            </a:r>
            <a:r>
              <a:rPr lang="en-US" sz="2400" dirty="0" err="1"/>
              <a:t>podrazumevaju</a:t>
            </a:r>
            <a:r>
              <a:rPr lang="en-US" sz="2400" dirty="0"/>
              <a:t> </a:t>
            </a:r>
            <a:r>
              <a:rPr lang="en-US" sz="2400" dirty="0" err="1"/>
              <a:t>pronalaženje</a:t>
            </a:r>
            <a:r>
              <a:rPr lang="en-US" sz="2400" dirty="0"/>
              <a:t> </a:t>
            </a:r>
            <a:r>
              <a:rPr lang="en-US" sz="2400" dirty="0" err="1"/>
              <a:t>svih</a:t>
            </a:r>
            <a:r>
              <a:rPr lang="en-US" sz="2400" dirty="0"/>
              <a:t> </a:t>
            </a:r>
            <a:r>
              <a:rPr lang="en-US" sz="2400" dirty="0" err="1"/>
              <a:t>ili</a:t>
            </a:r>
            <a:r>
              <a:rPr lang="en-US" sz="2400" dirty="0"/>
              <a:t> </a:t>
            </a:r>
            <a:r>
              <a:rPr lang="en-US" sz="2400" dirty="0" err="1"/>
              <a:t>većine</a:t>
            </a:r>
            <a:r>
              <a:rPr lang="en-US" sz="2400" dirty="0"/>
              <a:t> </a:t>
            </a:r>
            <a:r>
              <a:rPr lang="en-US" sz="2400" dirty="0" err="1"/>
              <a:t>višestrukih</a:t>
            </a:r>
            <a:r>
              <a:rPr lang="en-US" sz="2400" dirty="0"/>
              <a:t> (bar </a:t>
            </a:r>
            <a:r>
              <a:rPr lang="en-US" sz="2400" dirty="0" err="1"/>
              <a:t>lokalno</a:t>
            </a:r>
            <a:r>
              <a:rPr lang="en-US" sz="2400" dirty="0"/>
              <a:t> </a:t>
            </a:r>
            <a:r>
              <a:rPr lang="en-US" sz="2400" dirty="0" err="1"/>
              <a:t>optimalnih</a:t>
            </a:r>
            <a:r>
              <a:rPr lang="en-US" sz="2400" dirty="0"/>
              <a:t>) </a:t>
            </a:r>
            <a:r>
              <a:rPr lang="en-US" sz="2400" dirty="0" err="1"/>
              <a:t>rešenja</a:t>
            </a:r>
            <a:r>
              <a:rPr lang="en-US" sz="2400" dirty="0"/>
              <a:t> </a:t>
            </a:r>
            <a:r>
              <a:rPr lang="en-US" sz="2400" dirty="0" err="1"/>
              <a:t>problema</a:t>
            </a:r>
            <a:r>
              <a:rPr lang="en-US" sz="2400" dirty="0"/>
              <a:t>, za </a:t>
            </a:r>
            <a:r>
              <a:rPr lang="en-US" sz="2400" dirty="0" err="1"/>
              <a:t>razliku</a:t>
            </a:r>
            <a:r>
              <a:rPr lang="en-US" sz="2400" dirty="0"/>
              <a:t> od </a:t>
            </a:r>
            <a:r>
              <a:rPr lang="en-US" sz="2400" dirty="0" err="1"/>
              <a:t>jednog</a:t>
            </a:r>
            <a:r>
              <a:rPr lang="en-US" sz="2400" dirty="0"/>
              <a:t> </a:t>
            </a:r>
            <a:r>
              <a:rPr lang="en-US" sz="2400" dirty="0" err="1"/>
              <a:t>najboljeg</a:t>
            </a:r>
            <a:r>
              <a:rPr lang="en-US" sz="2400" dirty="0"/>
              <a:t> </a:t>
            </a:r>
            <a:r>
              <a:rPr lang="en-US" sz="2400" dirty="0" err="1"/>
              <a:t>rešenja</a:t>
            </a:r>
            <a:r>
              <a:rPr lang="en-US" sz="2400" dirty="0"/>
              <a:t>. </a:t>
            </a:r>
            <a:r>
              <a:rPr lang="en-US" altLang="en-US" sz="2400" dirty="0">
                <a:solidFill>
                  <a:srgbClr val="000000"/>
                </a:solidFill>
                <a:latin typeface="Roboto" panose="02000000000000000000" pitchFamily="2" charset="0"/>
              </a:rPr>
              <a:t>Glowworm swarm optimization (GSO) je </a:t>
            </a:r>
            <a:r>
              <a:rPr lang="en-US" altLang="en-US" sz="2400" dirty="0" err="1">
                <a:solidFill>
                  <a:srgbClr val="000000"/>
                </a:solidFill>
                <a:latin typeface="Roboto" panose="02000000000000000000" pitchFamily="2" charset="0"/>
              </a:rPr>
              <a:t>algoritam</a:t>
            </a:r>
            <a:r>
              <a:rPr lang="en-US" altLang="en-US" sz="24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Roboto" panose="02000000000000000000" pitchFamily="2" charset="0"/>
              </a:rPr>
              <a:t>zasnovan</a:t>
            </a:r>
            <a:r>
              <a:rPr lang="en-US" altLang="en-US" sz="24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Roboto" panose="02000000000000000000" pitchFamily="2" charset="0"/>
              </a:rPr>
              <a:t>na</a:t>
            </a:r>
            <a:r>
              <a:rPr lang="en-US" altLang="en-US" sz="24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Roboto" panose="02000000000000000000" pitchFamily="2" charset="0"/>
              </a:rPr>
              <a:t>inteligenciji</a:t>
            </a:r>
            <a:r>
              <a:rPr lang="en-US" altLang="en-US" sz="24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Roboto" panose="02000000000000000000" pitchFamily="2" charset="0"/>
              </a:rPr>
              <a:t>roja</a:t>
            </a:r>
            <a:r>
              <a:rPr lang="en-US" altLang="en-US" sz="2400" dirty="0">
                <a:solidFill>
                  <a:srgbClr val="000000"/>
                </a:solidFill>
                <a:latin typeface="Roboto" panose="02000000000000000000" pitchFamily="2" charset="0"/>
              </a:rPr>
              <a:t>, </a:t>
            </a:r>
            <a:r>
              <a:rPr lang="en-US" altLang="en-US" sz="2400" dirty="0" err="1">
                <a:solidFill>
                  <a:srgbClr val="000000"/>
                </a:solidFill>
                <a:latin typeface="Roboto" panose="02000000000000000000" pitchFamily="2" charset="0"/>
              </a:rPr>
              <a:t>koju</a:t>
            </a:r>
            <a:r>
              <a:rPr lang="en-US" altLang="en-US" sz="2400" dirty="0">
                <a:solidFill>
                  <a:srgbClr val="000000"/>
                </a:solidFill>
                <a:latin typeface="Roboto" panose="02000000000000000000" pitchFamily="2" charset="0"/>
              </a:rPr>
              <a:t> je </a:t>
            </a:r>
            <a:r>
              <a:rPr lang="en-US" altLang="en-US" sz="2400" dirty="0" err="1">
                <a:solidFill>
                  <a:srgbClr val="000000"/>
                </a:solidFill>
                <a:latin typeface="Roboto" panose="02000000000000000000" pitchFamily="2" charset="0"/>
              </a:rPr>
              <a:t>predstavio</a:t>
            </a:r>
            <a:r>
              <a:rPr lang="en-US" altLang="en-US" sz="2400" dirty="0">
                <a:solidFill>
                  <a:srgbClr val="000000"/>
                </a:solidFill>
                <a:latin typeface="Roboto" panose="02000000000000000000" pitchFamily="2" charset="0"/>
              </a:rPr>
              <a:t> K.N. </a:t>
            </a:r>
            <a:r>
              <a:rPr lang="en-US" altLang="en-US" sz="2400" dirty="0" err="1">
                <a:solidFill>
                  <a:srgbClr val="000000"/>
                </a:solidFill>
                <a:latin typeface="Roboto" panose="02000000000000000000" pitchFamily="2" charset="0"/>
              </a:rPr>
              <a:t>Krishnanand</a:t>
            </a:r>
            <a:r>
              <a:rPr lang="en-US" altLang="en-US" sz="24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Roboto" panose="02000000000000000000" pitchFamily="2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Roboto" panose="02000000000000000000" pitchFamily="2" charset="0"/>
              </a:rPr>
              <a:t> D. Ghose 2005. </a:t>
            </a:r>
            <a:r>
              <a:rPr lang="en-US" altLang="en-US" sz="2400" dirty="0" err="1">
                <a:solidFill>
                  <a:srgbClr val="000000"/>
                </a:solidFill>
                <a:latin typeface="Roboto" panose="02000000000000000000" pitchFamily="2" charset="0"/>
              </a:rPr>
              <a:t>godine</a:t>
            </a:r>
            <a:r>
              <a:rPr lang="en-US" altLang="en-US" sz="2400" dirty="0">
                <a:solidFill>
                  <a:srgbClr val="000000"/>
                </a:solidFill>
                <a:latin typeface="Roboto" panose="02000000000000000000" pitchFamily="2" charset="0"/>
              </a:rPr>
              <a:t>, za </a:t>
            </a:r>
            <a:r>
              <a:rPr lang="en-US" altLang="en-US" sz="2400" dirty="0" err="1">
                <a:solidFill>
                  <a:srgbClr val="000000"/>
                </a:solidFill>
                <a:latin typeface="Roboto" panose="02000000000000000000" pitchFamily="2" charset="0"/>
              </a:rPr>
              <a:t>istovremeno</a:t>
            </a:r>
            <a:r>
              <a:rPr lang="en-US" altLang="en-US" sz="24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Roboto" panose="02000000000000000000" pitchFamily="2" charset="0"/>
              </a:rPr>
              <a:t>izračunavanje</a:t>
            </a:r>
            <a:r>
              <a:rPr lang="en-US" altLang="en-US" sz="24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Roboto" panose="02000000000000000000" pitchFamily="2" charset="0"/>
              </a:rPr>
              <a:t>višestrukih</a:t>
            </a:r>
            <a:r>
              <a:rPr lang="en-US" altLang="en-US" sz="2400" dirty="0">
                <a:solidFill>
                  <a:srgbClr val="000000"/>
                </a:solidFill>
                <a:latin typeface="Roboto" panose="02000000000000000000" pitchFamily="2" charset="0"/>
              </a:rPr>
              <a:t> optima </a:t>
            </a:r>
            <a:r>
              <a:rPr lang="en-US" altLang="en-US" sz="2400" dirty="0" err="1">
                <a:solidFill>
                  <a:srgbClr val="000000"/>
                </a:solidFill>
                <a:latin typeface="Roboto" panose="02000000000000000000" pitchFamily="2" charset="0"/>
              </a:rPr>
              <a:t>multimodalnih</a:t>
            </a:r>
            <a:r>
              <a:rPr lang="en-US" altLang="en-US" sz="24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Roboto" panose="02000000000000000000" pitchFamily="2" charset="0"/>
              </a:rPr>
              <a:t>funkcija</a:t>
            </a:r>
            <a:r>
              <a:rPr lang="en-US" altLang="en-US" sz="2400" dirty="0">
                <a:solidFill>
                  <a:srgbClr val="000000"/>
                </a:solidFill>
                <a:latin typeface="Roboto" panose="02000000000000000000" pitchFamily="2" charset="0"/>
              </a:rPr>
              <a:t>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56365606-7E90-498D-9C78-00D1D34F1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22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B983422E-81D9-4B20-BF7A-6E46B1FAF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618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04B6804-5C31-4AC3-B41A-4B0B036C203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-2012" r="210" b="-892"/>
          <a:stretch/>
        </p:blipFill>
        <p:spPr>
          <a:xfrm>
            <a:off x="1265321" y="564961"/>
            <a:ext cx="9661358" cy="453474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E7C2A-6231-4632-AD87-FA1840738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2" y="5099707"/>
            <a:ext cx="11029617" cy="159328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solidFill>
                  <a:srgbClr val="000000"/>
                </a:solidFill>
                <a:latin typeface="Roboto" panose="02000000000000000000" pitchFamily="2" charset="0"/>
              </a:rPr>
              <a:t>	</a:t>
            </a:r>
            <a:r>
              <a:rPr lang="en-US" altLang="en-US" sz="2400" dirty="0" err="1">
                <a:solidFill>
                  <a:srgbClr val="000000"/>
                </a:solidFill>
                <a:latin typeface="Roboto" panose="02000000000000000000" pitchFamily="2" charset="0"/>
              </a:rPr>
              <a:t>Algoritam</a:t>
            </a:r>
            <a:r>
              <a:rPr lang="en-US" altLang="en-US" sz="24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Roboto" panose="02000000000000000000" pitchFamily="2" charset="0"/>
              </a:rPr>
              <a:t>dijeli</a:t>
            </a:r>
            <a:r>
              <a:rPr lang="en-US" altLang="en-US" sz="24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Roboto" panose="02000000000000000000" pitchFamily="2" charset="0"/>
              </a:rPr>
              <a:t>nekoliko</a:t>
            </a:r>
            <a:r>
              <a:rPr lang="en-US" altLang="en-US" sz="24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Roboto" panose="02000000000000000000" pitchFamily="2" charset="0"/>
              </a:rPr>
              <a:t>karakteristika</a:t>
            </a:r>
            <a:r>
              <a:rPr lang="en-US" altLang="en-US" sz="2400" dirty="0">
                <a:solidFill>
                  <a:srgbClr val="000000"/>
                </a:solidFill>
                <a:latin typeface="Roboto" panose="02000000000000000000" pitchFamily="2" charset="0"/>
              </a:rPr>
              <a:t> s </a:t>
            </a:r>
            <a:r>
              <a:rPr lang="en-US" altLang="en-US" sz="2400" dirty="0" err="1">
                <a:solidFill>
                  <a:srgbClr val="000000"/>
                </a:solidFill>
                <a:latin typeface="Roboto" panose="02000000000000000000" pitchFamily="2" charset="0"/>
              </a:rPr>
              <a:t>nekim</a:t>
            </a:r>
            <a:r>
              <a:rPr lang="en-US" altLang="en-US" sz="24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Roboto" panose="02000000000000000000" pitchFamily="2" charset="0"/>
              </a:rPr>
              <a:t>poznatijim</a:t>
            </a:r>
            <a:r>
              <a:rPr lang="en-US" altLang="en-US" sz="24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Roboto" panose="02000000000000000000" pitchFamily="2" charset="0"/>
              </a:rPr>
              <a:t>algoritmima</a:t>
            </a:r>
            <a:r>
              <a:rPr lang="en-US" altLang="en-US" sz="2400" dirty="0">
                <a:solidFill>
                  <a:srgbClr val="000000"/>
                </a:solidFill>
                <a:latin typeface="Roboto" panose="02000000000000000000" pitchFamily="2" charset="0"/>
              </a:rPr>
              <a:t>, </a:t>
            </a:r>
            <a:r>
              <a:rPr lang="en-US" altLang="en-US" sz="2400" dirty="0" err="1">
                <a:solidFill>
                  <a:srgbClr val="000000"/>
                </a:solidFill>
                <a:latin typeface="Roboto" panose="02000000000000000000" pitchFamily="2" charset="0"/>
              </a:rPr>
              <a:t>kao</a:t>
            </a:r>
            <a:r>
              <a:rPr lang="en-US" altLang="en-US" sz="24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Roboto" panose="02000000000000000000" pitchFamily="2" charset="0"/>
              </a:rPr>
              <a:t>što</a:t>
            </a:r>
            <a:r>
              <a:rPr lang="en-US" altLang="en-US" sz="24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Roboto" panose="02000000000000000000" pitchFamily="2" charset="0"/>
              </a:rPr>
              <a:t>su</a:t>
            </a:r>
            <a:r>
              <a:rPr lang="en-US" altLang="en-US" sz="24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Roboto" panose="02000000000000000000" pitchFamily="2" charset="0"/>
              </a:rPr>
              <a:t>optimizacija</a:t>
            </a:r>
            <a:r>
              <a:rPr lang="en-US" altLang="en-US" sz="24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Roboto" panose="02000000000000000000" pitchFamily="2" charset="0"/>
              </a:rPr>
              <a:t>kolonija</a:t>
            </a:r>
            <a:r>
              <a:rPr lang="en-US" altLang="en-US" sz="24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Roboto" panose="02000000000000000000" pitchFamily="2" charset="0"/>
              </a:rPr>
              <a:t>mrava</a:t>
            </a:r>
            <a:r>
              <a:rPr lang="en-US" altLang="en-US" sz="24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Roboto" panose="02000000000000000000" pitchFamily="2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Roboto" panose="02000000000000000000" pitchFamily="2" charset="0"/>
              </a:rPr>
              <a:t>optimizacija</a:t>
            </a:r>
            <a:r>
              <a:rPr lang="en-US" altLang="en-US" sz="24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Roboto" panose="02000000000000000000" pitchFamily="2" charset="0"/>
              </a:rPr>
              <a:t>roja</a:t>
            </a:r>
            <a:r>
              <a:rPr lang="en-US" altLang="en-US" sz="24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Roboto" panose="02000000000000000000" pitchFamily="2" charset="0"/>
              </a:rPr>
              <a:t>čestica</a:t>
            </a:r>
            <a:r>
              <a:rPr lang="en-US" altLang="en-US" sz="2400" dirty="0">
                <a:solidFill>
                  <a:srgbClr val="000000"/>
                </a:solidFill>
                <a:latin typeface="Roboto" panose="02000000000000000000" pitchFamily="2" charset="0"/>
              </a:rPr>
              <a:t>, </a:t>
            </a:r>
            <a:r>
              <a:rPr lang="en-US" altLang="en-US" sz="2400" dirty="0" err="1">
                <a:solidFill>
                  <a:srgbClr val="000000"/>
                </a:solidFill>
                <a:latin typeface="Roboto" panose="02000000000000000000" pitchFamily="2" charset="0"/>
              </a:rPr>
              <a:t>ali</a:t>
            </a:r>
            <a:r>
              <a:rPr lang="en-US" altLang="en-US" sz="2400" dirty="0">
                <a:solidFill>
                  <a:srgbClr val="000000"/>
                </a:solidFill>
                <a:latin typeface="Roboto" panose="02000000000000000000" pitchFamily="2" charset="0"/>
              </a:rPr>
              <a:t> s </a:t>
            </a:r>
            <a:r>
              <a:rPr lang="en-US" altLang="en-US" sz="2400" dirty="0" err="1">
                <a:solidFill>
                  <a:srgbClr val="000000"/>
                </a:solidFill>
                <a:latin typeface="Roboto" panose="02000000000000000000" pitchFamily="2" charset="0"/>
              </a:rPr>
              <a:t>nekoliko</a:t>
            </a:r>
            <a:r>
              <a:rPr lang="en-US" altLang="en-US" sz="24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Roboto" panose="02000000000000000000" pitchFamily="2" charset="0"/>
              </a:rPr>
              <a:t>značajnih</a:t>
            </a:r>
            <a:r>
              <a:rPr lang="en-US" altLang="en-US" sz="24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Roboto" panose="02000000000000000000" pitchFamily="2" charset="0"/>
              </a:rPr>
              <a:t>razlika</a:t>
            </a:r>
            <a:r>
              <a:rPr lang="en-US" altLang="en-US" sz="2400" dirty="0">
                <a:solidFill>
                  <a:srgbClr val="000000"/>
                </a:solidFill>
                <a:latin typeface="Roboto" panose="02000000000000000000" pitchFamily="2" charset="0"/>
              </a:rPr>
              <a:t>. </a:t>
            </a:r>
            <a:r>
              <a:rPr lang="en-US" altLang="en-US" sz="2400" dirty="0" err="1">
                <a:solidFill>
                  <a:srgbClr val="000000"/>
                </a:solidFill>
                <a:latin typeface="Roboto" panose="02000000000000000000" pitchFamily="2" charset="0"/>
              </a:rPr>
              <a:t>Agensi</a:t>
            </a:r>
            <a:r>
              <a:rPr lang="en-US" altLang="en-US" sz="2400" dirty="0">
                <a:solidFill>
                  <a:srgbClr val="000000"/>
                </a:solidFill>
                <a:latin typeface="Roboto" panose="02000000000000000000" pitchFamily="2" charset="0"/>
              </a:rPr>
              <a:t> u GSO se </a:t>
            </a:r>
            <a:r>
              <a:rPr lang="en-US" altLang="en-US" sz="2400" dirty="0" err="1">
                <a:solidFill>
                  <a:srgbClr val="000000"/>
                </a:solidFill>
                <a:latin typeface="Roboto" panose="02000000000000000000" pitchFamily="2" charset="0"/>
              </a:rPr>
              <a:t>smatraju</a:t>
            </a:r>
            <a:r>
              <a:rPr lang="en-US" altLang="en-US" sz="24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Roboto" panose="02000000000000000000" pitchFamily="2" charset="0"/>
              </a:rPr>
              <a:t>glistama</a:t>
            </a:r>
            <a:r>
              <a:rPr lang="en-US" altLang="en-US" sz="24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Roboto" panose="02000000000000000000" pitchFamily="2" charset="0"/>
              </a:rPr>
              <a:t>koje</a:t>
            </a:r>
            <a:r>
              <a:rPr lang="en-US" altLang="en-US" sz="24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Roboto" panose="02000000000000000000" pitchFamily="2" charset="0"/>
              </a:rPr>
              <a:t>zajedno</a:t>
            </a:r>
            <a:r>
              <a:rPr lang="en-US" altLang="en-US" sz="24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Roboto" panose="02000000000000000000" pitchFamily="2" charset="0"/>
              </a:rPr>
              <a:t>sa</a:t>
            </a:r>
            <a:r>
              <a:rPr lang="en-US" altLang="en-US" sz="24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Roboto" panose="02000000000000000000" pitchFamily="2" charset="0"/>
              </a:rPr>
              <a:t>sobom</a:t>
            </a:r>
            <a:r>
              <a:rPr lang="en-US" altLang="en-US" sz="2400" dirty="0">
                <a:solidFill>
                  <a:srgbClr val="000000"/>
                </a:solidFill>
                <a:latin typeface="Roboto" panose="02000000000000000000" pitchFamily="2" charset="0"/>
              </a:rPr>
              <a:t> nose </a:t>
            </a:r>
            <a:r>
              <a:rPr lang="en-US" altLang="en-US" sz="2400" dirty="0" err="1">
                <a:solidFill>
                  <a:srgbClr val="000000"/>
                </a:solidFill>
                <a:latin typeface="Roboto" panose="02000000000000000000" pitchFamily="2" charset="0"/>
              </a:rPr>
              <a:t>količinu</a:t>
            </a:r>
            <a:r>
              <a:rPr lang="en-US" altLang="en-US" sz="24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Roboto" panose="02000000000000000000" pitchFamily="2" charset="0"/>
              </a:rPr>
              <a:t>luminescencije</a:t>
            </a:r>
            <a:r>
              <a:rPr lang="en-US" altLang="en-US" sz="24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Roboto" panose="02000000000000000000" pitchFamily="2" charset="0"/>
              </a:rPr>
              <a:t>koja</a:t>
            </a:r>
            <a:r>
              <a:rPr lang="en-US" altLang="en-US" sz="2400" dirty="0">
                <a:solidFill>
                  <a:srgbClr val="000000"/>
                </a:solidFill>
                <a:latin typeface="Roboto" panose="02000000000000000000" pitchFamily="2" charset="0"/>
              </a:rPr>
              <a:t> se </a:t>
            </a:r>
            <a:r>
              <a:rPr lang="en-US" altLang="en-US" sz="2400" dirty="0" err="1">
                <a:solidFill>
                  <a:srgbClr val="000000"/>
                </a:solidFill>
                <a:latin typeface="Roboto" panose="02000000000000000000" pitchFamily="2" charset="0"/>
              </a:rPr>
              <a:t>zove</a:t>
            </a:r>
            <a:r>
              <a:rPr lang="en-US" altLang="en-US" sz="2400" dirty="0">
                <a:solidFill>
                  <a:srgbClr val="000000"/>
                </a:solidFill>
                <a:latin typeface="Roboto" panose="02000000000000000000" pitchFamily="2" charset="0"/>
              </a:rPr>
              <a:t> luciferin. </a:t>
            </a:r>
            <a:endParaRPr lang="en-US" altLang="en-US" dirty="0">
              <a:solidFill>
                <a:srgbClr val="000000"/>
              </a:solidFill>
              <a:latin typeface="Roboto" panose="02000000000000000000" pitchFamily="2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A3B834D-0D97-41FD-8490-49C3FB294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22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77FA2A1-F27B-4785-947C-9E1B7382E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22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483637"/>
            <a:ext cx="11029616" cy="4571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GSO - </a:t>
            </a:r>
            <a:r>
              <a:rPr lang="en-US" dirty="0" err="1"/>
              <a:t>Ponasanje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I </a:t>
            </a:r>
            <a:r>
              <a:rPr lang="en-US" dirty="0" err="1"/>
              <a:t>optimizacija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AC4428-866D-4054-AB18-3A6872DCCB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06475" y="2329656"/>
            <a:ext cx="4572000" cy="3429000"/>
          </a:xfr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3733F6B-6928-4B38-A3E8-244C3DCB6C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15339" y="2002965"/>
            <a:ext cx="4125377" cy="4125377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3C517D3-2511-4BED-A571-A2EA50B3677B}"/>
              </a:ext>
            </a:extLst>
          </p:cNvPr>
          <p:cNvSpPr txBox="1"/>
          <p:nvPr/>
        </p:nvSpPr>
        <p:spPr>
          <a:xfrm>
            <a:off x="667585" y="1114372"/>
            <a:ext cx="10856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	GSO je </a:t>
            </a:r>
            <a:r>
              <a:rPr lang="en-US" sz="2000" dirty="0" err="1">
                <a:solidFill>
                  <a:schemeClr val="bg1"/>
                </a:solidFill>
              </a:rPr>
              <a:t>jedan</a:t>
            </a:r>
            <a:r>
              <a:rPr lang="en-US" sz="2000" dirty="0">
                <a:solidFill>
                  <a:schemeClr val="bg1"/>
                </a:solidFill>
              </a:rPr>
              <a:t> od </a:t>
            </a:r>
            <a:r>
              <a:rPr lang="en-US" sz="2000" dirty="0" err="1">
                <a:solidFill>
                  <a:schemeClr val="bg1"/>
                </a:solidFill>
              </a:rPr>
              <a:t>najopularnijih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modernih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metoda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inteligencije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rojeva</a:t>
            </a:r>
            <a:r>
              <a:rPr lang="en-US" sz="2000" dirty="0">
                <a:solidFill>
                  <a:schemeClr val="bg1"/>
                </a:solidFill>
              </a:rPr>
              <a:t> , koji je </a:t>
            </a:r>
            <a:r>
              <a:rPr lang="en-US" sz="2000" dirty="0" err="1">
                <a:solidFill>
                  <a:schemeClr val="bg1"/>
                </a:solidFill>
              </a:rPr>
              <a:t>prvi</a:t>
            </a:r>
            <a:r>
              <a:rPr lang="en-US" sz="2000" dirty="0">
                <a:solidFill>
                  <a:schemeClr val="bg1"/>
                </a:solidFill>
              </a:rPr>
              <a:t> put </a:t>
            </a:r>
            <a:r>
              <a:rPr lang="en-US" sz="2000" dirty="0" err="1">
                <a:solidFill>
                  <a:schemeClr val="bg1"/>
                </a:solidFill>
              </a:rPr>
              <a:t>koriscen</a:t>
            </a:r>
            <a:r>
              <a:rPr lang="en-US" sz="2000" dirty="0">
                <a:solidFill>
                  <a:schemeClr val="bg1"/>
                </a:solidFill>
              </a:rPr>
              <a:t> za </a:t>
            </a:r>
            <a:r>
              <a:rPr lang="en-US" sz="2000" dirty="0" err="1">
                <a:solidFill>
                  <a:schemeClr val="bg1"/>
                </a:solidFill>
              </a:rPr>
              <a:t>optimizaciju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multimedijalnih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funkcija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ekvivalentnom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vrijednosti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funkcije</a:t>
            </a:r>
            <a:r>
              <a:rPr lang="en-US" sz="2000" dirty="0">
                <a:solidFill>
                  <a:schemeClr val="bg1"/>
                </a:solidFill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A4D1E-72D1-43DC-8E70-6609B1D4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97460" cy="1051016"/>
          </a:xfrm>
        </p:spPr>
        <p:txBody>
          <a:bodyPr>
            <a:normAutofit/>
          </a:bodyPr>
          <a:lstStyle/>
          <a:p>
            <a:r>
              <a:rPr lang="en-US" dirty="0"/>
              <a:t>GSO – </a:t>
            </a:r>
            <a:r>
              <a:rPr lang="en-US" dirty="0" err="1"/>
              <a:t>Algoritam</a:t>
            </a:r>
            <a:r>
              <a:rPr lang="en-US" dirty="0"/>
              <a:t> </a:t>
            </a:r>
            <a:r>
              <a:rPr lang="en-US" dirty="0" err="1"/>
              <a:t>grupisanja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8BA594-C864-4B8C-B904-57BFC2836B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4" y="2230180"/>
            <a:ext cx="6801865" cy="302127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82333FA-91B9-4F80-B5D0-1E59E47E45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-1" r="-844" b="-697"/>
          <a:stretch/>
        </p:blipFill>
        <p:spPr>
          <a:xfrm>
            <a:off x="8091487" y="2158961"/>
            <a:ext cx="3025692" cy="302127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878B8D-4E9F-435D-82A8-5EDF88728792}"/>
              </a:ext>
            </a:extLst>
          </p:cNvPr>
          <p:cNvSpPr txBox="1"/>
          <p:nvPr/>
        </p:nvSpPr>
        <p:spPr>
          <a:xfrm>
            <a:off x="914400" y="5277855"/>
            <a:ext cx="1020277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rgbClr val="000000"/>
                </a:solidFill>
                <a:latin typeface="Roboto" panose="02000000000000000000" pitchFamily="2" charset="0"/>
              </a:rPr>
              <a:t>	</a:t>
            </a:r>
            <a:r>
              <a:rPr lang="en-US" altLang="en-US" sz="2000" dirty="0" err="1">
                <a:solidFill>
                  <a:srgbClr val="000000"/>
                </a:solidFill>
                <a:latin typeface="Roboto" panose="02000000000000000000" pitchFamily="2" charset="0"/>
              </a:rPr>
              <a:t>Svitci</a:t>
            </a:r>
            <a:r>
              <a:rPr lang="en-US" altLang="en-US" sz="20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Roboto" panose="02000000000000000000" pitchFamily="2" charset="0"/>
              </a:rPr>
              <a:t>kodiraju</a:t>
            </a:r>
            <a:r>
              <a:rPr lang="en-US" altLang="en-US" sz="20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Roboto" panose="02000000000000000000" pitchFamily="2" charset="0"/>
              </a:rPr>
              <a:t>prikladnost</a:t>
            </a:r>
            <a:r>
              <a:rPr lang="en-US" altLang="en-US" sz="20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Roboto" panose="02000000000000000000" pitchFamily="2" charset="0"/>
              </a:rPr>
              <a:t>svojih</a:t>
            </a:r>
            <a:r>
              <a:rPr lang="en-US" altLang="en-US" sz="20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Roboto" panose="02000000000000000000" pitchFamily="2" charset="0"/>
              </a:rPr>
              <a:t>trenutnih</a:t>
            </a:r>
            <a:r>
              <a:rPr lang="en-US" altLang="en-US" sz="20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Roboto" panose="02000000000000000000" pitchFamily="2" charset="0"/>
              </a:rPr>
              <a:t>lokacija</a:t>
            </a:r>
            <a:r>
              <a:rPr lang="en-US" altLang="en-US" sz="2000" dirty="0">
                <a:solidFill>
                  <a:srgbClr val="000000"/>
                </a:solidFill>
                <a:latin typeface="Roboto" panose="02000000000000000000" pitchFamily="2" charset="0"/>
              </a:rPr>
              <a:t>, </a:t>
            </a:r>
            <a:r>
              <a:rPr lang="en-US" altLang="en-US" sz="2000" dirty="0" err="1">
                <a:solidFill>
                  <a:srgbClr val="000000"/>
                </a:solidFill>
                <a:latin typeface="Roboto" panose="02000000000000000000" pitchFamily="2" charset="0"/>
              </a:rPr>
              <a:t>procijenjenu</a:t>
            </a:r>
            <a:r>
              <a:rPr lang="en-US" altLang="en-US" sz="20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Roboto" panose="02000000000000000000" pitchFamily="2" charset="0"/>
              </a:rPr>
              <a:t>pomoću</a:t>
            </a:r>
            <a:r>
              <a:rPr lang="en-US" altLang="en-US" sz="20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Roboto" panose="02000000000000000000" pitchFamily="2" charset="0"/>
              </a:rPr>
              <a:t>funkcije</a:t>
            </a:r>
            <a:r>
              <a:rPr lang="en-US" altLang="en-US" sz="20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Roboto" panose="02000000000000000000" pitchFamily="2" charset="0"/>
              </a:rPr>
              <a:t>cilja</a:t>
            </a:r>
            <a:r>
              <a:rPr lang="en-US" altLang="en-US" sz="2000" dirty="0">
                <a:solidFill>
                  <a:srgbClr val="000000"/>
                </a:solidFill>
                <a:latin typeface="Roboto" panose="02000000000000000000" pitchFamily="2" charset="0"/>
              </a:rPr>
              <a:t>, u </a:t>
            </a:r>
            <a:r>
              <a:rPr lang="en-US" altLang="en-US" sz="2000" dirty="0" err="1">
                <a:solidFill>
                  <a:srgbClr val="000000"/>
                </a:solidFill>
                <a:latin typeface="Roboto" panose="02000000000000000000" pitchFamily="2" charset="0"/>
              </a:rPr>
              <a:t>vrijednost</a:t>
            </a:r>
            <a:r>
              <a:rPr lang="en-US" altLang="en-US" sz="20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Roboto" panose="02000000000000000000" pitchFamily="2" charset="0"/>
              </a:rPr>
              <a:t>luciferina</a:t>
            </a:r>
            <a:r>
              <a:rPr lang="en-US" altLang="en-US" sz="20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Roboto" panose="02000000000000000000" pitchFamily="2" charset="0"/>
              </a:rPr>
              <a:t>koju</a:t>
            </a:r>
            <a:r>
              <a:rPr lang="en-US" altLang="en-US" sz="20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Roboto" panose="02000000000000000000" pitchFamily="2" charset="0"/>
              </a:rPr>
              <a:t>emituju</a:t>
            </a:r>
            <a:r>
              <a:rPr lang="en-US" altLang="en-US" sz="20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Roboto" panose="02000000000000000000" pitchFamily="2" charset="0"/>
              </a:rPr>
              <a:t>svojim</a:t>
            </a:r>
            <a:r>
              <a:rPr lang="en-US" altLang="en-US" sz="20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Roboto" panose="02000000000000000000" pitchFamily="2" charset="0"/>
              </a:rPr>
              <a:t>susjedima</a:t>
            </a:r>
            <a:r>
              <a:rPr lang="en-US" altLang="en-US" sz="2000" dirty="0">
                <a:solidFill>
                  <a:srgbClr val="000000"/>
                </a:solidFill>
                <a:latin typeface="Roboto" panose="02000000000000000000" pitchFamily="2" charset="0"/>
              </a:rPr>
              <a:t>. </a:t>
            </a:r>
            <a:r>
              <a:rPr lang="en-US" altLang="en-US" sz="2000" dirty="0" err="1">
                <a:solidFill>
                  <a:srgbClr val="000000"/>
                </a:solidFill>
                <a:latin typeface="Roboto" panose="02000000000000000000" pitchFamily="2" charset="0"/>
              </a:rPr>
              <a:t>Svjetleći</a:t>
            </a:r>
            <a:r>
              <a:rPr lang="en-US" altLang="en-US" sz="20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Roboto" panose="02000000000000000000" pitchFamily="2" charset="0"/>
              </a:rPr>
              <a:t>crv</a:t>
            </a:r>
            <a:r>
              <a:rPr lang="en-US" altLang="en-US" sz="20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Roboto" panose="02000000000000000000" pitchFamily="2" charset="0"/>
              </a:rPr>
              <a:t>identificira</a:t>
            </a:r>
            <a:r>
              <a:rPr lang="en-US" altLang="en-US" sz="20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Roboto" panose="02000000000000000000" pitchFamily="2" charset="0"/>
              </a:rPr>
              <a:t>svoje</a:t>
            </a:r>
            <a:r>
              <a:rPr lang="en-US" altLang="en-US" sz="20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Roboto" panose="02000000000000000000" pitchFamily="2" charset="0"/>
              </a:rPr>
              <a:t>susjede</a:t>
            </a:r>
            <a:r>
              <a:rPr lang="en-US" altLang="en-US" sz="20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Roboto" panose="02000000000000000000" pitchFamily="2" charset="0"/>
              </a:rPr>
              <a:t>i</a:t>
            </a:r>
            <a:r>
              <a:rPr lang="en-US" altLang="en-US" sz="20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Roboto" panose="02000000000000000000" pitchFamily="2" charset="0"/>
              </a:rPr>
              <a:t>izračunava</a:t>
            </a:r>
            <a:r>
              <a:rPr lang="en-US" altLang="en-US" sz="20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Roboto" panose="02000000000000000000" pitchFamily="2" charset="0"/>
              </a:rPr>
              <a:t>svoja</a:t>
            </a:r>
            <a:r>
              <a:rPr lang="en-US" altLang="en-US" sz="20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Roboto" panose="02000000000000000000" pitchFamily="2" charset="0"/>
              </a:rPr>
              <a:t>kretanja</a:t>
            </a:r>
            <a:r>
              <a:rPr lang="en-US" altLang="en-US" sz="20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Roboto" panose="02000000000000000000" pitchFamily="2" charset="0"/>
              </a:rPr>
              <a:t>koristeći</a:t>
            </a:r>
            <a:r>
              <a:rPr lang="en-US" altLang="en-US" sz="20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Roboto" panose="02000000000000000000" pitchFamily="2" charset="0"/>
              </a:rPr>
              <a:t>adaptivno</a:t>
            </a:r>
            <a:r>
              <a:rPr lang="en-US" altLang="en-US" sz="20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Roboto" panose="02000000000000000000" pitchFamily="2" charset="0"/>
              </a:rPr>
              <a:t>prisustvo</a:t>
            </a:r>
            <a:r>
              <a:rPr lang="en-US" altLang="en-US" sz="2000" dirty="0">
                <a:solidFill>
                  <a:srgbClr val="000000"/>
                </a:solidFill>
                <a:latin typeface="Roboto" panose="02000000000000000000" pitchFamily="2" charset="0"/>
              </a:rPr>
              <a:t> u </a:t>
            </a:r>
            <a:r>
              <a:rPr lang="en-US" altLang="en-US" sz="2000" dirty="0" err="1">
                <a:solidFill>
                  <a:srgbClr val="000000"/>
                </a:solidFill>
                <a:latin typeface="Roboto" panose="02000000000000000000" pitchFamily="2" charset="0"/>
              </a:rPr>
              <a:t>blizini</a:t>
            </a:r>
            <a:r>
              <a:rPr lang="en-US" altLang="en-US" sz="2000" dirty="0">
                <a:solidFill>
                  <a:srgbClr val="000000"/>
                </a:solidFill>
                <a:latin typeface="Roboto" panose="02000000000000000000" pitchFamily="2" charset="0"/>
              </a:rPr>
              <a:t>, </a:t>
            </a:r>
            <a:r>
              <a:rPr lang="en-US" altLang="en-US" sz="2000" dirty="0" err="1">
                <a:solidFill>
                  <a:srgbClr val="000000"/>
                </a:solidFill>
                <a:latin typeface="Roboto" panose="02000000000000000000" pitchFamily="2" charset="0"/>
              </a:rPr>
              <a:t>koje</a:t>
            </a:r>
            <a:r>
              <a:rPr lang="en-US" altLang="en-US" sz="2000" dirty="0">
                <a:solidFill>
                  <a:srgbClr val="000000"/>
                </a:solidFill>
                <a:latin typeface="Roboto" panose="02000000000000000000" pitchFamily="2" charset="0"/>
              </a:rPr>
              <a:t> je </a:t>
            </a:r>
            <a:r>
              <a:rPr lang="en-US" altLang="en-US" sz="2000" dirty="0" err="1">
                <a:solidFill>
                  <a:srgbClr val="000000"/>
                </a:solidFill>
                <a:latin typeface="Roboto" panose="02000000000000000000" pitchFamily="2" charset="0"/>
              </a:rPr>
              <a:t>odozgo</a:t>
            </a:r>
            <a:r>
              <a:rPr lang="en-US" altLang="en-US" sz="20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Roboto" panose="02000000000000000000" pitchFamily="2" charset="0"/>
              </a:rPr>
              <a:t>ograničeno</a:t>
            </a:r>
            <a:r>
              <a:rPr lang="en-US" altLang="en-US" sz="20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Roboto" panose="02000000000000000000" pitchFamily="2" charset="0"/>
              </a:rPr>
              <a:t>rasponom</a:t>
            </a:r>
            <a:r>
              <a:rPr lang="en-US" altLang="en-US" sz="20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Roboto" panose="02000000000000000000" pitchFamily="2" charset="0"/>
              </a:rPr>
              <a:t>senzora</a:t>
            </a:r>
            <a:r>
              <a:rPr lang="en-US" altLang="en-US" sz="2000" dirty="0">
                <a:solidFill>
                  <a:srgbClr val="000000"/>
                </a:solidFill>
                <a:latin typeface="Roboto" panose="02000000000000000000" pitchFamily="2" charset="0"/>
              </a:rPr>
              <a:t>. </a:t>
            </a:r>
            <a:endParaRPr lang="en-US" altLang="en-US" sz="2000" dirty="0">
              <a:latin typeface="Roboto" panose="02000000000000000000" pitchFamily="2" charset="0"/>
            </a:endParaRPr>
          </a:p>
          <a:p>
            <a:endParaRPr lang="en-US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31CC9494-3056-4E60-9EE5-F3610C062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22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7FC1223-FEC7-4CC0-AC74-E1AB3DFEC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104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766326"/>
            <a:ext cx="7212263" cy="89683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GSO – </a:t>
            </a:r>
            <a:r>
              <a:rPr lang="en-US" dirty="0" err="1"/>
              <a:t>nacin</a:t>
            </a:r>
            <a:r>
              <a:rPr lang="en-US" dirty="0"/>
              <a:t> </a:t>
            </a:r>
            <a:r>
              <a:rPr lang="en-US" dirty="0" err="1"/>
              <a:t>rada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18EA0F-FFD4-4347-A8D5-A299B5880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70020" y="1788501"/>
            <a:ext cx="3064043" cy="43075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1B5546-368D-4791-BC76-EDF310E85677}"/>
              </a:ext>
            </a:extLst>
          </p:cNvPr>
          <p:cNvSpPr txBox="1"/>
          <p:nvPr/>
        </p:nvSpPr>
        <p:spPr>
          <a:xfrm>
            <a:off x="4581358" y="1606818"/>
            <a:ext cx="702644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	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Svaki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svitac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bira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koristeći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probabilistički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mehanizam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komsiju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koji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ima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vrijednost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luciferina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veću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od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njegove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vlastite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kreće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se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prema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njemu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. Ova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kretanja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—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zasnovana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samo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na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lokalnim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informacijama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selektivnim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interakcijama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komsije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—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omogućavaju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roju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svjitaca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da se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podijele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u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disjunktne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podgrupe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koje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konvergiraju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na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višestrukim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optimima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date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multimodalne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funkcije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EA700-9DF4-4D23-805B-A7017BF07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31" y="4180080"/>
            <a:ext cx="4909445" cy="689514"/>
          </a:xfrm>
        </p:spPr>
        <p:txBody>
          <a:bodyPr/>
          <a:lstStyle/>
          <a:p>
            <a:pPr algn="ctr"/>
            <a:r>
              <a:rPr lang="en-US" i="1" dirty="0" err="1"/>
              <a:t>Poredjenje</a:t>
            </a:r>
            <a:r>
              <a:rPr lang="en-US" i="1" dirty="0"/>
              <a:t> I </a:t>
            </a:r>
            <a:r>
              <a:rPr lang="en-US" i="1" dirty="0" err="1"/>
              <a:t>Karakteristike</a:t>
            </a:r>
            <a:r>
              <a:rPr lang="en-US" i="1" dirty="0"/>
              <a:t> </a:t>
            </a:r>
            <a:r>
              <a:rPr lang="en-US" i="1" dirty="0" err="1"/>
              <a:t>gso</a:t>
            </a:r>
            <a:endParaRPr lang="en-US" i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E20F22-AFB1-4949-B571-12F271867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872" y="914573"/>
            <a:ext cx="9010035" cy="317808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D7FB6-1C2A-4934-AE79-F955D0BF3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5433" y="5133478"/>
            <a:ext cx="11065378" cy="1315448"/>
          </a:xfrm>
        </p:spPr>
        <p:txBody>
          <a:bodyPr>
            <a:normAutofit fontScale="70000" lnSpcReduction="20000"/>
          </a:bodyPr>
          <a:lstStyle/>
          <a:p>
            <a:pPr algn="just"/>
            <a:endParaRPr lang="en-US" b="0" i="0" dirty="0">
              <a:effectLst/>
              <a:latin typeface="-apple-system"/>
            </a:endParaRPr>
          </a:p>
          <a:p>
            <a:pPr algn="just"/>
            <a:r>
              <a:rPr lang="en-US" altLang="en-US" sz="2600" dirty="0">
                <a:latin typeface="Roboto" panose="02000000000000000000" pitchFamily="2" charset="0"/>
              </a:rPr>
              <a:t>Za </a:t>
            </a:r>
            <a:r>
              <a:rPr lang="en-US" altLang="en-US" sz="2600" dirty="0" err="1">
                <a:latin typeface="Roboto" panose="02000000000000000000" pitchFamily="2" charset="0"/>
              </a:rPr>
              <a:t>razliku</a:t>
            </a:r>
            <a:r>
              <a:rPr lang="en-US" altLang="en-US" sz="2600" dirty="0">
                <a:latin typeface="Roboto" panose="02000000000000000000" pitchFamily="2" charset="0"/>
              </a:rPr>
              <a:t> od </a:t>
            </a:r>
            <a:r>
              <a:rPr lang="en-US" altLang="en-US" sz="2600" dirty="0" err="1">
                <a:latin typeface="Roboto" panose="02000000000000000000" pitchFamily="2" charset="0"/>
              </a:rPr>
              <a:t>većine</a:t>
            </a:r>
            <a:r>
              <a:rPr lang="en-US" altLang="en-US" sz="2600" dirty="0">
                <a:latin typeface="Roboto" panose="02000000000000000000" pitchFamily="2" charset="0"/>
              </a:rPr>
              <a:t> </a:t>
            </a:r>
            <a:r>
              <a:rPr lang="en-US" altLang="en-US" sz="2600" dirty="0" err="1">
                <a:latin typeface="Roboto" panose="02000000000000000000" pitchFamily="2" charset="0"/>
              </a:rPr>
              <a:t>drugih</a:t>
            </a:r>
            <a:r>
              <a:rPr lang="en-US" altLang="en-US" sz="2600" dirty="0">
                <a:latin typeface="Roboto" panose="02000000000000000000" pitchFamily="2" charset="0"/>
              </a:rPr>
              <a:t> </a:t>
            </a:r>
            <a:r>
              <a:rPr lang="en-US" altLang="en-US" sz="2600" dirty="0" err="1">
                <a:latin typeface="Roboto" panose="02000000000000000000" pitchFamily="2" charset="0"/>
              </a:rPr>
              <a:t>evolucijskih</a:t>
            </a:r>
            <a:r>
              <a:rPr lang="en-US" altLang="en-US" sz="2600" dirty="0">
                <a:latin typeface="Roboto" panose="02000000000000000000" pitchFamily="2" charset="0"/>
              </a:rPr>
              <a:t> </a:t>
            </a:r>
            <a:r>
              <a:rPr lang="en-US" altLang="en-US" sz="2600" dirty="0" err="1">
                <a:latin typeface="Roboto" panose="02000000000000000000" pitchFamily="2" charset="0"/>
              </a:rPr>
              <a:t>multimodalnih</a:t>
            </a:r>
            <a:r>
              <a:rPr lang="en-US" altLang="en-US" sz="2600" dirty="0">
                <a:latin typeface="Roboto" panose="02000000000000000000" pitchFamily="2" charset="0"/>
              </a:rPr>
              <a:t> </a:t>
            </a:r>
            <a:r>
              <a:rPr lang="en-US" altLang="en-US" sz="2600" dirty="0" err="1">
                <a:latin typeface="Roboto" panose="02000000000000000000" pitchFamily="2" charset="0"/>
              </a:rPr>
              <a:t>optimizacijskih</a:t>
            </a:r>
            <a:r>
              <a:rPr lang="en-US" altLang="en-US" sz="2600" dirty="0">
                <a:latin typeface="Roboto" panose="02000000000000000000" pitchFamily="2" charset="0"/>
              </a:rPr>
              <a:t> </a:t>
            </a:r>
            <a:r>
              <a:rPr lang="en-US" altLang="en-US" sz="2600" dirty="0" err="1">
                <a:latin typeface="Roboto" panose="02000000000000000000" pitchFamily="2" charset="0"/>
              </a:rPr>
              <a:t>algoritama</a:t>
            </a:r>
            <a:r>
              <a:rPr lang="en-US" altLang="en-US" sz="2600" dirty="0">
                <a:latin typeface="Roboto" panose="02000000000000000000" pitchFamily="2" charset="0"/>
              </a:rPr>
              <a:t>, </a:t>
            </a:r>
            <a:r>
              <a:rPr lang="en-US" altLang="en-US" sz="2600" dirty="0" err="1">
                <a:latin typeface="Roboto" panose="02000000000000000000" pitchFamily="2" charset="0"/>
              </a:rPr>
              <a:t>svojstvo</a:t>
            </a:r>
            <a:r>
              <a:rPr lang="en-US" altLang="en-US" sz="2600" dirty="0">
                <a:latin typeface="Roboto" panose="02000000000000000000" pitchFamily="2" charset="0"/>
              </a:rPr>
              <a:t> </a:t>
            </a:r>
            <a:r>
              <a:rPr lang="en-US" altLang="en-US" sz="2600" dirty="0" err="1">
                <a:latin typeface="Roboto" panose="02000000000000000000" pitchFamily="2" charset="0"/>
              </a:rPr>
              <a:t>podjele</a:t>
            </a:r>
            <a:r>
              <a:rPr lang="en-US" altLang="en-US" sz="2600" dirty="0">
                <a:latin typeface="Roboto" panose="02000000000000000000" pitchFamily="2" charset="0"/>
              </a:rPr>
              <a:t> u </a:t>
            </a:r>
            <a:r>
              <a:rPr lang="en-US" altLang="en-US" sz="2600" dirty="0" err="1">
                <a:latin typeface="Roboto" panose="02000000000000000000" pitchFamily="2" charset="0"/>
              </a:rPr>
              <a:t>podgrupe</a:t>
            </a:r>
            <a:r>
              <a:rPr lang="en-US" altLang="en-US" sz="2600" dirty="0">
                <a:latin typeface="Roboto" panose="02000000000000000000" pitchFamily="2" charset="0"/>
              </a:rPr>
              <a:t> </a:t>
            </a:r>
            <a:r>
              <a:rPr lang="en-US" altLang="en-US" sz="2600" dirty="0" err="1">
                <a:latin typeface="Roboto" panose="02000000000000000000" pitchFamily="2" charset="0"/>
              </a:rPr>
              <a:t>omogućava</a:t>
            </a:r>
            <a:r>
              <a:rPr lang="en-US" altLang="en-US" sz="2600" dirty="0">
                <a:latin typeface="Roboto" panose="02000000000000000000" pitchFamily="2" charset="0"/>
              </a:rPr>
              <a:t> </a:t>
            </a:r>
            <a:r>
              <a:rPr lang="en-US" altLang="en-US" sz="2600" dirty="0" err="1">
                <a:latin typeface="Roboto" panose="02000000000000000000" pitchFamily="2" charset="0"/>
              </a:rPr>
              <a:t>algoritmu</a:t>
            </a:r>
            <a:r>
              <a:rPr lang="en-US" altLang="en-US" sz="2600" dirty="0">
                <a:latin typeface="Roboto" panose="02000000000000000000" pitchFamily="2" charset="0"/>
              </a:rPr>
              <a:t> da </a:t>
            </a:r>
            <a:r>
              <a:rPr lang="en-US" altLang="en-US" sz="2600" dirty="0" err="1">
                <a:latin typeface="Roboto" panose="02000000000000000000" pitchFamily="2" charset="0"/>
              </a:rPr>
              <a:t>istovremeno</a:t>
            </a:r>
            <a:r>
              <a:rPr lang="en-US" altLang="en-US" sz="2600" dirty="0">
                <a:latin typeface="Roboto" panose="02000000000000000000" pitchFamily="2" charset="0"/>
              </a:rPr>
              <a:t> </a:t>
            </a:r>
            <a:r>
              <a:rPr lang="en-US" altLang="en-US" sz="2600" dirty="0" err="1">
                <a:latin typeface="Roboto" panose="02000000000000000000" pitchFamily="2" charset="0"/>
              </a:rPr>
              <a:t>konvergira</a:t>
            </a:r>
            <a:r>
              <a:rPr lang="en-US" altLang="en-US" sz="2600" dirty="0">
                <a:latin typeface="Roboto" panose="02000000000000000000" pitchFamily="2" charset="0"/>
              </a:rPr>
              <a:t> </a:t>
            </a:r>
            <a:r>
              <a:rPr lang="en-US" altLang="en-US" sz="2600" dirty="0" err="1">
                <a:latin typeface="Roboto" panose="02000000000000000000" pitchFamily="2" charset="0"/>
              </a:rPr>
              <a:t>lokalnim</a:t>
            </a:r>
            <a:r>
              <a:rPr lang="en-US" altLang="en-US" sz="2600" dirty="0">
                <a:latin typeface="Roboto" panose="02000000000000000000" pitchFamily="2" charset="0"/>
              </a:rPr>
              <a:t> </a:t>
            </a:r>
            <a:r>
              <a:rPr lang="en-US" altLang="en-US" sz="2600" dirty="0" err="1">
                <a:latin typeface="Roboto" panose="02000000000000000000" pitchFamily="2" charset="0"/>
              </a:rPr>
              <a:t>optimima</a:t>
            </a:r>
            <a:r>
              <a:rPr lang="en-US" altLang="en-US" sz="2600" dirty="0">
                <a:latin typeface="Roboto" panose="02000000000000000000" pitchFamily="2" charset="0"/>
              </a:rPr>
              <a:t> </a:t>
            </a:r>
            <a:r>
              <a:rPr lang="en-US" altLang="en-US" sz="2600" dirty="0" err="1">
                <a:latin typeface="Roboto" panose="02000000000000000000" pitchFamily="2" charset="0"/>
              </a:rPr>
              <a:t>različitih</a:t>
            </a:r>
            <a:r>
              <a:rPr lang="en-US" altLang="en-US" sz="2600" dirty="0">
                <a:latin typeface="Roboto" panose="02000000000000000000" pitchFamily="2" charset="0"/>
              </a:rPr>
              <a:t> </a:t>
            </a:r>
            <a:r>
              <a:rPr lang="en-US" altLang="en-US" sz="2600" dirty="0" err="1">
                <a:latin typeface="Roboto" panose="02000000000000000000" pitchFamily="2" charset="0"/>
              </a:rPr>
              <a:t>vrijednosti</a:t>
            </a:r>
            <a:r>
              <a:rPr lang="en-US" altLang="en-US" sz="2600" dirty="0">
                <a:latin typeface="Roboto" panose="02000000000000000000" pitchFamily="2" charset="0"/>
              </a:rPr>
              <a:t>, </a:t>
            </a:r>
            <a:r>
              <a:rPr lang="en-US" altLang="en-US" sz="2600" dirty="0" err="1">
                <a:latin typeface="Roboto" panose="02000000000000000000" pitchFamily="2" charset="0"/>
              </a:rPr>
              <a:t>što</a:t>
            </a:r>
            <a:r>
              <a:rPr lang="en-US" altLang="en-US" sz="2600" dirty="0">
                <a:latin typeface="Roboto" panose="02000000000000000000" pitchFamily="2" charset="0"/>
              </a:rPr>
              <a:t> ga </a:t>
            </a:r>
            <a:r>
              <a:rPr lang="en-US" altLang="en-US" sz="2600" dirty="0" err="1">
                <a:latin typeface="Roboto" panose="02000000000000000000" pitchFamily="2" charset="0"/>
              </a:rPr>
              <a:t>čini</a:t>
            </a:r>
            <a:r>
              <a:rPr lang="en-US" altLang="en-US" sz="2600" dirty="0">
                <a:latin typeface="Roboto" panose="02000000000000000000" pitchFamily="2" charset="0"/>
              </a:rPr>
              <a:t> </a:t>
            </a:r>
            <a:r>
              <a:rPr lang="en-US" altLang="en-US" sz="2600" dirty="0" err="1">
                <a:latin typeface="Roboto" panose="02000000000000000000" pitchFamily="2" charset="0"/>
              </a:rPr>
              <a:t>pogodnim</a:t>
            </a:r>
            <a:r>
              <a:rPr lang="en-US" altLang="en-US" sz="2600" dirty="0">
                <a:latin typeface="Roboto" panose="02000000000000000000" pitchFamily="2" charset="0"/>
              </a:rPr>
              <a:t> za </a:t>
            </a:r>
            <a:r>
              <a:rPr lang="en-US" altLang="en-US" sz="2600" dirty="0" err="1">
                <a:latin typeface="Roboto" panose="02000000000000000000" pitchFamily="2" charset="0"/>
              </a:rPr>
              <a:t>rješavanje</a:t>
            </a:r>
            <a:r>
              <a:rPr lang="en-US" altLang="en-US" sz="2600" dirty="0">
                <a:latin typeface="Roboto" panose="02000000000000000000" pitchFamily="2" charset="0"/>
              </a:rPr>
              <a:t> </a:t>
            </a:r>
            <a:r>
              <a:rPr lang="en-US" altLang="en-US" sz="2600" dirty="0" err="1">
                <a:latin typeface="Roboto" panose="02000000000000000000" pitchFamily="2" charset="0"/>
              </a:rPr>
              <a:t>problema</a:t>
            </a:r>
            <a:r>
              <a:rPr lang="en-US" altLang="en-US" sz="2600" dirty="0">
                <a:latin typeface="Roboto" panose="02000000000000000000" pitchFamily="2" charset="0"/>
              </a:rPr>
              <a:t> </a:t>
            </a:r>
            <a:r>
              <a:rPr lang="en-US" altLang="en-US" sz="2600" dirty="0" err="1">
                <a:latin typeface="Roboto" panose="02000000000000000000" pitchFamily="2" charset="0"/>
              </a:rPr>
              <a:t>traženja</a:t>
            </a:r>
            <a:r>
              <a:rPr lang="en-US" altLang="en-US" sz="2600" dirty="0">
                <a:latin typeface="Roboto" panose="02000000000000000000" pitchFamily="2" charset="0"/>
              </a:rPr>
              <a:t> </a:t>
            </a:r>
            <a:r>
              <a:rPr lang="en-US" altLang="en-US" sz="2600" dirty="0" err="1">
                <a:latin typeface="Roboto" panose="02000000000000000000" pitchFamily="2" charset="0"/>
              </a:rPr>
              <a:t>više</a:t>
            </a:r>
            <a:r>
              <a:rPr lang="en-US" altLang="en-US" sz="2600" dirty="0">
                <a:latin typeface="Roboto" panose="02000000000000000000" pitchFamily="2" charset="0"/>
              </a:rPr>
              <a:t> </a:t>
            </a:r>
            <a:r>
              <a:rPr lang="en-US" altLang="en-US" sz="2600" dirty="0" err="1">
                <a:latin typeface="Roboto" panose="02000000000000000000" pitchFamily="2" charset="0"/>
              </a:rPr>
              <a:t>izvora</a:t>
            </a:r>
            <a:r>
              <a:rPr lang="en-US" altLang="en-US" sz="2600" dirty="0">
                <a:latin typeface="Roboto" panose="02000000000000000000" pitchFamily="2" charset="0"/>
              </a:rPr>
              <a:t> </a:t>
            </a:r>
            <a:r>
              <a:rPr lang="en-US" altLang="en-US" sz="2600" dirty="0" err="1">
                <a:latin typeface="Roboto" panose="02000000000000000000" pitchFamily="2" charset="0"/>
              </a:rPr>
              <a:t>signala</a:t>
            </a:r>
            <a:r>
              <a:rPr lang="en-US" altLang="en-US" sz="2600" dirty="0">
                <a:latin typeface="Roboto" panose="02000000000000000000" pitchFamily="2" charset="0"/>
              </a:rPr>
              <a:t> </a:t>
            </a:r>
            <a:r>
              <a:rPr lang="en-US" altLang="en-US" sz="2600" dirty="0" err="1">
                <a:latin typeface="Roboto" panose="02000000000000000000" pitchFamily="2" charset="0"/>
              </a:rPr>
              <a:t>pomoću</a:t>
            </a:r>
            <a:r>
              <a:rPr lang="en-US" altLang="en-US" sz="2600" dirty="0">
                <a:latin typeface="Roboto" panose="02000000000000000000" pitchFamily="2" charset="0"/>
              </a:rPr>
              <a:t> </a:t>
            </a:r>
            <a:r>
              <a:rPr lang="en-US" altLang="en-US" sz="2600" dirty="0" err="1">
                <a:latin typeface="Roboto" panose="02000000000000000000" pitchFamily="2" charset="0"/>
              </a:rPr>
              <a:t>robota</a:t>
            </a:r>
            <a:r>
              <a:rPr lang="en-US" altLang="en-US" sz="2600" dirty="0">
                <a:latin typeface="Roboto" panose="02000000000000000000" pitchFamily="2" charset="0"/>
              </a:rPr>
              <a:t>. </a:t>
            </a:r>
          </a:p>
          <a:p>
            <a:pPr algn="just"/>
            <a:endParaRPr lang="en-US" b="0" i="0" dirty="0">
              <a:effectLst/>
              <a:latin typeface="-apple-system"/>
            </a:endParaRPr>
          </a:p>
          <a:p>
            <a:pPr algn="just"/>
            <a:endParaRPr lang="en-US" b="0" i="0" dirty="0">
              <a:effectLst/>
              <a:latin typeface="-apple-system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F9545A4-F3BE-4162-B739-743638B46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22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5B35AA9-F6A8-4AF7-956B-FAF5C7132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27073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130</TotalTime>
  <Words>503</Words>
  <Application>Microsoft Office PowerPoint</Application>
  <PresentationFormat>Widescreen</PresentationFormat>
  <Paragraphs>39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Calibri</vt:lpstr>
      <vt:lpstr>Gill Sans MT</vt:lpstr>
      <vt:lpstr>Roboto</vt:lpstr>
      <vt:lpstr>Wingdings 2</vt:lpstr>
      <vt:lpstr>Dividend</vt:lpstr>
      <vt:lpstr>GLOWWORM SWARM OPTIMIZATION</vt:lpstr>
      <vt:lpstr>GSO chapter 1</vt:lpstr>
      <vt:lpstr>UVOD – rad, tema</vt:lpstr>
      <vt:lpstr>UVOd – o algoritmu</vt:lpstr>
      <vt:lpstr>PowerPoint Presentation</vt:lpstr>
      <vt:lpstr> GSO - Ponasanje algoritma I optimizacija </vt:lpstr>
      <vt:lpstr>GSO – Algoritam grupisanja </vt:lpstr>
      <vt:lpstr>GSO – nacin rada</vt:lpstr>
      <vt:lpstr>Poredjenje I Karakteristike gso</vt:lpstr>
      <vt:lpstr>PowerPoint Presentation</vt:lpstr>
      <vt:lpstr>Kraj hvala na paznji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GLOWWORM SWARM OPTIMIZATION</dc:title>
  <dc:creator>PR 133/2020 - Ivković Luka</dc:creator>
  <cp:lastModifiedBy>PR 133/2020 - Ivković Luka</cp:lastModifiedBy>
  <cp:revision>7</cp:revision>
  <dcterms:created xsi:type="dcterms:W3CDTF">2022-01-19T12:01:12Z</dcterms:created>
  <dcterms:modified xsi:type="dcterms:W3CDTF">2022-02-01T09:20:54Z</dcterms:modified>
</cp:coreProperties>
</file>