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82" r:id="rId5"/>
    <p:sldId id="281" r:id="rId6"/>
    <p:sldId id="259" r:id="rId7"/>
    <p:sldId id="283" r:id="rId8"/>
    <p:sldId id="266" r:id="rId9"/>
    <p:sldId id="277" r:id="rId10"/>
    <p:sldId id="284" r:id="rId11"/>
    <p:sldId id="265" r:id="rId12"/>
    <p:sldId id="280" r:id="rId13"/>
    <p:sldId id="276" r:id="rId14"/>
    <p:sldId id="285" r:id="rId15"/>
    <p:sldId id="272" r:id="rId16"/>
    <p:sldId id="279" r:id="rId17"/>
    <p:sldId id="286" r:id="rId18"/>
    <p:sldId id="287" r:id="rId19"/>
    <p:sldId id="289" r:id="rId20"/>
    <p:sldId id="278" r:id="rId21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263470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300507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317977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185590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66373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325370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95948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165858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12428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114233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204708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2FD4-D4E7-4C41-B73C-3DA33D75F189}" type="datetimeFigureOut">
              <a:rPr lang="sl-SI" smtClean="0"/>
              <a:pPr/>
              <a:t>3.3.2016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9035-AAEA-4F74-87F8-8971695F9571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38396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Kemijske reakcije </a:t>
            </a:r>
            <a:endParaRPr lang="sl-SI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# razlaga endotermne reakcije – za animatorja</a:t>
            </a:r>
          </a:p>
          <a:p>
            <a:endParaRPr lang="sl-SI" dirty="0" smtClean="0"/>
          </a:p>
          <a:p>
            <a:pPr>
              <a:buFontTx/>
              <a:buChar char="-"/>
            </a:pPr>
            <a:r>
              <a:rPr lang="sl-SI" dirty="0" smtClean="0"/>
              <a:t> prvi korak: z žličke stresemo sol v čašo, prikaže se presek z delci (se ne premikajo) </a:t>
            </a:r>
          </a:p>
          <a:p>
            <a:pPr>
              <a:buFontTx/>
              <a:buChar char="-"/>
            </a:pPr>
            <a:r>
              <a:rPr lang="sl-SI" dirty="0" smtClean="0"/>
              <a:t> drugi korak: prikaže se stekelce z amonijevim kloridom in v preseku prikazana zgradba le tega</a:t>
            </a:r>
          </a:p>
          <a:p>
            <a:pPr>
              <a:buFontTx/>
              <a:buChar char="-"/>
            </a:pPr>
            <a:r>
              <a:rPr lang="sl-SI" dirty="0" smtClean="0"/>
              <a:t> tretji korak: sol s stekelca stresemo v čašo k hidroksidu in premešamo s palčko, v preseku se prikaže zgradba novonastalih produktov</a:t>
            </a:r>
            <a:endParaRPr lang="sl-SI" dirty="0"/>
          </a:p>
        </p:txBody>
      </p:sp>
      <p:grpSp>
        <p:nvGrpSpPr>
          <p:cNvPr id="3" name="Group 2"/>
          <p:cNvGrpSpPr/>
          <p:nvPr/>
        </p:nvGrpSpPr>
        <p:grpSpPr>
          <a:xfrm rot="691021">
            <a:off x="2613947" y="2581542"/>
            <a:ext cx="5873004" cy="3095106"/>
            <a:chOff x="7867123" y="1815447"/>
            <a:chExt cx="5423053" cy="2924348"/>
          </a:xfrm>
        </p:grpSpPr>
        <p:grpSp>
          <p:nvGrpSpPr>
            <p:cNvPr id="5" name="Group 25"/>
            <p:cNvGrpSpPr/>
            <p:nvPr/>
          </p:nvGrpSpPr>
          <p:grpSpPr>
            <a:xfrm rot="21141716">
              <a:off x="7867123" y="2435789"/>
              <a:ext cx="2879170" cy="2304006"/>
              <a:chOff x="4359689" y="1012087"/>
              <a:chExt cx="2879170" cy="230400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359689" y="1012087"/>
                <a:ext cx="504055" cy="5040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Ba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 rot="8892945">
                <a:off x="6759034" y="3011454"/>
                <a:ext cx="284239" cy="30463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34123" y="2067016"/>
                <a:ext cx="295560" cy="30402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 rot="8892945">
                <a:off x="7031219" y="2971343"/>
                <a:ext cx="207640" cy="20764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345157" y="2103354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5"/>
            <p:cNvGrpSpPr/>
            <p:nvPr/>
          </p:nvGrpSpPr>
          <p:grpSpPr>
            <a:xfrm rot="13168628">
              <a:off x="11996037" y="1815447"/>
              <a:ext cx="577301" cy="322941"/>
              <a:chOff x="2157290" y="8348897"/>
              <a:chExt cx="635807" cy="418575"/>
            </a:xfrm>
          </p:grpSpPr>
          <p:sp>
            <p:nvSpPr>
              <p:cNvPr id="19" name="Oval 18"/>
              <p:cNvSpPr/>
              <p:nvPr/>
            </p:nvSpPr>
            <p:spPr>
              <a:xfrm rot="20856602">
                <a:off x="2254856" y="8348897"/>
                <a:ext cx="351656" cy="3516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 rot="20856602">
                <a:off x="2157290" y="8559832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 rot="20856602">
                <a:off x="2585457" y="8437578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1"/>
            <p:cNvGrpSpPr/>
            <p:nvPr/>
          </p:nvGrpSpPr>
          <p:grpSpPr>
            <a:xfrm rot="8489735">
              <a:off x="11751143" y="3240678"/>
              <a:ext cx="576167" cy="370264"/>
              <a:chOff x="816433" y="-880314"/>
              <a:chExt cx="634559" cy="479912"/>
            </a:xfrm>
          </p:grpSpPr>
          <p:sp>
            <p:nvSpPr>
              <p:cNvPr id="16" name="Oval 15"/>
              <p:cNvSpPr/>
              <p:nvPr/>
            </p:nvSpPr>
            <p:spPr>
              <a:xfrm rot="20856602">
                <a:off x="917724" y="-880314"/>
                <a:ext cx="351656" cy="41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 rot="20856602">
                <a:off x="816433" y="-608042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 rot="20856602">
                <a:off x="1243352" y="-732458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69"/>
            <p:cNvGrpSpPr/>
            <p:nvPr/>
          </p:nvGrpSpPr>
          <p:grpSpPr>
            <a:xfrm rot="2734392">
              <a:off x="12829203" y="2770077"/>
              <a:ext cx="573297" cy="348648"/>
              <a:chOff x="8598320" y="-3593632"/>
              <a:chExt cx="631398" cy="451895"/>
            </a:xfrm>
          </p:grpSpPr>
          <p:sp>
            <p:nvSpPr>
              <p:cNvPr id="13" name="Oval 12"/>
              <p:cNvSpPr/>
              <p:nvPr/>
            </p:nvSpPr>
            <p:spPr>
              <a:xfrm rot="20856602">
                <a:off x="8757848" y="-3593632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 rot="20856602">
                <a:off x="8598320" y="-3349377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20856602">
                <a:off x="9022078" y="-34729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73"/>
            <p:cNvGrpSpPr/>
            <p:nvPr/>
          </p:nvGrpSpPr>
          <p:grpSpPr>
            <a:xfrm rot="19642080">
              <a:off x="11006135" y="2568285"/>
              <a:ext cx="583441" cy="421233"/>
              <a:chOff x="9312567" y="3972330"/>
              <a:chExt cx="642570" cy="545975"/>
            </a:xfrm>
          </p:grpSpPr>
          <p:sp>
            <p:nvSpPr>
              <p:cNvPr id="10" name="Oval 9"/>
              <p:cNvSpPr/>
              <p:nvPr/>
            </p:nvSpPr>
            <p:spPr>
              <a:xfrm rot="20856602">
                <a:off x="9437369" y="3972330"/>
                <a:ext cx="331617" cy="3756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 rot="20856602">
                <a:off x="9312567" y="431066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20856602">
                <a:off x="9747497" y="4157792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Group 47"/>
          <p:cNvGrpSpPr/>
          <p:nvPr/>
        </p:nvGrpSpPr>
        <p:grpSpPr>
          <a:xfrm rot="19520472">
            <a:off x="1969080" y="5282083"/>
            <a:ext cx="1016858" cy="1039619"/>
            <a:chOff x="7092326" y="1799469"/>
            <a:chExt cx="1016858" cy="1039619"/>
          </a:xfrm>
        </p:grpSpPr>
        <p:sp>
          <p:nvSpPr>
            <p:cNvPr id="28" name="Oval 27"/>
            <p:cNvSpPr/>
            <p:nvPr/>
          </p:nvSpPr>
          <p:spPr>
            <a:xfrm rot="20856602">
              <a:off x="7740631" y="2388704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46"/>
            <p:cNvGrpSpPr/>
            <p:nvPr/>
          </p:nvGrpSpPr>
          <p:grpSpPr>
            <a:xfrm>
              <a:off x="7092326" y="1799469"/>
              <a:ext cx="1016858" cy="1039619"/>
              <a:chOff x="7092326" y="1799469"/>
              <a:chExt cx="1016858" cy="1039619"/>
            </a:xfrm>
          </p:grpSpPr>
          <p:grpSp>
            <p:nvGrpSpPr>
              <p:cNvPr id="30" name="Group 37"/>
              <p:cNvGrpSpPr/>
              <p:nvPr/>
            </p:nvGrpSpPr>
            <p:grpSpPr>
              <a:xfrm rot="20856602">
                <a:off x="7092326" y="1799469"/>
                <a:ext cx="1016858" cy="818618"/>
                <a:chOff x="4064914" y="2013924"/>
                <a:chExt cx="1016858" cy="818618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19525880">
                  <a:off x="4271614" y="2433720"/>
                  <a:ext cx="367705" cy="39882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2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200" dirty="0" smtClean="0">
                      <a:solidFill>
                        <a:schemeClr val="tx1"/>
                      </a:solidFill>
                    </a:rPr>
                    <a:t> </a:t>
                  </a:r>
                  <a:endParaRPr lang="sl-SI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rot="7248759">
                  <a:off x="4511029" y="2015099"/>
                  <a:ext cx="571917" cy="56956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1200" dirty="0" smtClean="0">
                      <a:solidFill>
                        <a:schemeClr val="tx1"/>
                      </a:solidFill>
                    </a:rPr>
                    <a:t>  </a:t>
                  </a:r>
                  <a:endParaRPr lang="sl-SI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064914" y="2589032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100" dirty="0" smtClean="0">
                      <a:solidFill>
                        <a:schemeClr val="tx1"/>
                      </a:solidFill>
                    </a:rPr>
                    <a:t>   </a:t>
                  </a:r>
                  <a:endParaRPr lang="sl-SI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100070" y="2366432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100" dirty="0" smtClean="0">
                      <a:solidFill>
                        <a:schemeClr val="tx1"/>
                      </a:solidFill>
                    </a:rPr>
                    <a:t>   </a:t>
                  </a:r>
                  <a:endParaRPr lang="sl-SI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 rot="20856602">
                <a:off x="7330390" y="2631448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48"/>
          <p:cNvGrpSpPr/>
          <p:nvPr/>
        </p:nvGrpSpPr>
        <p:grpSpPr>
          <a:xfrm rot="2705321">
            <a:off x="847535" y="4956911"/>
            <a:ext cx="879340" cy="1031438"/>
            <a:chOff x="7249793" y="1771518"/>
            <a:chExt cx="879340" cy="1031438"/>
          </a:xfrm>
        </p:grpSpPr>
        <p:sp>
          <p:nvSpPr>
            <p:cNvPr id="37" name="Oval 36"/>
            <p:cNvSpPr/>
            <p:nvPr/>
          </p:nvSpPr>
          <p:spPr>
            <a:xfrm rot="20856602">
              <a:off x="7739428" y="233238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46"/>
            <p:cNvGrpSpPr/>
            <p:nvPr/>
          </p:nvGrpSpPr>
          <p:grpSpPr>
            <a:xfrm>
              <a:off x="7249793" y="1771518"/>
              <a:ext cx="879340" cy="1031438"/>
              <a:chOff x="7249793" y="1771518"/>
              <a:chExt cx="879340" cy="1031438"/>
            </a:xfrm>
          </p:grpSpPr>
          <p:grpSp>
            <p:nvGrpSpPr>
              <p:cNvPr id="39" name="Group 37"/>
              <p:cNvGrpSpPr/>
              <p:nvPr/>
            </p:nvGrpSpPr>
            <p:grpSpPr>
              <a:xfrm rot="20856602">
                <a:off x="7249793" y="1771518"/>
                <a:ext cx="879340" cy="1031438"/>
                <a:chOff x="4203482" y="2003180"/>
                <a:chExt cx="879340" cy="1031438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19380333">
                  <a:off x="4242992" y="2433719"/>
                  <a:ext cx="396330" cy="39882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2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200" dirty="0" smtClean="0">
                      <a:solidFill>
                        <a:schemeClr val="tx1"/>
                      </a:solidFill>
                    </a:rPr>
                    <a:t> </a:t>
                  </a:r>
                  <a:endParaRPr lang="sl-SI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510905" y="2003180"/>
                  <a:ext cx="571917" cy="56956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1200" dirty="0" smtClean="0">
                      <a:solidFill>
                        <a:schemeClr val="tx1"/>
                      </a:solidFill>
                    </a:rPr>
                    <a:t>   </a:t>
                  </a:r>
                  <a:endParaRPr lang="sl-SI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293994" y="2826978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100" dirty="0" smtClean="0">
                      <a:solidFill>
                        <a:schemeClr val="tx1"/>
                      </a:solidFill>
                    </a:rPr>
                    <a:t>   </a:t>
                  </a:r>
                  <a:endParaRPr lang="sl-SI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4203482" y="2286102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100" dirty="0" smtClean="0">
                      <a:solidFill>
                        <a:schemeClr val="tx1"/>
                      </a:solidFill>
                    </a:rPr>
                    <a:t>   </a:t>
                  </a:r>
                  <a:endParaRPr lang="sl-SI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Oval 39"/>
              <p:cNvSpPr/>
              <p:nvPr/>
            </p:nvSpPr>
            <p:spPr>
              <a:xfrm rot="20856602">
                <a:off x="7637910" y="2536213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3851920" y="299695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# 4 molekule vode se odcepijo od Ba(OH)</a:t>
            </a:r>
            <a:r>
              <a:rPr lang="sl-SI" sz="1200" baseline="-25000" dirty="0" smtClean="0"/>
              <a:t>2</a:t>
            </a:r>
            <a:endParaRPr lang="sl-SI" sz="1200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987824" y="5373216"/>
            <a:ext cx="20162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259632" y="4293096"/>
            <a:ext cx="187220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99792" y="479715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# dva vodika se odcepita od NH4Cl in se spajata z dvema OH v molekule vode</a:t>
            </a:r>
            <a:endParaRPr lang="sl-SI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619672" y="3356992"/>
            <a:ext cx="936104" cy="16561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555776" y="3509392"/>
            <a:ext cx="152400" cy="157579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0" y="357301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# klora se vežeta z barijem v BaCl</a:t>
            </a:r>
            <a:r>
              <a:rPr lang="sl-SI" sz="1200" baseline="-25000" dirty="0" smtClean="0"/>
              <a:t>2</a:t>
            </a:r>
            <a:endParaRPr lang="sl-SI" sz="1200" baseline="-25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419872" y="3356992"/>
            <a:ext cx="24482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19872" y="2924944"/>
            <a:ext cx="3240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131840" y="350100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347864" y="3501008"/>
            <a:ext cx="216024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1520" y="6381328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dirty="0" smtClean="0"/>
              <a:t># ko se vodika in klora odcepita, ostaneta dve molekuli NH</a:t>
            </a:r>
            <a:r>
              <a:rPr lang="sl-SI" sz="1200" baseline="-25000" dirty="0" smtClean="0"/>
              <a:t>3</a:t>
            </a:r>
            <a:endParaRPr lang="sl-SI" sz="1200" baseline="-25000" dirty="0"/>
          </a:p>
        </p:txBody>
      </p:sp>
      <p:sp>
        <p:nvSpPr>
          <p:cNvPr id="72" name="Freeform 71"/>
          <p:cNvSpPr/>
          <p:nvPr/>
        </p:nvSpPr>
        <p:spPr>
          <a:xfrm>
            <a:off x="676275" y="5276850"/>
            <a:ext cx="879822" cy="723900"/>
          </a:xfrm>
          <a:custGeom>
            <a:avLst/>
            <a:gdLst>
              <a:gd name="connsiteX0" fmla="*/ 828675 w 879822"/>
              <a:gd name="connsiteY0" fmla="*/ 495300 h 723900"/>
              <a:gd name="connsiteX1" fmla="*/ 781050 w 879822"/>
              <a:gd name="connsiteY1" fmla="*/ 409575 h 723900"/>
              <a:gd name="connsiteX2" fmla="*/ 723900 w 879822"/>
              <a:gd name="connsiteY2" fmla="*/ 371475 h 723900"/>
              <a:gd name="connsiteX3" fmla="*/ 704850 w 879822"/>
              <a:gd name="connsiteY3" fmla="*/ 342900 h 723900"/>
              <a:gd name="connsiteX4" fmla="*/ 676275 w 879822"/>
              <a:gd name="connsiteY4" fmla="*/ 333375 h 723900"/>
              <a:gd name="connsiteX5" fmla="*/ 638175 w 879822"/>
              <a:gd name="connsiteY5" fmla="*/ 276225 h 723900"/>
              <a:gd name="connsiteX6" fmla="*/ 619125 w 879822"/>
              <a:gd name="connsiteY6" fmla="*/ 247650 h 723900"/>
              <a:gd name="connsiteX7" fmla="*/ 600075 w 879822"/>
              <a:gd name="connsiteY7" fmla="*/ 133350 h 723900"/>
              <a:gd name="connsiteX8" fmla="*/ 590550 w 879822"/>
              <a:gd name="connsiteY8" fmla="*/ 95250 h 723900"/>
              <a:gd name="connsiteX9" fmla="*/ 542925 w 879822"/>
              <a:gd name="connsiteY9" fmla="*/ 57150 h 723900"/>
              <a:gd name="connsiteX10" fmla="*/ 457200 w 879822"/>
              <a:gd name="connsiteY10" fmla="*/ 9525 h 723900"/>
              <a:gd name="connsiteX11" fmla="*/ 361950 w 879822"/>
              <a:gd name="connsiteY11" fmla="*/ 0 h 723900"/>
              <a:gd name="connsiteX12" fmla="*/ 257175 w 879822"/>
              <a:gd name="connsiteY12" fmla="*/ 28575 h 723900"/>
              <a:gd name="connsiteX13" fmla="*/ 228600 w 879822"/>
              <a:gd name="connsiteY13" fmla="*/ 38100 h 723900"/>
              <a:gd name="connsiteX14" fmla="*/ 200025 w 879822"/>
              <a:gd name="connsiteY14" fmla="*/ 57150 h 723900"/>
              <a:gd name="connsiteX15" fmla="*/ 161925 w 879822"/>
              <a:gd name="connsiteY15" fmla="*/ 85725 h 723900"/>
              <a:gd name="connsiteX16" fmla="*/ 133350 w 879822"/>
              <a:gd name="connsiteY16" fmla="*/ 95250 h 723900"/>
              <a:gd name="connsiteX17" fmla="*/ 76200 w 879822"/>
              <a:gd name="connsiteY17" fmla="*/ 152400 h 723900"/>
              <a:gd name="connsiteX18" fmla="*/ 9525 w 879822"/>
              <a:gd name="connsiteY18" fmla="*/ 200025 h 723900"/>
              <a:gd name="connsiteX19" fmla="*/ 0 w 879822"/>
              <a:gd name="connsiteY19" fmla="*/ 228600 h 723900"/>
              <a:gd name="connsiteX20" fmla="*/ 9525 w 879822"/>
              <a:gd name="connsiteY20" fmla="*/ 381000 h 723900"/>
              <a:gd name="connsiteX21" fmla="*/ 28575 w 879822"/>
              <a:gd name="connsiteY21" fmla="*/ 428625 h 723900"/>
              <a:gd name="connsiteX22" fmla="*/ 66675 w 879822"/>
              <a:gd name="connsiteY22" fmla="*/ 485775 h 723900"/>
              <a:gd name="connsiteX23" fmla="*/ 85725 w 879822"/>
              <a:gd name="connsiteY23" fmla="*/ 514350 h 723900"/>
              <a:gd name="connsiteX24" fmla="*/ 114300 w 879822"/>
              <a:gd name="connsiteY24" fmla="*/ 542925 h 723900"/>
              <a:gd name="connsiteX25" fmla="*/ 133350 w 879822"/>
              <a:gd name="connsiteY25" fmla="*/ 571500 h 723900"/>
              <a:gd name="connsiteX26" fmla="*/ 190500 w 879822"/>
              <a:gd name="connsiteY26" fmla="*/ 628650 h 723900"/>
              <a:gd name="connsiteX27" fmla="*/ 219075 w 879822"/>
              <a:gd name="connsiteY27" fmla="*/ 657225 h 723900"/>
              <a:gd name="connsiteX28" fmla="*/ 285750 w 879822"/>
              <a:gd name="connsiteY28" fmla="*/ 685800 h 723900"/>
              <a:gd name="connsiteX29" fmla="*/ 314325 w 879822"/>
              <a:gd name="connsiteY29" fmla="*/ 704850 h 723900"/>
              <a:gd name="connsiteX30" fmla="*/ 381000 w 879822"/>
              <a:gd name="connsiteY30" fmla="*/ 714375 h 723900"/>
              <a:gd name="connsiteX31" fmla="*/ 409575 w 879822"/>
              <a:gd name="connsiteY31" fmla="*/ 723900 h 723900"/>
              <a:gd name="connsiteX32" fmla="*/ 581025 w 879822"/>
              <a:gd name="connsiteY32" fmla="*/ 714375 h 723900"/>
              <a:gd name="connsiteX33" fmla="*/ 609600 w 879822"/>
              <a:gd name="connsiteY33" fmla="*/ 695325 h 723900"/>
              <a:gd name="connsiteX34" fmla="*/ 666750 w 879822"/>
              <a:gd name="connsiteY34" fmla="*/ 647700 h 723900"/>
              <a:gd name="connsiteX35" fmla="*/ 714375 w 879822"/>
              <a:gd name="connsiteY35" fmla="*/ 590550 h 723900"/>
              <a:gd name="connsiteX36" fmla="*/ 771525 w 879822"/>
              <a:gd name="connsiteY36" fmla="*/ 542925 h 723900"/>
              <a:gd name="connsiteX37" fmla="*/ 781050 w 879822"/>
              <a:gd name="connsiteY37" fmla="*/ 514350 h 723900"/>
              <a:gd name="connsiteX38" fmla="*/ 838200 w 879822"/>
              <a:gd name="connsiteY38" fmla="*/ 485775 h 723900"/>
              <a:gd name="connsiteX39" fmla="*/ 876300 w 879822"/>
              <a:gd name="connsiteY39" fmla="*/ 466725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79822" h="723900">
                <a:moveTo>
                  <a:pt x="828675" y="495300"/>
                </a:moveTo>
                <a:cubicBezTo>
                  <a:pt x="811742" y="444500"/>
                  <a:pt x="819547" y="439517"/>
                  <a:pt x="781050" y="409575"/>
                </a:cubicBezTo>
                <a:cubicBezTo>
                  <a:pt x="762978" y="395519"/>
                  <a:pt x="723900" y="371475"/>
                  <a:pt x="723900" y="371475"/>
                </a:cubicBezTo>
                <a:cubicBezTo>
                  <a:pt x="717550" y="361950"/>
                  <a:pt x="713789" y="350051"/>
                  <a:pt x="704850" y="342900"/>
                </a:cubicBezTo>
                <a:cubicBezTo>
                  <a:pt x="697010" y="336628"/>
                  <a:pt x="683375" y="340475"/>
                  <a:pt x="676275" y="333375"/>
                </a:cubicBezTo>
                <a:cubicBezTo>
                  <a:pt x="660086" y="317186"/>
                  <a:pt x="650875" y="295275"/>
                  <a:pt x="638175" y="276225"/>
                </a:cubicBezTo>
                <a:lnTo>
                  <a:pt x="619125" y="247650"/>
                </a:lnTo>
                <a:cubicBezTo>
                  <a:pt x="603645" y="108329"/>
                  <a:pt x="620384" y="204432"/>
                  <a:pt x="600075" y="133350"/>
                </a:cubicBezTo>
                <a:cubicBezTo>
                  <a:pt x="596479" y="120763"/>
                  <a:pt x="595707" y="107282"/>
                  <a:pt x="590550" y="95250"/>
                </a:cubicBezTo>
                <a:cubicBezTo>
                  <a:pt x="571851" y="51618"/>
                  <a:pt x="577168" y="76174"/>
                  <a:pt x="542925" y="57150"/>
                </a:cubicBezTo>
                <a:cubicBezTo>
                  <a:pt x="510548" y="39163"/>
                  <a:pt x="492968" y="15028"/>
                  <a:pt x="457200" y="9525"/>
                </a:cubicBezTo>
                <a:cubicBezTo>
                  <a:pt x="425663" y="4673"/>
                  <a:pt x="393700" y="3175"/>
                  <a:pt x="361950" y="0"/>
                </a:cubicBezTo>
                <a:cubicBezTo>
                  <a:pt x="294634" y="13463"/>
                  <a:pt x="329684" y="4405"/>
                  <a:pt x="257175" y="28575"/>
                </a:cubicBezTo>
                <a:cubicBezTo>
                  <a:pt x="247650" y="31750"/>
                  <a:pt x="236954" y="32531"/>
                  <a:pt x="228600" y="38100"/>
                </a:cubicBezTo>
                <a:cubicBezTo>
                  <a:pt x="219075" y="44450"/>
                  <a:pt x="209340" y="50496"/>
                  <a:pt x="200025" y="57150"/>
                </a:cubicBezTo>
                <a:cubicBezTo>
                  <a:pt x="187107" y="66377"/>
                  <a:pt x="175708" y="77849"/>
                  <a:pt x="161925" y="85725"/>
                </a:cubicBezTo>
                <a:cubicBezTo>
                  <a:pt x="153208" y="90706"/>
                  <a:pt x="142875" y="92075"/>
                  <a:pt x="133350" y="95250"/>
                </a:cubicBezTo>
                <a:cubicBezTo>
                  <a:pt x="99814" y="145553"/>
                  <a:pt x="131334" y="105142"/>
                  <a:pt x="76200" y="152400"/>
                </a:cubicBezTo>
                <a:cubicBezTo>
                  <a:pt x="22139" y="198738"/>
                  <a:pt x="75955" y="166810"/>
                  <a:pt x="9525" y="200025"/>
                </a:cubicBezTo>
                <a:cubicBezTo>
                  <a:pt x="6350" y="209550"/>
                  <a:pt x="0" y="218560"/>
                  <a:pt x="0" y="228600"/>
                </a:cubicBezTo>
                <a:cubicBezTo>
                  <a:pt x="0" y="279499"/>
                  <a:pt x="2327" y="330612"/>
                  <a:pt x="9525" y="381000"/>
                </a:cubicBezTo>
                <a:cubicBezTo>
                  <a:pt x="11943" y="397926"/>
                  <a:pt x="20388" y="413615"/>
                  <a:pt x="28575" y="428625"/>
                </a:cubicBezTo>
                <a:cubicBezTo>
                  <a:pt x="39538" y="448725"/>
                  <a:pt x="53975" y="466725"/>
                  <a:pt x="66675" y="485775"/>
                </a:cubicBezTo>
                <a:cubicBezTo>
                  <a:pt x="73025" y="495300"/>
                  <a:pt x="77630" y="506255"/>
                  <a:pt x="85725" y="514350"/>
                </a:cubicBezTo>
                <a:cubicBezTo>
                  <a:pt x="95250" y="523875"/>
                  <a:pt x="105676" y="532577"/>
                  <a:pt x="114300" y="542925"/>
                </a:cubicBezTo>
                <a:cubicBezTo>
                  <a:pt x="121629" y="551719"/>
                  <a:pt x="125745" y="562944"/>
                  <a:pt x="133350" y="571500"/>
                </a:cubicBezTo>
                <a:cubicBezTo>
                  <a:pt x="151248" y="591636"/>
                  <a:pt x="171450" y="609600"/>
                  <a:pt x="190500" y="628650"/>
                </a:cubicBezTo>
                <a:cubicBezTo>
                  <a:pt x="200025" y="638175"/>
                  <a:pt x="206296" y="652965"/>
                  <a:pt x="219075" y="657225"/>
                </a:cubicBezTo>
                <a:cubicBezTo>
                  <a:pt x="251133" y="667911"/>
                  <a:pt x="252794" y="666968"/>
                  <a:pt x="285750" y="685800"/>
                </a:cubicBezTo>
                <a:cubicBezTo>
                  <a:pt x="295689" y="691480"/>
                  <a:pt x="303360" y="701561"/>
                  <a:pt x="314325" y="704850"/>
                </a:cubicBezTo>
                <a:cubicBezTo>
                  <a:pt x="335829" y="711301"/>
                  <a:pt x="358775" y="711200"/>
                  <a:pt x="381000" y="714375"/>
                </a:cubicBezTo>
                <a:cubicBezTo>
                  <a:pt x="390525" y="717550"/>
                  <a:pt x="399535" y="723900"/>
                  <a:pt x="409575" y="723900"/>
                </a:cubicBezTo>
                <a:cubicBezTo>
                  <a:pt x="466813" y="723900"/>
                  <a:pt x="524362" y="722470"/>
                  <a:pt x="581025" y="714375"/>
                </a:cubicBezTo>
                <a:cubicBezTo>
                  <a:pt x="592358" y="712756"/>
                  <a:pt x="600806" y="702654"/>
                  <a:pt x="609600" y="695325"/>
                </a:cubicBezTo>
                <a:cubicBezTo>
                  <a:pt x="682939" y="634209"/>
                  <a:pt x="595804" y="694998"/>
                  <a:pt x="666750" y="647700"/>
                </a:cubicBezTo>
                <a:cubicBezTo>
                  <a:pt x="685481" y="619603"/>
                  <a:pt x="686873" y="613469"/>
                  <a:pt x="714375" y="590550"/>
                </a:cubicBezTo>
                <a:cubicBezTo>
                  <a:pt x="793941" y="524245"/>
                  <a:pt x="688043" y="626407"/>
                  <a:pt x="771525" y="542925"/>
                </a:cubicBezTo>
                <a:cubicBezTo>
                  <a:pt x="774700" y="533400"/>
                  <a:pt x="774778" y="522190"/>
                  <a:pt x="781050" y="514350"/>
                </a:cubicBezTo>
                <a:cubicBezTo>
                  <a:pt x="799248" y="491602"/>
                  <a:pt x="815193" y="497279"/>
                  <a:pt x="838200" y="485775"/>
                </a:cubicBezTo>
                <a:cubicBezTo>
                  <a:pt x="879822" y="464964"/>
                  <a:pt x="852441" y="466725"/>
                  <a:pt x="876300" y="46672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3" name="Freeform 72"/>
          <p:cNvSpPr/>
          <p:nvPr/>
        </p:nvSpPr>
        <p:spPr>
          <a:xfrm>
            <a:off x="2044862" y="5724525"/>
            <a:ext cx="689745" cy="619125"/>
          </a:xfrm>
          <a:custGeom>
            <a:avLst/>
            <a:gdLst>
              <a:gd name="connsiteX0" fmla="*/ 679288 w 689745"/>
              <a:gd name="connsiteY0" fmla="*/ 381000 h 619125"/>
              <a:gd name="connsiteX1" fmla="*/ 688813 w 689745"/>
              <a:gd name="connsiteY1" fmla="*/ 409575 h 619125"/>
              <a:gd name="connsiteX2" fmla="*/ 679288 w 689745"/>
              <a:gd name="connsiteY2" fmla="*/ 552450 h 619125"/>
              <a:gd name="connsiteX3" fmla="*/ 669763 w 689745"/>
              <a:gd name="connsiteY3" fmla="*/ 581025 h 619125"/>
              <a:gd name="connsiteX4" fmla="*/ 612613 w 689745"/>
              <a:gd name="connsiteY4" fmla="*/ 600075 h 619125"/>
              <a:gd name="connsiteX5" fmla="*/ 422113 w 689745"/>
              <a:gd name="connsiteY5" fmla="*/ 609600 h 619125"/>
              <a:gd name="connsiteX6" fmla="*/ 384013 w 689745"/>
              <a:gd name="connsiteY6" fmla="*/ 619125 h 619125"/>
              <a:gd name="connsiteX7" fmla="*/ 193513 w 689745"/>
              <a:gd name="connsiteY7" fmla="*/ 609600 h 619125"/>
              <a:gd name="connsiteX8" fmla="*/ 136363 w 689745"/>
              <a:gd name="connsiteY8" fmla="*/ 561975 h 619125"/>
              <a:gd name="connsiteX9" fmla="*/ 107788 w 689745"/>
              <a:gd name="connsiteY9" fmla="*/ 504825 h 619125"/>
              <a:gd name="connsiteX10" fmla="*/ 69688 w 689745"/>
              <a:gd name="connsiteY10" fmla="*/ 447675 h 619125"/>
              <a:gd name="connsiteX11" fmla="*/ 60163 w 689745"/>
              <a:gd name="connsiteY11" fmla="*/ 419100 h 619125"/>
              <a:gd name="connsiteX12" fmla="*/ 31588 w 689745"/>
              <a:gd name="connsiteY12" fmla="*/ 400050 h 619125"/>
              <a:gd name="connsiteX13" fmla="*/ 22063 w 689745"/>
              <a:gd name="connsiteY13" fmla="*/ 361950 h 619125"/>
              <a:gd name="connsiteX14" fmla="*/ 12538 w 689745"/>
              <a:gd name="connsiteY14" fmla="*/ 333375 h 619125"/>
              <a:gd name="connsiteX15" fmla="*/ 41113 w 689745"/>
              <a:gd name="connsiteY15" fmla="*/ 171450 h 619125"/>
              <a:gd name="connsiteX16" fmla="*/ 117313 w 689745"/>
              <a:gd name="connsiteY16" fmla="*/ 142875 h 619125"/>
              <a:gd name="connsiteX17" fmla="*/ 174463 w 689745"/>
              <a:gd name="connsiteY17" fmla="*/ 123825 h 619125"/>
              <a:gd name="connsiteX18" fmla="*/ 203038 w 689745"/>
              <a:gd name="connsiteY18" fmla="*/ 114300 h 619125"/>
              <a:gd name="connsiteX19" fmla="*/ 260188 w 689745"/>
              <a:gd name="connsiteY19" fmla="*/ 66675 h 619125"/>
              <a:gd name="connsiteX20" fmla="*/ 345913 w 689745"/>
              <a:gd name="connsiteY20" fmla="*/ 19050 h 619125"/>
              <a:gd name="connsiteX21" fmla="*/ 374488 w 689745"/>
              <a:gd name="connsiteY21" fmla="*/ 9525 h 619125"/>
              <a:gd name="connsiteX22" fmla="*/ 403063 w 689745"/>
              <a:gd name="connsiteY22" fmla="*/ 0 h 619125"/>
              <a:gd name="connsiteX23" fmla="*/ 450688 w 689745"/>
              <a:gd name="connsiteY23" fmla="*/ 9525 h 619125"/>
              <a:gd name="connsiteX24" fmla="*/ 536413 w 689745"/>
              <a:gd name="connsiteY24" fmla="*/ 28575 h 619125"/>
              <a:gd name="connsiteX25" fmla="*/ 593563 w 689745"/>
              <a:gd name="connsiteY25" fmla="*/ 76200 h 619125"/>
              <a:gd name="connsiteX26" fmla="*/ 612613 w 689745"/>
              <a:gd name="connsiteY26" fmla="*/ 104775 h 619125"/>
              <a:gd name="connsiteX27" fmla="*/ 641188 w 689745"/>
              <a:gd name="connsiteY27" fmla="*/ 114300 h 619125"/>
              <a:gd name="connsiteX28" fmla="*/ 669763 w 689745"/>
              <a:gd name="connsiteY28" fmla="*/ 171450 h 619125"/>
              <a:gd name="connsiteX29" fmla="*/ 679288 w 689745"/>
              <a:gd name="connsiteY29" fmla="*/ 200025 h 619125"/>
              <a:gd name="connsiteX30" fmla="*/ 679288 w 689745"/>
              <a:gd name="connsiteY30" fmla="*/ 38100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9745" h="619125">
                <a:moveTo>
                  <a:pt x="679288" y="381000"/>
                </a:moveTo>
                <a:cubicBezTo>
                  <a:pt x="680876" y="415925"/>
                  <a:pt x="688813" y="399535"/>
                  <a:pt x="688813" y="409575"/>
                </a:cubicBezTo>
                <a:cubicBezTo>
                  <a:pt x="688813" y="457306"/>
                  <a:pt x="684559" y="505011"/>
                  <a:pt x="679288" y="552450"/>
                </a:cubicBezTo>
                <a:cubicBezTo>
                  <a:pt x="678179" y="562429"/>
                  <a:pt x="677933" y="575189"/>
                  <a:pt x="669763" y="581025"/>
                </a:cubicBezTo>
                <a:cubicBezTo>
                  <a:pt x="653423" y="592697"/>
                  <a:pt x="632668" y="599072"/>
                  <a:pt x="612613" y="600075"/>
                </a:cubicBezTo>
                <a:lnTo>
                  <a:pt x="422113" y="609600"/>
                </a:lnTo>
                <a:cubicBezTo>
                  <a:pt x="409413" y="612775"/>
                  <a:pt x="397104" y="619125"/>
                  <a:pt x="384013" y="619125"/>
                </a:cubicBezTo>
                <a:cubicBezTo>
                  <a:pt x="320434" y="619125"/>
                  <a:pt x="256558" y="617823"/>
                  <a:pt x="193513" y="609600"/>
                </a:cubicBezTo>
                <a:cubicBezTo>
                  <a:pt x="179503" y="607773"/>
                  <a:pt x="142706" y="569587"/>
                  <a:pt x="136363" y="561975"/>
                </a:cubicBezTo>
                <a:cubicBezTo>
                  <a:pt x="94078" y="511233"/>
                  <a:pt x="136427" y="556375"/>
                  <a:pt x="107788" y="504825"/>
                </a:cubicBezTo>
                <a:cubicBezTo>
                  <a:pt x="96669" y="484811"/>
                  <a:pt x="76928" y="469395"/>
                  <a:pt x="69688" y="447675"/>
                </a:cubicBezTo>
                <a:cubicBezTo>
                  <a:pt x="66513" y="438150"/>
                  <a:pt x="66435" y="426940"/>
                  <a:pt x="60163" y="419100"/>
                </a:cubicBezTo>
                <a:cubicBezTo>
                  <a:pt x="53012" y="410161"/>
                  <a:pt x="41113" y="406400"/>
                  <a:pt x="31588" y="400050"/>
                </a:cubicBezTo>
                <a:cubicBezTo>
                  <a:pt x="28413" y="387350"/>
                  <a:pt x="25659" y="374537"/>
                  <a:pt x="22063" y="361950"/>
                </a:cubicBezTo>
                <a:cubicBezTo>
                  <a:pt x="19305" y="352296"/>
                  <a:pt x="12538" y="343415"/>
                  <a:pt x="12538" y="333375"/>
                </a:cubicBezTo>
                <a:cubicBezTo>
                  <a:pt x="12538" y="284139"/>
                  <a:pt x="0" y="212563"/>
                  <a:pt x="41113" y="171450"/>
                </a:cubicBezTo>
                <a:cubicBezTo>
                  <a:pt x="68049" y="144514"/>
                  <a:pt x="79831" y="153097"/>
                  <a:pt x="117313" y="142875"/>
                </a:cubicBezTo>
                <a:cubicBezTo>
                  <a:pt x="136686" y="137591"/>
                  <a:pt x="155413" y="130175"/>
                  <a:pt x="174463" y="123825"/>
                </a:cubicBezTo>
                <a:lnTo>
                  <a:pt x="203038" y="114300"/>
                </a:lnTo>
                <a:cubicBezTo>
                  <a:pt x="240593" y="57968"/>
                  <a:pt x="198666" y="110620"/>
                  <a:pt x="260188" y="66675"/>
                </a:cubicBezTo>
                <a:cubicBezTo>
                  <a:pt x="335043" y="13207"/>
                  <a:pt x="228161" y="58301"/>
                  <a:pt x="345913" y="19050"/>
                </a:cubicBezTo>
                <a:lnTo>
                  <a:pt x="374488" y="9525"/>
                </a:lnTo>
                <a:lnTo>
                  <a:pt x="403063" y="0"/>
                </a:lnTo>
                <a:lnTo>
                  <a:pt x="450688" y="9525"/>
                </a:lnTo>
                <a:cubicBezTo>
                  <a:pt x="473683" y="13706"/>
                  <a:pt x="512421" y="16579"/>
                  <a:pt x="536413" y="28575"/>
                </a:cubicBezTo>
                <a:cubicBezTo>
                  <a:pt x="557820" y="39279"/>
                  <a:pt x="578516" y="58144"/>
                  <a:pt x="593563" y="76200"/>
                </a:cubicBezTo>
                <a:cubicBezTo>
                  <a:pt x="600892" y="84994"/>
                  <a:pt x="603674" y="97624"/>
                  <a:pt x="612613" y="104775"/>
                </a:cubicBezTo>
                <a:cubicBezTo>
                  <a:pt x="620453" y="111047"/>
                  <a:pt x="631663" y="111125"/>
                  <a:pt x="641188" y="114300"/>
                </a:cubicBezTo>
                <a:cubicBezTo>
                  <a:pt x="665129" y="186124"/>
                  <a:pt x="632834" y="97592"/>
                  <a:pt x="669763" y="171450"/>
                </a:cubicBezTo>
                <a:cubicBezTo>
                  <a:pt x="674253" y="180430"/>
                  <a:pt x="676113" y="190500"/>
                  <a:pt x="679288" y="200025"/>
                </a:cubicBezTo>
                <a:cubicBezTo>
                  <a:pt x="689745" y="377798"/>
                  <a:pt x="677700" y="346075"/>
                  <a:pt x="679288" y="3810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691680" y="6237312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33"/>
          </p:cNvCxnSpPr>
          <p:nvPr/>
        </p:nvCxnSpPr>
        <p:spPr>
          <a:xfrm>
            <a:off x="1285875" y="5972175"/>
            <a:ext cx="261789" cy="481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9512" y="11663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Endotermna reakcija</a:t>
            </a:r>
            <a:endParaRPr lang="sl-SI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barijev_klorid.jpg"/>
          <p:cNvPicPr>
            <a:picLocks noChangeAspect="1"/>
          </p:cNvPicPr>
          <p:nvPr/>
        </p:nvPicPr>
        <p:blipFill>
          <a:blip r:embed="rId2" cstate="print"/>
          <a:srcRect t="39483" r="53298"/>
          <a:stretch>
            <a:fillRect/>
          </a:stretch>
        </p:blipFill>
        <p:spPr>
          <a:xfrm>
            <a:off x="3203848" y="3717032"/>
            <a:ext cx="1512168" cy="220740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 rot="11018812">
            <a:off x="4034404" y="3085368"/>
            <a:ext cx="4778487" cy="2657481"/>
            <a:chOff x="5375963" y="738163"/>
            <a:chExt cx="4987271" cy="2661379"/>
          </a:xfrm>
        </p:grpSpPr>
        <p:sp>
          <p:nvSpPr>
            <p:cNvPr id="20" name="Oval 19"/>
            <p:cNvSpPr/>
            <p:nvPr/>
          </p:nvSpPr>
          <p:spPr>
            <a:xfrm>
              <a:off x="5375963" y="738163"/>
              <a:ext cx="2725458" cy="26613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0581188" flipH="1">
              <a:off x="8035395" y="1170100"/>
              <a:ext cx="2327839" cy="5049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123728" y="2606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Endotermna reakcija</a:t>
            </a:r>
            <a:endParaRPr lang="sl-SI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520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59" name="TextBox 58"/>
          <p:cNvSpPr txBox="1"/>
          <p:nvPr/>
        </p:nvSpPr>
        <p:spPr>
          <a:xfrm>
            <a:off x="1691680" y="587727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Barijev hidroksid stehtamo ter damo v čašo.</a:t>
            </a:r>
            <a:endParaRPr lang="sl-SI" dirty="0"/>
          </a:p>
        </p:txBody>
      </p:sp>
      <p:sp>
        <p:nvSpPr>
          <p:cNvPr id="67" name="TextBox 66"/>
          <p:cNvSpPr txBox="1"/>
          <p:nvPr/>
        </p:nvSpPr>
        <p:spPr>
          <a:xfrm>
            <a:off x="251520" y="98072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smtClean="0"/>
              <a:t>barijev hidroksid  +  amonijev klorid              barijev diklorid + voda + amoniak </a:t>
            </a:r>
            <a:endParaRPr lang="sl-SI" sz="20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139952" y="11967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1412776"/>
            <a:ext cx="925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  Ba(OH)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(aq)  +  2NH</a:t>
            </a:r>
            <a:r>
              <a:rPr lang="sl-SI" sz="2800" baseline="-25000" dirty="0" smtClean="0"/>
              <a:t>4</a:t>
            </a:r>
            <a:r>
              <a:rPr lang="sl-SI" sz="2800" dirty="0" smtClean="0"/>
              <a:t>Cl(s)           BaCl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(aq) + 2H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0(l) + 2NH</a:t>
            </a:r>
            <a:r>
              <a:rPr lang="sl-SI" sz="2800" baseline="-25000" dirty="0" smtClean="0"/>
              <a:t>3</a:t>
            </a:r>
            <a:r>
              <a:rPr lang="sl-SI" sz="2800" dirty="0" smtClean="0"/>
              <a:t>(g)       </a:t>
            </a:r>
            <a:endParaRPr lang="sl-SI" sz="2800" dirty="0"/>
          </a:p>
        </p:txBody>
      </p:sp>
      <p:grpSp>
        <p:nvGrpSpPr>
          <p:cNvPr id="79" name="Group 78"/>
          <p:cNvGrpSpPr/>
          <p:nvPr/>
        </p:nvGrpSpPr>
        <p:grpSpPr>
          <a:xfrm rot="691021">
            <a:off x="6641722" y="4010769"/>
            <a:ext cx="1647195" cy="1461928"/>
            <a:chOff x="6661238" y="3211015"/>
            <a:chExt cx="1520998" cy="1381273"/>
          </a:xfrm>
        </p:grpSpPr>
        <p:grpSp>
          <p:nvGrpSpPr>
            <p:cNvPr id="26" name="Group 25"/>
            <p:cNvGrpSpPr/>
            <p:nvPr/>
          </p:nvGrpSpPr>
          <p:grpSpPr>
            <a:xfrm rot="21141716">
              <a:off x="6661238" y="3593362"/>
              <a:ext cx="1520998" cy="504056"/>
              <a:chOff x="3136290" y="1916832"/>
              <a:chExt cx="1520998" cy="50405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635896" y="1916832"/>
                <a:ext cx="504056" cy="5040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Ba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358617" y="2077952"/>
                <a:ext cx="284239" cy="3046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138614" y="2032350"/>
                <a:ext cx="295560" cy="30402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36290" y="2110517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449648" y="2068687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3168628">
              <a:off x="7285041" y="3211015"/>
              <a:ext cx="576064" cy="360040"/>
              <a:chOff x="5173167" y="3027510"/>
              <a:chExt cx="634445" cy="466660"/>
            </a:xfrm>
          </p:grpSpPr>
          <p:sp>
            <p:nvSpPr>
              <p:cNvPr id="57" name="Oval 56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8489735">
              <a:off x="6781686" y="3353154"/>
              <a:ext cx="576064" cy="360040"/>
              <a:chOff x="5173167" y="3027510"/>
              <a:chExt cx="634445" cy="466660"/>
            </a:xfrm>
          </p:grpSpPr>
          <p:sp>
            <p:nvSpPr>
              <p:cNvPr id="63" name="Oval 62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2734392">
              <a:off x="6999628" y="4124236"/>
              <a:ext cx="576064" cy="360040"/>
              <a:chOff x="5173167" y="3027510"/>
              <a:chExt cx="634445" cy="466660"/>
            </a:xfrm>
          </p:grpSpPr>
          <p:sp>
            <p:nvSpPr>
              <p:cNvPr id="71" name="Oval 70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9642080">
              <a:off x="7431920" y="3987952"/>
              <a:ext cx="576064" cy="360040"/>
              <a:chOff x="5173167" y="3027510"/>
              <a:chExt cx="634445" cy="466660"/>
            </a:xfrm>
          </p:grpSpPr>
          <p:sp>
            <p:nvSpPr>
              <p:cNvPr id="75" name="Oval 74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6" name="Straight Arrow Connector 35"/>
          <p:cNvCxnSpPr/>
          <p:nvPr/>
        </p:nvCxnSpPr>
        <p:spPr>
          <a:xfrm>
            <a:off x="3995936" y="17008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be_spojini.jpg"/>
          <p:cNvPicPr>
            <a:picLocks noChangeAspect="1"/>
          </p:cNvPicPr>
          <p:nvPr/>
        </p:nvPicPr>
        <p:blipFill>
          <a:blip r:embed="rId3" cstate="print"/>
          <a:srcRect l="49905"/>
          <a:stretch>
            <a:fillRect/>
          </a:stretch>
        </p:blipFill>
        <p:spPr>
          <a:xfrm>
            <a:off x="4427984" y="2204864"/>
            <a:ext cx="1590233" cy="14033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707904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1/3</a:t>
            </a:r>
            <a:endParaRPr lang="sl-SI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283968" y="3140968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barijev_klorid.jpg"/>
          <p:cNvPicPr>
            <a:picLocks noChangeAspect="1"/>
          </p:cNvPicPr>
          <p:nvPr/>
        </p:nvPicPr>
        <p:blipFill>
          <a:blip r:embed="rId2" cstate="print"/>
          <a:srcRect t="39483" r="53298"/>
          <a:stretch>
            <a:fillRect/>
          </a:stretch>
        </p:blipFill>
        <p:spPr>
          <a:xfrm>
            <a:off x="3131840" y="3645024"/>
            <a:ext cx="1512168" cy="2207404"/>
          </a:xfrm>
          <a:prstGeom prst="rect">
            <a:avLst/>
          </a:prstGeom>
        </p:spPr>
      </p:pic>
      <p:pic>
        <p:nvPicPr>
          <p:cNvPr id="17" name="Picture 16" descr="obe_spojini.jpg"/>
          <p:cNvPicPr>
            <a:picLocks noChangeAspect="1"/>
          </p:cNvPicPr>
          <p:nvPr/>
        </p:nvPicPr>
        <p:blipFill>
          <a:blip r:embed="rId3" cstate="print"/>
          <a:srcRect l="49905"/>
          <a:stretch>
            <a:fillRect/>
          </a:stretch>
        </p:blipFill>
        <p:spPr>
          <a:xfrm>
            <a:off x="4211960" y="1772816"/>
            <a:ext cx="1590233" cy="1403399"/>
          </a:xfrm>
          <a:prstGeom prst="rect">
            <a:avLst/>
          </a:prstGeom>
        </p:spPr>
      </p:pic>
      <p:grpSp>
        <p:nvGrpSpPr>
          <p:cNvPr id="5" name="Group 21"/>
          <p:cNvGrpSpPr/>
          <p:nvPr/>
        </p:nvGrpSpPr>
        <p:grpSpPr>
          <a:xfrm rot="4208117">
            <a:off x="1609537" y="481541"/>
            <a:ext cx="2083686" cy="4044299"/>
            <a:chOff x="5825465" y="-955669"/>
            <a:chExt cx="2174727" cy="4050231"/>
          </a:xfrm>
        </p:grpSpPr>
        <p:sp>
          <p:nvSpPr>
            <p:cNvPr id="23" name="Oval 22"/>
            <p:cNvSpPr/>
            <p:nvPr/>
          </p:nvSpPr>
          <p:spPr>
            <a:xfrm>
              <a:off x="5825465" y="1017783"/>
              <a:ext cx="2174727" cy="2076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7391883" flipV="1">
              <a:off x="6440229" y="-21234"/>
              <a:ext cx="2019181" cy="1503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7"/>
          <p:cNvGrpSpPr/>
          <p:nvPr/>
        </p:nvGrpSpPr>
        <p:grpSpPr>
          <a:xfrm rot="16537323">
            <a:off x="1389861" y="1865359"/>
            <a:ext cx="1016858" cy="1057104"/>
            <a:chOff x="7092326" y="1799469"/>
            <a:chExt cx="1016858" cy="1057104"/>
          </a:xfrm>
        </p:grpSpPr>
        <p:sp>
          <p:nvSpPr>
            <p:cNvPr id="44" name="Oval 43"/>
            <p:cNvSpPr/>
            <p:nvPr/>
          </p:nvSpPr>
          <p:spPr>
            <a:xfrm rot="20856602">
              <a:off x="7732895" y="2398677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46"/>
            <p:cNvGrpSpPr/>
            <p:nvPr/>
          </p:nvGrpSpPr>
          <p:grpSpPr>
            <a:xfrm>
              <a:off x="7092326" y="1799469"/>
              <a:ext cx="1016858" cy="1057104"/>
              <a:chOff x="7092326" y="1799469"/>
              <a:chExt cx="1016858" cy="1057104"/>
            </a:xfrm>
          </p:grpSpPr>
          <p:grpSp>
            <p:nvGrpSpPr>
              <p:cNvPr id="10" name="Group 37"/>
              <p:cNvGrpSpPr/>
              <p:nvPr/>
            </p:nvGrpSpPr>
            <p:grpSpPr>
              <a:xfrm rot="20856602">
                <a:off x="7092326" y="1799469"/>
                <a:ext cx="1016858" cy="818617"/>
                <a:chOff x="4064914" y="2013924"/>
                <a:chExt cx="1016858" cy="818617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19525880">
                  <a:off x="4271616" y="2433719"/>
                  <a:ext cx="367705" cy="39882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2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200" dirty="0" smtClean="0">
                      <a:solidFill>
                        <a:schemeClr val="tx1"/>
                      </a:solidFill>
                    </a:rPr>
                    <a:t>N </a:t>
                  </a:r>
                  <a:endParaRPr lang="sl-SI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 rot="7248759">
                  <a:off x="4511029" y="2015099"/>
                  <a:ext cx="571917" cy="56956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1200" dirty="0" smtClean="0">
                      <a:solidFill>
                        <a:schemeClr val="tx1"/>
                      </a:solidFill>
                    </a:rPr>
                    <a:t>Cl   </a:t>
                  </a:r>
                  <a:endParaRPr lang="sl-SI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064914" y="2589032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100" dirty="0" smtClean="0">
                      <a:solidFill>
                        <a:schemeClr val="tx1"/>
                      </a:solidFill>
                    </a:rPr>
                    <a:t>H   </a:t>
                  </a:r>
                  <a:endParaRPr lang="sl-SI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170364" y="2311492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100" dirty="0" smtClean="0">
                      <a:solidFill>
                        <a:schemeClr val="tx1"/>
                      </a:solidFill>
                    </a:rPr>
                    <a:t>H   </a:t>
                  </a:r>
                  <a:endParaRPr lang="sl-SI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Oval 44"/>
              <p:cNvSpPr/>
              <p:nvPr/>
            </p:nvSpPr>
            <p:spPr>
              <a:xfrm rot="20856602">
                <a:off x="7395749" y="2648933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48"/>
          <p:cNvGrpSpPr/>
          <p:nvPr/>
        </p:nvGrpSpPr>
        <p:grpSpPr>
          <a:xfrm rot="2705321">
            <a:off x="1176364" y="2770640"/>
            <a:ext cx="879340" cy="1031438"/>
            <a:chOff x="7249793" y="1771518"/>
            <a:chExt cx="879340" cy="1031438"/>
          </a:xfrm>
        </p:grpSpPr>
        <p:sp>
          <p:nvSpPr>
            <p:cNvPr id="50" name="Oval 49"/>
            <p:cNvSpPr/>
            <p:nvPr/>
          </p:nvSpPr>
          <p:spPr>
            <a:xfrm rot="20856602">
              <a:off x="7739428" y="233238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46"/>
            <p:cNvGrpSpPr/>
            <p:nvPr/>
          </p:nvGrpSpPr>
          <p:grpSpPr>
            <a:xfrm>
              <a:off x="7249793" y="1771518"/>
              <a:ext cx="879340" cy="1031438"/>
              <a:chOff x="7249793" y="1771518"/>
              <a:chExt cx="879340" cy="1031438"/>
            </a:xfrm>
          </p:grpSpPr>
          <p:grpSp>
            <p:nvGrpSpPr>
              <p:cNvPr id="22" name="Group 37"/>
              <p:cNvGrpSpPr/>
              <p:nvPr/>
            </p:nvGrpSpPr>
            <p:grpSpPr>
              <a:xfrm rot="20856602">
                <a:off x="7249793" y="1771518"/>
                <a:ext cx="879340" cy="1031438"/>
                <a:chOff x="4203482" y="2003180"/>
                <a:chExt cx="879340" cy="1031438"/>
              </a:xfrm>
            </p:grpSpPr>
            <p:sp>
              <p:nvSpPr>
                <p:cNvPr id="54" name="Oval 53"/>
                <p:cNvSpPr/>
                <p:nvPr/>
              </p:nvSpPr>
              <p:spPr>
                <a:xfrm rot="19380333">
                  <a:off x="4242992" y="2433719"/>
                  <a:ext cx="396330" cy="39882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2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200" dirty="0" smtClean="0">
                      <a:solidFill>
                        <a:schemeClr val="tx1"/>
                      </a:solidFill>
                    </a:rPr>
                    <a:t>N </a:t>
                  </a:r>
                  <a:endParaRPr lang="sl-SI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510905" y="2003180"/>
                  <a:ext cx="571917" cy="56956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1200" dirty="0" smtClean="0">
                      <a:solidFill>
                        <a:schemeClr val="tx1"/>
                      </a:solidFill>
                    </a:rPr>
                    <a:t>Cl   </a:t>
                  </a:r>
                  <a:endParaRPr lang="sl-SI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293994" y="2826978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100" dirty="0" smtClean="0">
                      <a:solidFill>
                        <a:schemeClr val="tx1"/>
                      </a:solidFill>
                    </a:rPr>
                    <a:t>H   </a:t>
                  </a:r>
                  <a:endParaRPr lang="sl-SI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203482" y="2286102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sl-SI" sz="1100" dirty="0" smtClean="0">
                      <a:solidFill>
                        <a:schemeClr val="tx1"/>
                      </a:solidFill>
                    </a:rPr>
                    <a:t>H   </a:t>
                  </a:r>
                  <a:endParaRPr lang="sl-SI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 rot="20856602">
                <a:off x="7637910" y="2536213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251520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52" name="TextBox 51"/>
          <p:cNvSpPr txBox="1"/>
          <p:nvPr/>
        </p:nvSpPr>
        <p:spPr>
          <a:xfrm>
            <a:off x="1979712" y="58772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Stehtan amonijev klorid dodamo v čašo.</a:t>
            </a:r>
            <a:endParaRPr lang="sl-SI" dirty="0"/>
          </a:p>
        </p:txBody>
      </p:sp>
      <p:grpSp>
        <p:nvGrpSpPr>
          <p:cNvPr id="60" name="Group 59"/>
          <p:cNvGrpSpPr/>
          <p:nvPr/>
        </p:nvGrpSpPr>
        <p:grpSpPr>
          <a:xfrm rot="11018812">
            <a:off x="3856895" y="3221996"/>
            <a:ext cx="4895273" cy="2590194"/>
            <a:chOff x="5436829" y="661610"/>
            <a:chExt cx="5109160" cy="2593993"/>
          </a:xfrm>
        </p:grpSpPr>
        <p:sp>
          <p:nvSpPr>
            <p:cNvPr id="61" name="Oval 60"/>
            <p:cNvSpPr/>
            <p:nvPr/>
          </p:nvSpPr>
          <p:spPr>
            <a:xfrm>
              <a:off x="5436829" y="661610"/>
              <a:ext cx="2725251" cy="25939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10581188" flipH="1">
              <a:off x="8119593" y="1363599"/>
              <a:ext cx="2426396" cy="30388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51520" y="764704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smtClean="0"/>
              <a:t>barijev hidroksid  +  amonijev klorid              barijev diklorid + amoniak + voda</a:t>
            </a:r>
            <a:endParaRPr lang="sl-SI" sz="20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139952" y="98072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0" y="11967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Ba(OH)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(aq)  +  2NH</a:t>
            </a:r>
            <a:r>
              <a:rPr lang="sl-SI" sz="2800" baseline="-25000" dirty="0" smtClean="0"/>
              <a:t>4</a:t>
            </a:r>
            <a:r>
              <a:rPr lang="sl-SI" sz="2800" dirty="0" smtClean="0"/>
              <a:t>Cl(s)                BaCl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(s) + 2H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0(l) + 2NH</a:t>
            </a:r>
            <a:r>
              <a:rPr lang="sl-SI" sz="2800" baseline="-25000" dirty="0" smtClean="0"/>
              <a:t>3</a:t>
            </a:r>
            <a:r>
              <a:rPr lang="sl-SI" sz="2800" dirty="0" smtClean="0"/>
              <a:t>(g)       </a:t>
            </a:r>
            <a:endParaRPr lang="sl-SI" sz="28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779912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 rot="1231768">
            <a:off x="6704665" y="4440723"/>
            <a:ext cx="1496286" cy="1345702"/>
            <a:chOff x="6661238" y="3211015"/>
            <a:chExt cx="1520998" cy="1381273"/>
          </a:xfrm>
        </p:grpSpPr>
        <p:grpSp>
          <p:nvGrpSpPr>
            <p:cNvPr id="102" name="Group 101"/>
            <p:cNvGrpSpPr/>
            <p:nvPr/>
          </p:nvGrpSpPr>
          <p:grpSpPr>
            <a:xfrm rot="21141716">
              <a:off x="6661238" y="3593362"/>
              <a:ext cx="1520998" cy="504056"/>
              <a:chOff x="3136290" y="1916832"/>
              <a:chExt cx="1520998" cy="504056"/>
            </a:xfrm>
          </p:grpSpPr>
          <p:sp>
            <p:nvSpPr>
              <p:cNvPr id="119" name="Oval 26"/>
              <p:cNvSpPr/>
              <p:nvPr/>
            </p:nvSpPr>
            <p:spPr>
              <a:xfrm>
                <a:off x="3635896" y="1916832"/>
                <a:ext cx="504056" cy="5040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Ba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27"/>
              <p:cNvSpPr/>
              <p:nvPr/>
            </p:nvSpPr>
            <p:spPr>
              <a:xfrm>
                <a:off x="3358617" y="2077952"/>
                <a:ext cx="284239" cy="3046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28"/>
              <p:cNvSpPr/>
              <p:nvPr/>
            </p:nvSpPr>
            <p:spPr>
              <a:xfrm>
                <a:off x="4138614" y="2032350"/>
                <a:ext cx="295560" cy="30402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29"/>
              <p:cNvSpPr/>
              <p:nvPr/>
            </p:nvSpPr>
            <p:spPr>
              <a:xfrm>
                <a:off x="3136290" y="2110517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4449648" y="2068687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Group 55"/>
            <p:cNvGrpSpPr/>
            <p:nvPr/>
          </p:nvGrpSpPr>
          <p:grpSpPr>
            <a:xfrm rot="13168628">
              <a:off x="7285041" y="3211015"/>
              <a:ext cx="576064" cy="360040"/>
              <a:chOff x="5173167" y="3027510"/>
              <a:chExt cx="634445" cy="466660"/>
            </a:xfrm>
          </p:grpSpPr>
          <p:sp>
            <p:nvSpPr>
              <p:cNvPr id="116" name="Oval 115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61"/>
            <p:cNvGrpSpPr/>
            <p:nvPr/>
          </p:nvGrpSpPr>
          <p:grpSpPr>
            <a:xfrm rot="8489735">
              <a:off x="6781686" y="3353154"/>
              <a:ext cx="576064" cy="360040"/>
              <a:chOff x="5173167" y="3027510"/>
              <a:chExt cx="634445" cy="466660"/>
            </a:xfrm>
          </p:grpSpPr>
          <p:sp>
            <p:nvSpPr>
              <p:cNvPr id="113" name="Oval 112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up 69"/>
            <p:cNvGrpSpPr/>
            <p:nvPr/>
          </p:nvGrpSpPr>
          <p:grpSpPr>
            <a:xfrm rot="2734392">
              <a:off x="6999628" y="4124236"/>
              <a:ext cx="576064" cy="360040"/>
              <a:chOff x="5173167" y="3027510"/>
              <a:chExt cx="634445" cy="466660"/>
            </a:xfrm>
          </p:grpSpPr>
          <p:sp>
            <p:nvSpPr>
              <p:cNvPr id="110" name="Oval 109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73"/>
            <p:cNvGrpSpPr/>
            <p:nvPr/>
          </p:nvGrpSpPr>
          <p:grpSpPr>
            <a:xfrm rot="19642080">
              <a:off x="7431920" y="3987952"/>
              <a:ext cx="576064" cy="360040"/>
              <a:chOff x="5173167" y="3027510"/>
              <a:chExt cx="634445" cy="466660"/>
            </a:xfrm>
          </p:grpSpPr>
          <p:sp>
            <p:nvSpPr>
              <p:cNvPr id="107" name="Oval 106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2123728" y="2606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Endotermna reakcija</a:t>
            </a:r>
            <a:endParaRPr lang="sl-SI" dirty="0">
              <a:solidFill>
                <a:srgbClr val="00B0F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7904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2/3</a:t>
            </a:r>
            <a:endParaRPr lang="sl-SI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4139952" y="285293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arijev_klorid.jpg"/>
          <p:cNvPicPr>
            <a:picLocks noChangeAspect="1"/>
          </p:cNvPicPr>
          <p:nvPr/>
        </p:nvPicPr>
        <p:blipFill>
          <a:blip r:embed="rId2" cstate="print"/>
          <a:srcRect l="44786"/>
          <a:stretch>
            <a:fillRect/>
          </a:stretch>
        </p:blipFill>
        <p:spPr>
          <a:xfrm>
            <a:off x="1763688" y="1988840"/>
            <a:ext cx="1700005" cy="3468465"/>
          </a:xfrm>
          <a:prstGeom prst="rect">
            <a:avLst/>
          </a:prstGeom>
        </p:spPr>
      </p:pic>
      <p:grpSp>
        <p:nvGrpSpPr>
          <p:cNvPr id="5" name="Group 21"/>
          <p:cNvGrpSpPr/>
          <p:nvPr/>
        </p:nvGrpSpPr>
        <p:grpSpPr>
          <a:xfrm rot="1464762">
            <a:off x="2925958" y="2206035"/>
            <a:ext cx="4879553" cy="3261196"/>
            <a:chOff x="4999905" y="1017782"/>
            <a:chExt cx="3000288" cy="2013481"/>
          </a:xfrm>
        </p:grpSpPr>
        <p:sp>
          <p:nvSpPr>
            <p:cNvPr id="23" name="Oval 22"/>
            <p:cNvSpPr/>
            <p:nvPr/>
          </p:nvSpPr>
          <p:spPr>
            <a:xfrm>
              <a:off x="6127985" y="1017782"/>
              <a:ext cx="1872208" cy="18722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20135238" flipV="1">
              <a:off x="4999905" y="2693542"/>
              <a:ext cx="1367575" cy="33772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 rot="20856602">
            <a:off x="6125222" y="2842105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 smtClean="0">
              <a:solidFill>
                <a:schemeClr val="tx1"/>
              </a:solidFill>
            </a:endParaRPr>
          </a:p>
          <a:p>
            <a:pPr algn="ctr"/>
            <a:r>
              <a:rPr lang="sl-SI" sz="1200" dirty="0" smtClean="0">
                <a:solidFill>
                  <a:schemeClr val="tx1"/>
                </a:solidFill>
              </a:rPr>
              <a:t>O  </a:t>
            </a:r>
            <a:endParaRPr lang="sl-SI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rot="20856602">
            <a:off x="6439123" y="3008424"/>
            <a:ext cx="207640" cy="207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100" dirty="0" smtClean="0">
              <a:solidFill>
                <a:schemeClr val="tx1"/>
              </a:solidFill>
            </a:endParaRPr>
          </a:p>
          <a:p>
            <a:pPr algn="ctr"/>
            <a:r>
              <a:rPr lang="sl-SI" sz="1100" dirty="0" smtClean="0">
                <a:solidFill>
                  <a:schemeClr val="tx1"/>
                </a:solidFill>
              </a:rPr>
              <a:t>H   </a:t>
            </a:r>
            <a:endParaRPr lang="sl-SI" sz="11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rot="1498823">
            <a:off x="5326858" y="3621679"/>
            <a:ext cx="1436014" cy="823822"/>
            <a:chOff x="5017950" y="3621222"/>
            <a:chExt cx="1436014" cy="823822"/>
          </a:xfrm>
        </p:grpSpPr>
        <p:sp>
          <p:nvSpPr>
            <p:cNvPr id="19" name="Oval 18"/>
            <p:cNvSpPr/>
            <p:nvPr/>
          </p:nvSpPr>
          <p:spPr>
            <a:xfrm rot="20856602">
              <a:off x="5484302" y="3621222"/>
              <a:ext cx="504056" cy="50405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Ba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 rot="1321105">
              <a:off x="5882047" y="3875476"/>
              <a:ext cx="571917" cy="5695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Cl 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 rot="1321105">
              <a:off x="5017950" y="3875475"/>
              <a:ext cx="571917" cy="5695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Cl 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 rot="20856602">
            <a:off x="6032019" y="3088819"/>
            <a:ext cx="207640" cy="207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100" dirty="0" smtClean="0">
              <a:solidFill>
                <a:schemeClr val="tx1"/>
              </a:solidFill>
            </a:endParaRPr>
          </a:p>
          <a:p>
            <a:pPr algn="ctr"/>
            <a:r>
              <a:rPr lang="sl-SI" sz="1100" dirty="0" smtClean="0">
                <a:solidFill>
                  <a:schemeClr val="tx1"/>
                </a:solidFill>
              </a:rPr>
              <a:t>H   </a:t>
            </a:r>
            <a:endParaRPr lang="sl-SI" sz="11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173167" y="3027510"/>
            <a:ext cx="634445" cy="466660"/>
            <a:chOff x="5173167" y="3027510"/>
            <a:chExt cx="634445" cy="466660"/>
          </a:xfrm>
        </p:grpSpPr>
        <p:sp>
          <p:nvSpPr>
            <p:cNvPr id="22" name="Oval 21"/>
            <p:cNvSpPr/>
            <p:nvPr/>
          </p:nvSpPr>
          <p:spPr>
            <a:xfrm rot="20856602">
              <a:off x="5281251" y="3027510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20856602">
              <a:off x="5173167" y="328653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20856602">
              <a:off x="5599972" y="3160825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72200" y="4581128"/>
            <a:ext cx="634445" cy="466660"/>
            <a:chOff x="5173167" y="3027510"/>
            <a:chExt cx="634445" cy="466660"/>
          </a:xfrm>
        </p:grpSpPr>
        <p:sp>
          <p:nvSpPr>
            <p:cNvPr id="40" name="Oval 39"/>
            <p:cNvSpPr/>
            <p:nvPr/>
          </p:nvSpPr>
          <p:spPr>
            <a:xfrm rot="20856602">
              <a:off x="5281251" y="3027510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 rot="20856602">
              <a:off x="5173167" y="328653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20856602">
              <a:off x="5599972" y="3160825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30237" y="4563502"/>
            <a:ext cx="783010" cy="594107"/>
            <a:chOff x="5330237" y="4563502"/>
            <a:chExt cx="783010" cy="594107"/>
          </a:xfrm>
        </p:grpSpPr>
        <p:sp>
          <p:nvSpPr>
            <p:cNvPr id="43" name="Oval 42"/>
            <p:cNvSpPr/>
            <p:nvPr/>
          </p:nvSpPr>
          <p:spPr>
            <a:xfrm rot="1321105">
              <a:off x="5905607" y="4875097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 rot="1321105">
              <a:off x="5569455" y="4563502"/>
              <a:ext cx="367705" cy="39882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N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1321105">
              <a:off x="5330237" y="4568288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1321105">
              <a:off x="5505210" y="4949969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04248" y="3501008"/>
            <a:ext cx="783010" cy="594107"/>
            <a:chOff x="6226274" y="4240431"/>
            <a:chExt cx="783010" cy="594107"/>
          </a:xfrm>
        </p:grpSpPr>
        <p:sp>
          <p:nvSpPr>
            <p:cNvPr id="48" name="Oval 47"/>
            <p:cNvSpPr/>
            <p:nvPr/>
          </p:nvSpPr>
          <p:spPr>
            <a:xfrm rot="1321105">
              <a:off x="6801644" y="455202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rot="1321105">
              <a:off x="6465492" y="4240431"/>
              <a:ext cx="367705" cy="39882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N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1321105">
              <a:off x="6226274" y="4245217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321105">
              <a:off x="6401247" y="4626898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51520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54" name="TextBox 53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# zmes v čaši premešamo</a:t>
            </a:r>
            <a:endParaRPr lang="sl-SI" dirty="0"/>
          </a:p>
        </p:txBody>
      </p:sp>
      <p:sp>
        <p:nvSpPr>
          <p:cNvPr id="55" name="TextBox 54"/>
          <p:cNvSpPr txBox="1"/>
          <p:nvPr/>
        </p:nvSpPr>
        <p:spPr>
          <a:xfrm>
            <a:off x="683568" y="580526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Zmes premešamo s stekleno palčko. Nastanek produktov barijevega diklorida, vode in amonijaka spremlja znižanje temperature.</a:t>
            </a:r>
            <a:endParaRPr lang="sl-SI" dirty="0"/>
          </a:p>
        </p:txBody>
      </p:sp>
      <p:sp>
        <p:nvSpPr>
          <p:cNvPr id="57" name="TextBox 56"/>
          <p:cNvSpPr txBox="1"/>
          <p:nvPr/>
        </p:nvSpPr>
        <p:spPr>
          <a:xfrm>
            <a:off x="179512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smtClean="0"/>
              <a:t>barijev hidroksid  +  amonijev klorid              barijev diklorid + amoniak + voda</a:t>
            </a:r>
            <a:endParaRPr lang="sl-SI" sz="2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067944" y="105273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0" y="11967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Ba(OH)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(aq)  +  2NH</a:t>
            </a:r>
            <a:r>
              <a:rPr lang="sl-SI" sz="2800" baseline="-25000" dirty="0" smtClean="0"/>
              <a:t>4</a:t>
            </a:r>
            <a:r>
              <a:rPr lang="sl-SI" sz="2800" dirty="0" smtClean="0"/>
              <a:t>Cl(s)                BaCl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(s) + 2H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0(l) + 2NH</a:t>
            </a:r>
            <a:r>
              <a:rPr lang="sl-SI" sz="2800" baseline="-25000" dirty="0" smtClean="0"/>
              <a:t>3</a:t>
            </a:r>
            <a:r>
              <a:rPr lang="sl-SI" sz="2800" dirty="0" smtClean="0"/>
              <a:t>(g)       </a:t>
            </a:r>
            <a:endParaRPr lang="sl-SI" sz="28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779912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23728" y="2606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Endotermna reakcija</a:t>
            </a:r>
            <a:endParaRPr lang="sl-SI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07904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3/3</a:t>
            </a:r>
            <a:endParaRPr lang="sl-SI" dirty="0"/>
          </a:p>
        </p:txBody>
      </p:sp>
      <p:grpSp>
        <p:nvGrpSpPr>
          <p:cNvPr id="62" name="Group 61"/>
          <p:cNvGrpSpPr/>
          <p:nvPr/>
        </p:nvGrpSpPr>
        <p:grpSpPr>
          <a:xfrm>
            <a:off x="6948264" y="4221088"/>
            <a:ext cx="634445" cy="466660"/>
            <a:chOff x="5173167" y="3027510"/>
            <a:chExt cx="634445" cy="466660"/>
          </a:xfrm>
        </p:grpSpPr>
        <p:sp>
          <p:nvSpPr>
            <p:cNvPr id="63" name="Oval 62"/>
            <p:cNvSpPr/>
            <p:nvPr/>
          </p:nvSpPr>
          <p:spPr>
            <a:xfrm rot="20856602">
              <a:off x="5281251" y="3027510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20856602">
              <a:off x="5173167" y="328653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20856602">
              <a:off x="5599972" y="3160825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 rot="4813751">
            <a:off x="4788024" y="4077072"/>
            <a:ext cx="634445" cy="466660"/>
            <a:chOff x="5173167" y="3027510"/>
            <a:chExt cx="634445" cy="466660"/>
          </a:xfrm>
        </p:grpSpPr>
        <p:sp>
          <p:nvSpPr>
            <p:cNvPr id="67" name="Oval 66"/>
            <p:cNvSpPr/>
            <p:nvPr/>
          </p:nvSpPr>
          <p:spPr>
            <a:xfrm rot="20856602">
              <a:off x="5281251" y="3027510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0856602">
              <a:off x="5173167" y="328653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0856602">
              <a:off x="5599972" y="3160825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40152" y="5085184"/>
            <a:ext cx="634445" cy="466660"/>
            <a:chOff x="5173167" y="3027510"/>
            <a:chExt cx="634445" cy="466660"/>
          </a:xfrm>
        </p:grpSpPr>
        <p:sp>
          <p:nvSpPr>
            <p:cNvPr id="71" name="Oval 70"/>
            <p:cNvSpPr/>
            <p:nvPr/>
          </p:nvSpPr>
          <p:spPr>
            <a:xfrm rot="20856602">
              <a:off x="5281251" y="3027510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 rot="20856602">
              <a:off x="5173167" y="328653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rot="20856602">
              <a:off x="5599972" y="3160825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# razlaga gorenja metana – za animatorja</a:t>
            </a:r>
          </a:p>
          <a:p>
            <a:endParaRPr lang="sl-SI" dirty="0" smtClean="0"/>
          </a:p>
          <a:p>
            <a:pPr>
              <a:buFontTx/>
              <a:buChar char="-"/>
            </a:pPr>
            <a:r>
              <a:rPr lang="sl-SI" dirty="0" smtClean="0"/>
              <a:t> prvi korak: gorilnik ni? prižgan, v obeh presekih se premikajo delci; v enem metan, v drugem kisik </a:t>
            </a:r>
          </a:p>
          <a:p>
            <a:pPr>
              <a:buFontTx/>
              <a:buChar char="-"/>
            </a:pPr>
            <a:r>
              <a:rPr lang="sl-SI" dirty="0" smtClean="0"/>
              <a:t> drugi korak: v presekih: molekule se pričnejo razstavljati; </a:t>
            </a:r>
          </a:p>
          <a:p>
            <a:r>
              <a:rPr lang="sl-SI" dirty="0" smtClean="0"/>
              <a:t>v levi presek pripotujejo atomi ogljika in se vežejo z dvema atoma kisika, </a:t>
            </a:r>
          </a:p>
          <a:p>
            <a:r>
              <a:rPr lang="sl-SI" dirty="0" smtClean="0"/>
              <a:t>v desni presek potujejo kisikovi atomi, ki se vežejo z dvema vodikovima atoma v molekulo vode</a:t>
            </a:r>
            <a:endParaRPr lang="sl-SI" dirty="0"/>
          </a:p>
        </p:txBody>
      </p:sp>
      <p:sp>
        <p:nvSpPr>
          <p:cNvPr id="3" name="Oval 2"/>
          <p:cNvSpPr/>
          <p:nvPr/>
        </p:nvSpPr>
        <p:spPr>
          <a:xfrm rot="16091362">
            <a:off x="1625139" y="3434467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 smtClean="0">
              <a:solidFill>
                <a:schemeClr val="tx1"/>
              </a:solidFill>
            </a:endParaRPr>
          </a:p>
          <a:p>
            <a:pPr algn="ctr"/>
            <a:r>
              <a:rPr lang="sl-SI" sz="1200" dirty="0" smtClean="0">
                <a:solidFill>
                  <a:schemeClr val="tx1"/>
                </a:solidFill>
              </a:rPr>
              <a:t>  </a:t>
            </a:r>
            <a:endParaRPr lang="sl-SI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 rot="16091362">
            <a:off x="1913172" y="3290452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 smtClean="0">
              <a:solidFill>
                <a:schemeClr val="tx1"/>
              </a:solidFill>
            </a:endParaRPr>
          </a:p>
          <a:p>
            <a:pPr algn="ctr"/>
            <a:r>
              <a:rPr lang="sl-SI" sz="1200" dirty="0" smtClean="0">
                <a:solidFill>
                  <a:schemeClr val="tx1"/>
                </a:solidFill>
              </a:rPr>
              <a:t>  </a:t>
            </a:r>
            <a:endParaRPr lang="sl-SI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rot="20856602">
            <a:off x="1437279" y="4398736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 smtClean="0">
              <a:solidFill>
                <a:schemeClr val="tx1"/>
              </a:solidFill>
            </a:endParaRPr>
          </a:p>
          <a:p>
            <a:pPr algn="ctr"/>
            <a:r>
              <a:rPr lang="sl-SI" sz="1200" dirty="0" smtClean="0">
                <a:solidFill>
                  <a:schemeClr val="tx1"/>
                </a:solidFill>
              </a:rPr>
              <a:t>  </a:t>
            </a:r>
            <a:endParaRPr lang="sl-SI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rot="20856602">
            <a:off x="1653304" y="4614759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 smtClean="0">
              <a:solidFill>
                <a:schemeClr val="tx1"/>
              </a:solidFill>
            </a:endParaRPr>
          </a:p>
          <a:p>
            <a:pPr algn="ctr"/>
            <a:r>
              <a:rPr lang="sl-SI" sz="1200" dirty="0" smtClean="0">
                <a:solidFill>
                  <a:schemeClr val="tx1"/>
                </a:solidFill>
              </a:rPr>
              <a:t>  </a:t>
            </a:r>
            <a:endParaRPr lang="sl-SI" sz="12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2807804" y="3825044"/>
            <a:ext cx="711696" cy="639689"/>
            <a:chOff x="6405802" y="3212977"/>
            <a:chExt cx="711696" cy="639689"/>
          </a:xfrm>
        </p:grpSpPr>
        <p:sp>
          <p:nvSpPr>
            <p:cNvPr id="9" name="Oval 8"/>
            <p:cNvSpPr/>
            <p:nvPr/>
          </p:nvSpPr>
          <p:spPr>
            <a:xfrm rot="6863093">
              <a:off x="6405802" y="3390594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6863093">
              <a:off x="6799443" y="364502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6863093">
              <a:off x="6909858" y="346260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 rot="6863093">
              <a:off x="6871452" y="3212977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 rot="19427532">
              <a:off x="6586125" y="3354892"/>
              <a:ext cx="351656" cy="35165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3852909">
            <a:off x="6861157" y="3541019"/>
            <a:ext cx="476454" cy="624764"/>
            <a:chOff x="6861157" y="3541019"/>
            <a:chExt cx="476454" cy="624764"/>
          </a:xfrm>
        </p:grpSpPr>
        <p:sp>
          <p:nvSpPr>
            <p:cNvPr id="16" name="Oval 15"/>
            <p:cNvSpPr/>
            <p:nvPr/>
          </p:nvSpPr>
          <p:spPr>
            <a:xfrm rot="17663093">
              <a:off x="6861157" y="3629924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7663093">
              <a:off x="6975144" y="3958143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7663093">
              <a:off x="7129971" y="3541019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rot="16091362">
            <a:off x="5763227" y="4537480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 smtClean="0">
              <a:solidFill>
                <a:schemeClr val="tx1"/>
              </a:solidFill>
            </a:endParaRPr>
          </a:p>
          <a:p>
            <a:pPr algn="ctr"/>
            <a:r>
              <a:rPr lang="sl-SI" sz="1200" dirty="0" smtClean="0">
                <a:solidFill>
                  <a:schemeClr val="tx1"/>
                </a:solidFill>
              </a:rPr>
              <a:t>  </a:t>
            </a:r>
            <a:endParaRPr lang="sl-SI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20856602">
            <a:off x="5325711" y="4110704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 smtClean="0">
              <a:solidFill>
                <a:schemeClr val="tx1"/>
              </a:solidFill>
            </a:endParaRPr>
          </a:p>
          <a:p>
            <a:pPr algn="ctr"/>
            <a:r>
              <a:rPr lang="sl-SI" sz="1200" dirty="0" smtClean="0">
                <a:solidFill>
                  <a:schemeClr val="tx1"/>
                </a:solidFill>
              </a:rPr>
              <a:t>  </a:t>
            </a:r>
            <a:endParaRPr lang="sl-SI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20856602">
            <a:off x="5541734" y="4326727"/>
            <a:ext cx="351656" cy="351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 smtClean="0">
              <a:solidFill>
                <a:schemeClr val="tx1"/>
              </a:solidFill>
            </a:endParaRPr>
          </a:p>
          <a:p>
            <a:pPr algn="ctr"/>
            <a:r>
              <a:rPr lang="sl-SI" sz="1200" dirty="0" smtClean="0">
                <a:solidFill>
                  <a:schemeClr val="tx1"/>
                </a:solidFill>
              </a:rPr>
              <a:t>   </a:t>
            </a:r>
            <a:endParaRPr lang="sl-SI" sz="12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6416562">
            <a:off x="7150292" y="4515658"/>
            <a:ext cx="476454" cy="624764"/>
            <a:chOff x="6861157" y="3541019"/>
            <a:chExt cx="476454" cy="624764"/>
          </a:xfrm>
        </p:grpSpPr>
        <p:sp>
          <p:nvSpPr>
            <p:cNvPr id="24" name="Oval 23"/>
            <p:cNvSpPr/>
            <p:nvPr/>
          </p:nvSpPr>
          <p:spPr>
            <a:xfrm rot="17663093">
              <a:off x="6861157" y="3629924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rot="17663093">
              <a:off x="6975144" y="3958143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7663093">
              <a:off x="7129971" y="3541019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3923928" y="436510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</p:cNvCxnSpPr>
          <p:nvPr/>
        </p:nvCxnSpPr>
        <p:spPr>
          <a:xfrm>
            <a:off x="1929162" y="3730634"/>
            <a:ext cx="986654" cy="346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13" idx="2"/>
          </p:cNvCxnSpPr>
          <p:nvPr/>
        </p:nvCxnSpPr>
        <p:spPr>
          <a:xfrm>
            <a:off x="2217195" y="3586619"/>
            <a:ext cx="844695" cy="416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907704" y="4365104"/>
            <a:ext cx="86409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7"/>
          </p:cNvCxnSpPr>
          <p:nvPr/>
        </p:nvCxnSpPr>
        <p:spPr>
          <a:xfrm flipH="1">
            <a:off x="1835696" y="4433471"/>
            <a:ext cx="1197185" cy="75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23728" y="4509120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7"/>
          </p:cNvCxnSpPr>
          <p:nvPr/>
        </p:nvCxnSpPr>
        <p:spPr>
          <a:xfrm flipH="1">
            <a:off x="2051720" y="3929415"/>
            <a:ext cx="1053168" cy="86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 descr="gorenj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212976"/>
            <a:ext cx="2537553" cy="31329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9712" y="2606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Gorenje metana</a:t>
            </a:r>
            <a:endParaRPr lang="sl-SI" dirty="0">
              <a:solidFill>
                <a:srgbClr val="00B0F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63676" y="2076178"/>
            <a:ext cx="2916398" cy="2105868"/>
            <a:chOff x="791668" y="1201340"/>
            <a:chExt cx="2916398" cy="2105868"/>
          </a:xfrm>
        </p:grpSpPr>
        <p:grpSp>
          <p:nvGrpSpPr>
            <p:cNvPr id="20" name="Group 15"/>
            <p:cNvGrpSpPr/>
            <p:nvPr/>
          </p:nvGrpSpPr>
          <p:grpSpPr>
            <a:xfrm rot="14513119">
              <a:off x="1196933" y="796075"/>
              <a:ext cx="2105868" cy="2916398"/>
              <a:chOff x="5802315" y="1017781"/>
              <a:chExt cx="2197878" cy="2920674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802315" y="1017781"/>
                <a:ext cx="2197878" cy="21569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rot="7086881" flipH="1" flipV="1">
                <a:off x="5509543" y="3358507"/>
                <a:ext cx="1009589" cy="15030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4"/>
            <p:cNvGrpSpPr/>
            <p:nvPr/>
          </p:nvGrpSpPr>
          <p:grpSpPr>
            <a:xfrm rot="20170930">
              <a:off x="2070161" y="1575234"/>
              <a:ext cx="567681" cy="567679"/>
              <a:chOff x="1941335" y="1662432"/>
              <a:chExt cx="567681" cy="567679"/>
            </a:xfrm>
          </p:grpSpPr>
          <p:sp>
            <p:nvSpPr>
              <p:cNvPr id="35" name="Oval 34"/>
              <p:cNvSpPr/>
              <p:nvPr/>
            </p:nvSpPr>
            <p:spPr>
              <a:xfrm rot="20856602">
                <a:off x="1941335" y="1662432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200" dirty="0">
                    <a:solidFill>
                      <a:schemeClr val="tx1"/>
                    </a:solidFill>
                  </a:rPr>
                  <a:t>O</a:t>
                </a:r>
                <a:endParaRPr lang="sl-SI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rot="20856602">
                <a:off x="2157360" y="1878455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200" dirty="0">
                    <a:solidFill>
                      <a:schemeClr val="tx1"/>
                    </a:solidFill>
                  </a:rPr>
                  <a:t>O</a:t>
                </a:r>
                <a:endParaRPr lang="sl-SI" sz="12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38"/>
            <p:cNvGrpSpPr/>
            <p:nvPr/>
          </p:nvGrpSpPr>
          <p:grpSpPr>
            <a:xfrm>
              <a:off x="1437280" y="1579683"/>
              <a:ext cx="567681" cy="567679"/>
              <a:chOff x="1542919" y="2117371"/>
              <a:chExt cx="567681" cy="567679"/>
            </a:xfrm>
          </p:grpSpPr>
          <p:sp>
            <p:nvSpPr>
              <p:cNvPr id="33" name="Oval 32"/>
              <p:cNvSpPr/>
              <p:nvPr/>
            </p:nvSpPr>
            <p:spPr>
              <a:xfrm rot="20856602">
                <a:off x="1542919" y="2117371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200" dirty="0">
                    <a:solidFill>
                      <a:schemeClr val="tx1"/>
                    </a:solidFill>
                  </a:rPr>
                  <a:t>O</a:t>
                </a:r>
                <a:endParaRPr lang="sl-SI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rot="20856602">
                <a:off x="1758944" y="2333394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200" dirty="0">
                    <a:solidFill>
                      <a:schemeClr val="tx1"/>
                    </a:solidFill>
                  </a:rPr>
                  <a:t>O</a:t>
                </a:r>
                <a:endParaRPr lang="sl-SI" sz="12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 rot="2246254">
            <a:off x="4698551" y="2470298"/>
            <a:ext cx="3199894" cy="1916122"/>
            <a:chOff x="4722252" y="1017782"/>
            <a:chExt cx="3339705" cy="1918932"/>
          </a:xfrm>
        </p:grpSpPr>
        <p:sp>
          <p:nvSpPr>
            <p:cNvPr id="44" name="Oval 43"/>
            <p:cNvSpPr/>
            <p:nvPr/>
          </p:nvSpPr>
          <p:spPr>
            <a:xfrm>
              <a:off x="6127985" y="1017782"/>
              <a:ext cx="1933972" cy="18722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19353746" flipV="1">
              <a:off x="4722252" y="2913458"/>
              <a:ext cx="1710597" cy="232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1520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grpSp>
        <p:nvGrpSpPr>
          <p:cNvPr id="50" name="Group 49"/>
          <p:cNvGrpSpPr/>
          <p:nvPr/>
        </p:nvGrpSpPr>
        <p:grpSpPr>
          <a:xfrm>
            <a:off x="6084168" y="3140968"/>
            <a:ext cx="639687" cy="711696"/>
            <a:chOff x="6439405" y="3174570"/>
            <a:chExt cx="639687" cy="711696"/>
          </a:xfrm>
        </p:grpSpPr>
        <p:sp>
          <p:nvSpPr>
            <p:cNvPr id="46" name="Oval 45"/>
            <p:cNvSpPr/>
            <p:nvPr/>
          </p:nvSpPr>
          <p:spPr>
            <a:xfrm rot="6863093">
              <a:off x="6439405" y="32801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6863093">
              <a:off x="6621826" y="367862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6863093">
              <a:off x="6871452" y="3352188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rot="6863093">
              <a:off x="6693835" y="317457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19427532">
              <a:off x="6586125" y="3354892"/>
              <a:ext cx="351656" cy="35165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C</a:t>
              </a:r>
              <a:endParaRPr lang="sl-SI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259632" y="602128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Zemeljski plin metan pri popolnem gorenju reagira s kisikom.</a:t>
            </a:r>
            <a:endParaRPr lang="sl-SI" dirty="0"/>
          </a:p>
        </p:txBody>
      </p:sp>
      <p:sp>
        <p:nvSpPr>
          <p:cNvPr id="70" name="TextBox 69"/>
          <p:cNvSpPr txBox="1"/>
          <p:nvPr/>
        </p:nvSpPr>
        <p:spPr>
          <a:xfrm>
            <a:off x="1691680" y="8367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metan + kisik                   ogljikov dioksid + voda</a:t>
            </a:r>
            <a:endParaRPr lang="sl-SI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03848" y="105273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03648" y="119675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CH</a:t>
            </a:r>
            <a:r>
              <a:rPr lang="sl-SI" sz="2400" baseline="-25000" dirty="0" smtClean="0"/>
              <a:t>4</a:t>
            </a:r>
            <a:r>
              <a:rPr lang="sl-SI" sz="2400" dirty="0" smtClean="0"/>
              <a:t>(g)  + 2</a:t>
            </a:r>
            <a:r>
              <a:rPr lang="pt-BR" sz="2400" dirty="0" smtClean="0"/>
              <a:t>O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(g) </a:t>
            </a:r>
            <a:r>
              <a:rPr lang="sl-SI" sz="2400" dirty="0" smtClean="0"/>
              <a:t>           CO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(g) +</a:t>
            </a:r>
            <a:r>
              <a:rPr lang="sl-SI" sz="2400" dirty="0" smtClean="0"/>
              <a:t> </a:t>
            </a:r>
            <a:r>
              <a:rPr lang="pt-BR" sz="2400" dirty="0" smtClean="0"/>
              <a:t>2H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O(l) </a:t>
            </a:r>
            <a:endParaRPr lang="sl-SI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3707904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1/2</a:t>
            </a:r>
            <a:endParaRPr lang="sl-SI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491880" y="14127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rot="20856602">
            <a:off x="1149246" y="2886569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rot="20856602">
            <a:off x="1365271" y="3102592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 rot="20856602">
            <a:off x="1797319" y="3390623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 rot="20856602">
            <a:off x="2013344" y="3606646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 rot="14064023">
            <a:off x="6239852" y="3828395"/>
            <a:ext cx="639687" cy="711696"/>
            <a:chOff x="6439405" y="3174570"/>
            <a:chExt cx="639687" cy="711696"/>
          </a:xfrm>
        </p:grpSpPr>
        <p:sp>
          <p:nvSpPr>
            <p:cNvPr id="81" name="Oval 80"/>
            <p:cNvSpPr/>
            <p:nvPr/>
          </p:nvSpPr>
          <p:spPr>
            <a:xfrm rot="6863093">
              <a:off x="6439405" y="32801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6863093">
              <a:off x="6621826" y="367862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 rot="6863093">
              <a:off x="6871452" y="3352188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 rot="6863093">
              <a:off x="6693835" y="317457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 rot="19427532">
              <a:off x="6586125" y="3354892"/>
              <a:ext cx="351656" cy="35165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C</a:t>
              </a:r>
              <a:endParaRPr lang="sl-SI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 rot="11163082">
            <a:off x="6983996" y="3748768"/>
            <a:ext cx="639687" cy="711696"/>
            <a:chOff x="6439405" y="3174570"/>
            <a:chExt cx="639687" cy="711696"/>
          </a:xfrm>
        </p:grpSpPr>
        <p:sp>
          <p:nvSpPr>
            <p:cNvPr id="87" name="Oval 86"/>
            <p:cNvSpPr/>
            <p:nvPr/>
          </p:nvSpPr>
          <p:spPr>
            <a:xfrm rot="6863093">
              <a:off x="6439405" y="32801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rot="6863093">
              <a:off x="6621826" y="367862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 rot="6863093">
              <a:off x="6871452" y="3352188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6863093">
              <a:off x="6693835" y="317457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 rot="19427532">
              <a:off x="6586125" y="3354892"/>
              <a:ext cx="351656" cy="35165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C</a:t>
              </a:r>
              <a:endParaRPr lang="sl-SI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04248" y="3068960"/>
            <a:ext cx="639687" cy="711696"/>
            <a:chOff x="6439405" y="3174570"/>
            <a:chExt cx="639687" cy="711696"/>
          </a:xfrm>
        </p:grpSpPr>
        <p:sp>
          <p:nvSpPr>
            <p:cNvPr id="93" name="Oval 92"/>
            <p:cNvSpPr/>
            <p:nvPr/>
          </p:nvSpPr>
          <p:spPr>
            <a:xfrm rot="6863093">
              <a:off x="6439405" y="32801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 rot="6863093">
              <a:off x="6621826" y="367862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 rot="6863093">
              <a:off x="6871452" y="3352188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 rot="6863093">
              <a:off x="6693835" y="317457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>
                  <a:solidFill>
                    <a:schemeClr val="tx1"/>
                  </a:solidFill>
                </a:rPr>
                <a:t>H</a:t>
              </a:r>
              <a:endParaRPr lang="sl-SI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 rot="19427532">
              <a:off x="6586125" y="3354892"/>
              <a:ext cx="351656" cy="35165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C</a:t>
              </a:r>
              <a:endParaRPr lang="sl-SI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8" name="Oval 97"/>
          <p:cNvSpPr/>
          <p:nvPr/>
        </p:nvSpPr>
        <p:spPr>
          <a:xfrm rot="20856602">
            <a:off x="1293262" y="3606648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 rot="20856602">
            <a:off x="1509287" y="3822671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 rot="20856602">
            <a:off x="2229367" y="3102593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 rot="20856602">
            <a:off x="2445392" y="3318616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gorenj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564904"/>
            <a:ext cx="3113617" cy="3844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9712" y="2606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Gorenje metana</a:t>
            </a:r>
            <a:endParaRPr lang="sl-SI" dirty="0">
              <a:solidFill>
                <a:srgbClr val="00B0F0"/>
              </a:solidFill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816798" y="2017768"/>
            <a:ext cx="3171562" cy="2204397"/>
            <a:chOff x="776614" y="1141219"/>
            <a:chExt cx="3171562" cy="2204397"/>
          </a:xfrm>
        </p:grpSpPr>
        <p:grpSp>
          <p:nvGrpSpPr>
            <p:cNvPr id="4" name="Group 15"/>
            <p:cNvGrpSpPr/>
            <p:nvPr/>
          </p:nvGrpSpPr>
          <p:grpSpPr>
            <a:xfrm rot="14513119">
              <a:off x="1309461" y="608372"/>
              <a:ext cx="2105868" cy="3171562"/>
              <a:chOff x="5802315" y="1017781"/>
              <a:chExt cx="2197878" cy="317621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802315" y="1017781"/>
                <a:ext cx="2197878" cy="21569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rot="7086881" flipH="1">
                <a:off x="5899082" y="3598735"/>
                <a:ext cx="1113574" cy="7694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7"/>
            <p:cNvGrpSpPr/>
            <p:nvPr/>
          </p:nvGrpSpPr>
          <p:grpSpPr>
            <a:xfrm rot="16834760">
              <a:off x="1278946" y="2212307"/>
              <a:ext cx="900027" cy="542248"/>
              <a:chOff x="1450055" y="1994605"/>
              <a:chExt cx="900027" cy="542248"/>
            </a:xfrm>
          </p:grpSpPr>
          <p:sp>
            <p:nvSpPr>
              <p:cNvPr id="37" name="Oval 36"/>
              <p:cNvSpPr/>
              <p:nvPr/>
            </p:nvSpPr>
            <p:spPr>
              <a:xfrm rot="20856602">
                <a:off x="1450055" y="1994605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 rot="20856602">
                <a:off x="1998426" y="2185197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44"/>
            <p:cNvGrpSpPr/>
            <p:nvPr/>
          </p:nvGrpSpPr>
          <p:grpSpPr>
            <a:xfrm rot="20170930">
              <a:off x="2102439" y="1509531"/>
              <a:ext cx="462045" cy="636519"/>
              <a:chOff x="1987995" y="1591099"/>
              <a:chExt cx="462045" cy="636519"/>
            </a:xfrm>
          </p:grpSpPr>
          <p:sp>
            <p:nvSpPr>
              <p:cNvPr id="35" name="Oval 34"/>
              <p:cNvSpPr/>
              <p:nvPr/>
            </p:nvSpPr>
            <p:spPr>
              <a:xfrm rot="20856602">
                <a:off x="1987995" y="1591099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rot="20856602">
                <a:off x="2098384" y="1875962"/>
                <a:ext cx="351656" cy="35165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C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38"/>
            <p:cNvGrpSpPr/>
            <p:nvPr/>
          </p:nvGrpSpPr>
          <p:grpSpPr>
            <a:xfrm>
              <a:off x="1331640" y="1556792"/>
              <a:ext cx="567681" cy="567679"/>
              <a:chOff x="1437279" y="2094480"/>
              <a:chExt cx="567681" cy="567679"/>
            </a:xfrm>
          </p:grpSpPr>
          <p:sp>
            <p:nvSpPr>
              <p:cNvPr id="33" name="Oval 32"/>
              <p:cNvSpPr/>
              <p:nvPr/>
            </p:nvSpPr>
            <p:spPr>
              <a:xfrm rot="20856602">
                <a:off x="1437279" y="209448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rot="20856602">
                <a:off x="1653304" y="2310503"/>
                <a:ext cx="351656" cy="35165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C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41"/>
            <p:cNvGrpSpPr/>
            <p:nvPr/>
          </p:nvGrpSpPr>
          <p:grpSpPr>
            <a:xfrm rot="17191587">
              <a:off x="1976719" y="2777936"/>
              <a:ext cx="567681" cy="567679"/>
              <a:chOff x="1437279" y="2094480"/>
              <a:chExt cx="567681" cy="567679"/>
            </a:xfrm>
          </p:grpSpPr>
          <p:sp>
            <p:nvSpPr>
              <p:cNvPr id="31" name="Oval 30"/>
              <p:cNvSpPr/>
              <p:nvPr/>
            </p:nvSpPr>
            <p:spPr>
              <a:xfrm rot="20856602">
                <a:off x="1437279" y="209448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rot="2015418">
                <a:off x="1653304" y="2310503"/>
                <a:ext cx="351656" cy="35165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C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45"/>
            <p:cNvGrpSpPr/>
            <p:nvPr/>
          </p:nvGrpSpPr>
          <p:grpSpPr>
            <a:xfrm>
              <a:off x="971600" y="2132856"/>
              <a:ext cx="567681" cy="567679"/>
              <a:chOff x="1437279" y="2094480"/>
              <a:chExt cx="567681" cy="567679"/>
            </a:xfrm>
          </p:grpSpPr>
          <p:sp>
            <p:nvSpPr>
              <p:cNvPr id="29" name="Oval 28"/>
              <p:cNvSpPr/>
              <p:nvPr/>
            </p:nvSpPr>
            <p:spPr>
              <a:xfrm rot="20856602">
                <a:off x="1437279" y="209448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 rot="20856602">
                <a:off x="1653304" y="2310503"/>
                <a:ext cx="351656" cy="35165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C 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48"/>
            <p:cNvGrpSpPr/>
            <p:nvPr/>
          </p:nvGrpSpPr>
          <p:grpSpPr>
            <a:xfrm>
              <a:off x="2477215" y="2010018"/>
              <a:ext cx="351656" cy="927721"/>
              <a:chOff x="1790766" y="1971642"/>
              <a:chExt cx="351656" cy="927721"/>
            </a:xfrm>
          </p:grpSpPr>
          <p:sp>
            <p:nvSpPr>
              <p:cNvPr id="27" name="Oval 26"/>
              <p:cNvSpPr/>
              <p:nvPr/>
            </p:nvSpPr>
            <p:spPr>
              <a:xfrm rot="20856602">
                <a:off x="1790766" y="1971642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 rot="20856602">
                <a:off x="1790766" y="2547707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 rot="18406491">
            <a:off x="4601255" y="2656045"/>
            <a:ext cx="2107874" cy="2138964"/>
            <a:chOff x="3404451" y="4535027"/>
            <a:chExt cx="2107874" cy="2138964"/>
          </a:xfrm>
        </p:grpSpPr>
        <p:grpSp>
          <p:nvGrpSpPr>
            <p:cNvPr id="42" name="Group 29"/>
            <p:cNvGrpSpPr/>
            <p:nvPr/>
          </p:nvGrpSpPr>
          <p:grpSpPr>
            <a:xfrm rot="7461501">
              <a:off x="3388906" y="4550572"/>
              <a:ext cx="2138964" cy="2107874"/>
              <a:chOff x="5767774" y="1017782"/>
              <a:chExt cx="2232419" cy="211096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7985" y="1017782"/>
                <a:ext cx="1872208" cy="1872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17332008">
                <a:off x="5605380" y="2555349"/>
                <a:ext cx="735792" cy="41100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23"/>
            <p:cNvGrpSpPr/>
            <p:nvPr/>
          </p:nvGrpSpPr>
          <p:grpSpPr>
            <a:xfrm>
              <a:off x="3779912" y="5085184"/>
              <a:ext cx="634445" cy="466660"/>
              <a:chOff x="5173167" y="3027510"/>
              <a:chExt cx="634445" cy="466660"/>
            </a:xfrm>
          </p:grpSpPr>
          <p:sp>
            <p:nvSpPr>
              <p:cNvPr id="62" name="Oval 61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33"/>
            <p:cNvGrpSpPr/>
            <p:nvPr/>
          </p:nvGrpSpPr>
          <p:grpSpPr>
            <a:xfrm rot="4534366">
              <a:off x="4487777" y="5145199"/>
              <a:ext cx="634445" cy="466660"/>
              <a:chOff x="5173167" y="3027510"/>
              <a:chExt cx="634445" cy="466660"/>
            </a:xfrm>
          </p:grpSpPr>
          <p:sp>
            <p:nvSpPr>
              <p:cNvPr id="59" name="Oval 58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37"/>
            <p:cNvGrpSpPr/>
            <p:nvPr/>
          </p:nvGrpSpPr>
          <p:grpSpPr>
            <a:xfrm>
              <a:off x="4067944" y="5589240"/>
              <a:ext cx="634445" cy="466660"/>
              <a:chOff x="5173167" y="3027510"/>
              <a:chExt cx="634445" cy="466660"/>
            </a:xfrm>
          </p:grpSpPr>
          <p:sp>
            <p:nvSpPr>
              <p:cNvPr id="56" name="Oval 55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1"/>
            <p:cNvGrpSpPr/>
            <p:nvPr/>
          </p:nvGrpSpPr>
          <p:grpSpPr>
            <a:xfrm rot="7388520">
              <a:off x="4623579" y="5893108"/>
              <a:ext cx="634445" cy="466660"/>
              <a:chOff x="5173167" y="3027510"/>
              <a:chExt cx="634445" cy="466660"/>
            </a:xfrm>
          </p:grpSpPr>
          <p:sp>
            <p:nvSpPr>
              <p:cNvPr id="53" name="Oval 52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5"/>
            <p:cNvGrpSpPr/>
            <p:nvPr/>
          </p:nvGrpSpPr>
          <p:grpSpPr>
            <a:xfrm rot="10800000">
              <a:off x="3923928" y="6093296"/>
              <a:ext cx="634445" cy="466660"/>
              <a:chOff x="5173167" y="3027510"/>
              <a:chExt cx="634445" cy="466660"/>
            </a:xfrm>
          </p:grpSpPr>
          <p:sp>
            <p:nvSpPr>
              <p:cNvPr id="50" name="Oval 49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251520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71" name="TextBox 70"/>
          <p:cNvSpPr txBox="1"/>
          <p:nvPr/>
        </p:nvSpPr>
        <p:spPr>
          <a:xfrm>
            <a:off x="1907704" y="609329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Pri tem nastanejo ogljikov dioksid in vodni hlapi.</a:t>
            </a:r>
            <a:endParaRPr lang="sl-SI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8367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metan + kisik                 ogljikov dioksid + voda</a:t>
            </a:r>
            <a:endParaRPr lang="sl-SI" dirty="0"/>
          </a:p>
        </p:txBody>
      </p:sp>
      <p:sp>
        <p:nvSpPr>
          <p:cNvPr id="70" name="TextBox 69"/>
          <p:cNvSpPr txBox="1"/>
          <p:nvPr/>
        </p:nvSpPr>
        <p:spPr>
          <a:xfrm>
            <a:off x="1835696" y="134076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CH</a:t>
            </a:r>
            <a:r>
              <a:rPr lang="sl-SI" baseline="-25000" dirty="0" smtClean="0"/>
              <a:t>4</a:t>
            </a:r>
            <a:r>
              <a:rPr lang="sl-SI" dirty="0" smtClean="0"/>
              <a:t>(g)  + 2 </a:t>
            </a:r>
            <a:r>
              <a:rPr lang="pt-BR" dirty="0" smtClean="0"/>
              <a:t>O</a:t>
            </a:r>
            <a:r>
              <a:rPr lang="pt-BR" baseline="-25000" dirty="0" smtClean="0"/>
              <a:t>2</a:t>
            </a:r>
            <a:r>
              <a:rPr lang="pt-BR" dirty="0" smtClean="0"/>
              <a:t>(g) →  </a:t>
            </a:r>
            <a:r>
              <a:rPr lang="sl-SI" dirty="0" smtClean="0"/>
              <a:t>CO</a:t>
            </a:r>
            <a:r>
              <a:rPr lang="pt-BR" baseline="-25000" dirty="0" smtClean="0"/>
              <a:t>2</a:t>
            </a:r>
            <a:r>
              <a:rPr lang="pt-BR" dirty="0" smtClean="0"/>
              <a:t>(g) +</a:t>
            </a:r>
            <a:r>
              <a:rPr lang="sl-SI" dirty="0" smtClean="0"/>
              <a:t> </a:t>
            </a:r>
            <a:r>
              <a:rPr lang="pt-BR" dirty="0" smtClean="0"/>
              <a:t>2 H</a:t>
            </a:r>
            <a:r>
              <a:rPr lang="pt-BR" baseline="-25000" dirty="0" smtClean="0"/>
              <a:t>2</a:t>
            </a:r>
            <a:r>
              <a:rPr lang="pt-BR" dirty="0" smtClean="0"/>
              <a:t>O(l) </a:t>
            </a:r>
            <a:endParaRPr lang="sl-SI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3131840" y="105273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83968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2/2</a:t>
            </a:r>
            <a:endParaRPr lang="sl-SI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# razlaga pokalnega plina – za animatorja</a:t>
            </a:r>
          </a:p>
          <a:p>
            <a:endParaRPr lang="sl-SI" dirty="0" smtClean="0"/>
          </a:p>
          <a:p>
            <a:pPr>
              <a:buFontTx/>
              <a:buChar char="-"/>
            </a:pPr>
            <a:r>
              <a:rPr lang="sl-SI" dirty="0" smtClean="0"/>
              <a:t>prvi korak: z brizgama vbrizgamo v milnico kisik in vodik, nato se v preseku prikažejo molekule obeh plinov  (vodikovih molekul naj bo dvakrat več kot kisikovih, da se ustrezno povežejo)</a:t>
            </a:r>
          </a:p>
          <a:p>
            <a:pPr>
              <a:buFontTx/>
              <a:buChar char="-"/>
            </a:pPr>
            <a:r>
              <a:rPr lang="sl-SI" dirty="0" smtClean="0"/>
              <a:t> drugi korak: mehurčkom približamo gorečo trsko, (dodamo pok), v preseku se razstavijo molekule kisik-kisik in vodik-vodik, nastajajo molekule vode </a:t>
            </a:r>
            <a:endParaRPr lang="sl-SI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 descr="milnic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212976"/>
            <a:ext cx="7515225" cy="2971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35696" y="2606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Pokalni plin</a:t>
            </a:r>
            <a:endParaRPr lang="sl-SI" dirty="0">
              <a:solidFill>
                <a:srgbClr val="00B0F0"/>
              </a:solidFill>
            </a:endParaRPr>
          </a:p>
        </p:txBody>
      </p:sp>
      <p:pic>
        <p:nvPicPr>
          <p:cNvPr id="18" name="Picture 17" descr="brizg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 rot="19186017">
            <a:off x="4907807" y="3015302"/>
            <a:ext cx="3990975" cy="1609725"/>
          </a:xfrm>
          <a:prstGeom prst="rect">
            <a:avLst/>
          </a:prstGeom>
        </p:spPr>
      </p:pic>
      <p:pic>
        <p:nvPicPr>
          <p:cNvPr id="19" name="Picture 18" descr="brizg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4573612">
            <a:off x="25740" y="3110991"/>
            <a:ext cx="3990975" cy="160972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7504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78" name="TextBox 77"/>
          <p:cNvSpPr txBox="1"/>
          <p:nvPr/>
        </p:nvSpPr>
        <p:spPr>
          <a:xfrm>
            <a:off x="2267744" y="60212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 milnico z brizgama uvajamo kisik in vodik. </a:t>
            </a:r>
            <a:endParaRPr lang="sl-SI" dirty="0"/>
          </a:p>
        </p:txBody>
      </p:sp>
      <p:sp>
        <p:nvSpPr>
          <p:cNvPr id="72" name="TextBox 71"/>
          <p:cNvSpPr txBox="1"/>
          <p:nvPr/>
        </p:nvSpPr>
        <p:spPr>
          <a:xfrm>
            <a:off x="2771800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vodik  +  kisik                    voda</a:t>
            </a:r>
            <a:endParaRPr lang="sl-SI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355976" y="8367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39752" y="105273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2H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(g)  +  </a:t>
            </a:r>
            <a:r>
              <a:rPr lang="pt-BR" sz="2800" dirty="0" smtClean="0"/>
              <a:t>O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(g)</a:t>
            </a:r>
            <a:r>
              <a:rPr lang="sl-SI" sz="2800" dirty="0" smtClean="0"/>
              <a:t> </a:t>
            </a:r>
            <a:r>
              <a:rPr lang="pt-BR" sz="2800" dirty="0" smtClean="0"/>
              <a:t> </a:t>
            </a:r>
            <a:r>
              <a:rPr lang="sl-SI" sz="2800" dirty="0" smtClean="0"/>
              <a:t> </a:t>
            </a:r>
            <a:r>
              <a:rPr lang="pt-BR" sz="2800" dirty="0" smtClean="0"/>
              <a:t> </a:t>
            </a:r>
            <a:r>
              <a:rPr lang="sl-SI" sz="2800" dirty="0" smtClean="0"/>
              <a:t>     </a:t>
            </a:r>
            <a:r>
              <a:rPr lang="pt-BR" sz="2800" dirty="0" smtClean="0"/>
              <a:t>2H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O(l) </a:t>
            </a:r>
            <a:endParaRPr lang="sl-SI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4283968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1/2</a:t>
            </a:r>
            <a:endParaRPr lang="sl-SI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4008" y="134076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milnic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356992"/>
            <a:ext cx="7258050" cy="3133725"/>
          </a:xfrm>
          <a:prstGeom prst="rect">
            <a:avLst/>
          </a:prstGeom>
        </p:spPr>
      </p:pic>
      <p:grpSp>
        <p:nvGrpSpPr>
          <p:cNvPr id="2" name="Group 73"/>
          <p:cNvGrpSpPr/>
          <p:nvPr/>
        </p:nvGrpSpPr>
        <p:grpSpPr>
          <a:xfrm rot="10110891">
            <a:off x="4113831" y="1587187"/>
            <a:ext cx="2110507" cy="3566285"/>
            <a:chOff x="6303808" y="2606587"/>
            <a:chExt cx="2056964" cy="3870789"/>
          </a:xfrm>
        </p:grpSpPr>
        <p:grpSp>
          <p:nvGrpSpPr>
            <p:cNvPr id="3" name="Group 26"/>
            <p:cNvGrpSpPr/>
            <p:nvPr/>
          </p:nvGrpSpPr>
          <p:grpSpPr>
            <a:xfrm rot="5400000">
              <a:off x="5396895" y="3513500"/>
              <a:ext cx="3870789" cy="2056964"/>
              <a:chOff x="4901866" y="1303394"/>
              <a:chExt cx="2923448" cy="175004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128865" y="1303394"/>
                <a:ext cx="1696449" cy="17500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rot="6089109" flipV="1">
                <a:off x="5521321" y="1131093"/>
                <a:ext cx="59709" cy="12986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51"/>
            <p:cNvGrpSpPr/>
            <p:nvPr/>
          </p:nvGrpSpPr>
          <p:grpSpPr>
            <a:xfrm>
              <a:off x="7097174" y="5315390"/>
              <a:ext cx="418421" cy="225948"/>
              <a:chOff x="6449103" y="1931015"/>
              <a:chExt cx="418421" cy="225948"/>
            </a:xfrm>
          </p:grpSpPr>
          <p:sp>
            <p:nvSpPr>
              <p:cNvPr id="53" name="Oval 52"/>
              <p:cNvSpPr/>
              <p:nvPr/>
            </p:nvSpPr>
            <p:spPr>
              <a:xfrm rot="20856602">
                <a:off x="6449103" y="1931015"/>
                <a:ext cx="207640" cy="2076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 rot="20856602">
                <a:off x="6659884" y="1949323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54"/>
            <p:cNvGrpSpPr/>
            <p:nvPr/>
          </p:nvGrpSpPr>
          <p:grpSpPr>
            <a:xfrm rot="4292294">
              <a:off x="7636338" y="4635252"/>
              <a:ext cx="430056" cy="221458"/>
              <a:chOff x="6457461" y="1972563"/>
              <a:chExt cx="430056" cy="221458"/>
            </a:xfrm>
          </p:grpSpPr>
          <p:sp>
            <p:nvSpPr>
              <p:cNvPr id="56" name="Oval 55"/>
              <p:cNvSpPr/>
              <p:nvPr/>
            </p:nvSpPr>
            <p:spPr>
              <a:xfrm rot="20856602">
                <a:off x="6457461" y="1972563"/>
                <a:ext cx="207642" cy="20764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rot="20856602">
                <a:off x="6679877" y="1986381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 rot="20054498">
              <a:off x="7495320" y="5817266"/>
              <a:ext cx="412198" cy="219720"/>
              <a:chOff x="6586268" y="1850283"/>
              <a:chExt cx="412198" cy="219720"/>
            </a:xfrm>
          </p:grpSpPr>
          <p:sp>
            <p:nvSpPr>
              <p:cNvPr id="59" name="Oval 58"/>
              <p:cNvSpPr/>
              <p:nvPr/>
            </p:nvSpPr>
            <p:spPr>
              <a:xfrm rot="20856602">
                <a:off x="6586268" y="1850283"/>
                <a:ext cx="207640" cy="2076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 rot="20856602">
                <a:off x="6790826" y="1862363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0"/>
            <p:cNvGrpSpPr/>
            <p:nvPr/>
          </p:nvGrpSpPr>
          <p:grpSpPr>
            <a:xfrm rot="1412704">
              <a:off x="6597683" y="4820192"/>
              <a:ext cx="423742" cy="231173"/>
              <a:chOff x="6364663" y="2053809"/>
              <a:chExt cx="423742" cy="231173"/>
            </a:xfrm>
          </p:grpSpPr>
          <p:sp>
            <p:nvSpPr>
              <p:cNvPr id="62" name="Oval 61"/>
              <p:cNvSpPr/>
              <p:nvPr/>
            </p:nvSpPr>
            <p:spPr>
              <a:xfrm rot="20856602">
                <a:off x="6364663" y="2053809"/>
                <a:ext cx="207640" cy="2076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 rot="20856602">
                <a:off x="6580765" y="2077342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>
            <a:xfrm>
              <a:off x="7792155" y="5097819"/>
              <a:ext cx="418421" cy="225948"/>
              <a:chOff x="6449104" y="1931015"/>
              <a:chExt cx="418421" cy="225948"/>
            </a:xfrm>
          </p:grpSpPr>
          <p:sp>
            <p:nvSpPr>
              <p:cNvPr id="65" name="Oval 64"/>
              <p:cNvSpPr/>
              <p:nvPr/>
            </p:nvSpPr>
            <p:spPr>
              <a:xfrm rot="20856602">
                <a:off x="6449104" y="193101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 rot="20856602">
                <a:off x="6659885" y="1949323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66"/>
            <p:cNvGrpSpPr/>
            <p:nvPr/>
          </p:nvGrpSpPr>
          <p:grpSpPr>
            <a:xfrm rot="18222365">
              <a:off x="6648284" y="5666037"/>
              <a:ext cx="411121" cy="233150"/>
              <a:chOff x="6775747" y="1865460"/>
              <a:chExt cx="411121" cy="233150"/>
            </a:xfrm>
          </p:grpSpPr>
          <p:sp>
            <p:nvSpPr>
              <p:cNvPr id="68" name="Oval 67"/>
              <p:cNvSpPr/>
              <p:nvPr/>
            </p:nvSpPr>
            <p:spPr>
              <a:xfrm rot="20856602">
                <a:off x="6775747" y="186546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 rot="20856602">
                <a:off x="6979227" y="1890969"/>
                <a:ext cx="207641" cy="20764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835696" y="2606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Pokalni plin</a:t>
            </a:r>
            <a:endParaRPr lang="sl-SI" dirty="0">
              <a:solidFill>
                <a:srgbClr val="00B0F0"/>
              </a:solidFill>
            </a:endParaRPr>
          </a:p>
        </p:txBody>
      </p:sp>
      <p:grpSp>
        <p:nvGrpSpPr>
          <p:cNvPr id="10" name="Group 72"/>
          <p:cNvGrpSpPr/>
          <p:nvPr/>
        </p:nvGrpSpPr>
        <p:grpSpPr>
          <a:xfrm rot="10079061">
            <a:off x="4119077" y="1626549"/>
            <a:ext cx="1779988" cy="1705313"/>
            <a:chOff x="-1726039" y="4349533"/>
            <a:chExt cx="1779988" cy="1705313"/>
          </a:xfrm>
        </p:grpSpPr>
        <p:grpSp>
          <p:nvGrpSpPr>
            <p:cNvPr id="11" name="Group 35"/>
            <p:cNvGrpSpPr/>
            <p:nvPr/>
          </p:nvGrpSpPr>
          <p:grpSpPr>
            <a:xfrm rot="20170930">
              <a:off x="-1033584" y="4349533"/>
              <a:ext cx="567682" cy="567679"/>
              <a:chOff x="59276" y="558331"/>
              <a:chExt cx="567682" cy="567679"/>
            </a:xfrm>
          </p:grpSpPr>
          <p:sp>
            <p:nvSpPr>
              <p:cNvPr id="37" name="Oval 36"/>
              <p:cNvSpPr/>
              <p:nvPr/>
            </p:nvSpPr>
            <p:spPr>
              <a:xfrm rot="20856602">
                <a:off x="59276" y="558331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 rot="20856602">
                <a:off x="275302" y="774354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38"/>
            <p:cNvGrpSpPr/>
            <p:nvPr/>
          </p:nvGrpSpPr>
          <p:grpSpPr>
            <a:xfrm>
              <a:off x="-1121937" y="5487166"/>
              <a:ext cx="567679" cy="567680"/>
              <a:chOff x="-152203" y="2856502"/>
              <a:chExt cx="567679" cy="567680"/>
            </a:xfrm>
          </p:grpSpPr>
          <p:sp>
            <p:nvSpPr>
              <p:cNvPr id="40" name="Oval 39"/>
              <p:cNvSpPr/>
              <p:nvPr/>
            </p:nvSpPr>
            <p:spPr>
              <a:xfrm rot="20856602">
                <a:off x="-152203" y="2856502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 rot="20856602">
                <a:off x="63820" y="3072526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-579429" y="5013667"/>
              <a:ext cx="633378" cy="411618"/>
              <a:chOff x="678338" y="1878947"/>
              <a:chExt cx="633378" cy="411618"/>
            </a:xfrm>
          </p:grpSpPr>
          <p:sp>
            <p:nvSpPr>
              <p:cNvPr id="46" name="Oval 45"/>
              <p:cNvSpPr/>
              <p:nvPr/>
            </p:nvSpPr>
            <p:spPr>
              <a:xfrm rot="20856602">
                <a:off x="678338" y="1878947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 rot="20856602">
                <a:off x="960060" y="1938909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47"/>
            <p:cNvGrpSpPr/>
            <p:nvPr/>
          </p:nvGrpSpPr>
          <p:grpSpPr>
            <a:xfrm>
              <a:off x="-1726039" y="4673197"/>
              <a:ext cx="567680" cy="567679"/>
              <a:chOff x="-1764416" y="1538477"/>
              <a:chExt cx="567680" cy="567679"/>
            </a:xfrm>
          </p:grpSpPr>
          <p:sp>
            <p:nvSpPr>
              <p:cNvPr id="49" name="Oval 48"/>
              <p:cNvSpPr/>
              <p:nvPr/>
            </p:nvSpPr>
            <p:spPr>
              <a:xfrm rot="20856602">
                <a:off x="-1764416" y="1538477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 rot="20856602">
                <a:off x="-1548392" y="175450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107504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78" name="TextBox 77"/>
          <p:cNvSpPr txBox="1"/>
          <p:nvPr/>
        </p:nvSpPr>
        <p:spPr>
          <a:xfrm>
            <a:off x="2267744" y="60212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 milnico z brizgama uvajamo kisik in vodik. </a:t>
            </a:r>
            <a:endParaRPr lang="sl-SI" dirty="0"/>
          </a:p>
        </p:txBody>
      </p:sp>
      <p:sp>
        <p:nvSpPr>
          <p:cNvPr id="72" name="TextBox 71"/>
          <p:cNvSpPr txBox="1"/>
          <p:nvPr/>
        </p:nvSpPr>
        <p:spPr>
          <a:xfrm>
            <a:off x="2987824" y="6206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vodik  +  kisik                    voda</a:t>
            </a:r>
            <a:endParaRPr lang="sl-SI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572000" y="8367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59832" y="10527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2H</a:t>
            </a:r>
            <a:r>
              <a:rPr lang="sl-SI" baseline="-25000" dirty="0" smtClean="0"/>
              <a:t>2</a:t>
            </a:r>
            <a:r>
              <a:rPr lang="sl-SI" dirty="0" smtClean="0"/>
              <a:t>(g)  +  </a:t>
            </a:r>
            <a:r>
              <a:rPr lang="pt-BR" dirty="0" smtClean="0"/>
              <a:t>O</a:t>
            </a:r>
            <a:r>
              <a:rPr lang="pt-BR" baseline="-25000" dirty="0" smtClean="0"/>
              <a:t>2</a:t>
            </a:r>
            <a:r>
              <a:rPr lang="pt-BR" dirty="0" smtClean="0"/>
              <a:t>(g)</a:t>
            </a:r>
            <a:r>
              <a:rPr lang="sl-SI" dirty="0" smtClean="0"/>
              <a:t> </a:t>
            </a:r>
            <a:r>
              <a:rPr lang="pt-BR" dirty="0" smtClean="0"/>
              <a:t> → </a:t>
            </a:r>
            <a:r>
              <a:rPr lang="sl-SI" dirty="0" smtClean="0"/>
              <a:t> </a:t>
            </a:r>
            <a:r>
              <a:rPr lang="pt-BR" dirty="0" smtClean="0"/>
              <a:t>2H</a:t>
            </a:r>
            <a:r>
              <a:rPr lang="pt-BR" baseline="-25000" dirty="0" smtClean="0"/>
              <a:t>2</a:t>
            </a:r>
            <a:r>
              <a:rPr lang="pt-BR" dirty="0" smtClean="0"/>
              <a:t>O(l) </a:t>
            </a:r>
            <a:endParaRPr lang="sl-SI" dirty="0"/>
          </a:p>
        </p:txBody>
      </p:sp>
      <p:sp>
        <p:nvSpPr>
          <p:cNvPr id="52" name="TextBox 51"/>
          <p:cNvSpPr txBox="1"/>
          <p:nvPr/>
        </p:nvSpPr>
        <p:spPr>
          <a:xfrm>
            <a:off x="4499992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1/2</a:t>
            </a:r>
            <a:endParaRPr lang="sl-S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Ann text:</a:t>
            </a:r>
          </a:p>
          <a:p>
            <a:endParaRPr lang="sl-SI" dirty="0" smtClean="0"/>
          </a:p>
          <a:p>
            <a:r>
              <a:rPr lang="pl-PL" dirty="0" smtClean="0"/>
              <a:t>Enačba kemijske reakcije je simbolni zapis kemijske </a:t>
            </a:r>
            <a:r>
              <a:rPr lang="sl-SI" dirty="0" smtClean="0"/>
              <a:t>reakcije. Pri tem na levo stran zapišemo vse reaktante, </a:t>
            </a:r>
            <a:r>
              <a:rPr lang="sv-SE" dirty="0" smtClean="0"/>
              <a:t>na desno stran pa vse produkte. Reaktante in produkte</a:t>
            </a:r>
            <a:r>
              <a:rPr lang="sl-SI" dirty="0" smtClean="0"/>
              <a:t> </a:t>
            </a:r>
            <a:r>
              <a:rPr lang="pl-PL" dirty="0" smtClean="0"/>
              <a:t>ločimo s puščico, ki kaže potek reakcije. Z oznakami </a:t>
            </a:r>
            <a:r>
              <a:rPr lang="sl-SI" dirty="0" smtClean="0"/>
              <a:t>lahko v kemijski enačbi navedemo tudi </a:t>
            </a:r>
            <a:r>
              <a:rPr lang="pl-PL" dirty="0" smtClean="0"/>
              <a:t>stanja snovi, ki nastopajo v kemijski reakciji.</a:t>
            </a:r>
            <a:r>
              <a:rPr lang="sl-SI" dirty="0" smtClean="0"/>
              <a:t> Manj pogosto uporabljamo zapis z besedami. Kemijsko reakcijo pa lahko predstavimo tudi na ravni delcev.</a:t>
            </a:r>
          </a:p>
          <a:p>
            <a:r>
              <a:rPr lang="sl-SI" dirty="0" smtClean="0"/>
              <a:t>Oglej si nekatere kemijske reakcije, predstavljene na vseh treh nivojih.</a:t>
            </a:r>
            <a:endParaRPr lang="sl-SI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milnic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356992"/>
            <a:ext cx="7258050" cy="3133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07704" y="2606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Pokalni plin</a:t>
            </a:r>
            <a:endParaRPr lang="sl-SI" dirty="0">
              <a:solidFill>
                <a:srgbClr val="00B0F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 rot="9815963">
            <a:off x="3131733" y="1478904"/>
            <a:ext cx="2269807" cy="3540263"/>
            <a:chOff x="3779912" y="3463915"/>
            <a:chExt cx="2269807" cy="3540263"/>
          </a:xfrm>
        </p:grpSpPr>
        <p:grpSp>
          <p:nvGrpSpPr>
            <p:cNvPr id="6" name="Group 29"/>
            <p:cNvGrpSpPr/>
            <p:nvPr/>
          </p:nvGrpSpPr>
          <p:grpSpPr>
            <a:xfrm rot="7461501">
              <a:off x="3201660" y="4156119"/>
              <a:ext cx="3540263" cy="2155855"/>
              <a:chOff x="4414917" y="778693"/>
              <a:chExt cx="3694944" cy="215901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872417" y="778693"/>
                <a:ext cx="2237444" cy="2159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rot="4322536" flipV="1">
                <a:off x="5204036" y="1625620"/>
                <a:ext cx="0" cy="157823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779912" y="5085184"/>
              <a:ext cx="634445" cy="466660"/>
              <a:chOff x="5173167" y="3027510"/>
              <a:chExt cx="634445" cy="466660"/>
            </a:xfrm>
          </p:grpSpPr>
          <p:sp>
            <p:nvSpPr>
              <p:cNvPr id="27" name="Oval 26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4534366">
              <a:off x="4487777" y="5145199"/>
              <a:ext cx="634445" cy="466660"/>
              <a:chOff x="5173167" y="3027510"/>
              <a:chExt cx="634445" cy="466660"/>
            </a:xfrm>
          </p:grpSpPr>
          <p:sp>
            <p:nvSpPr>
              <p:cNvPr id="35" name="Oval 34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067944" y="5589240"/>
              <a:ext cx="634445" cy="466660"/>
              <a:chOff x="5173167" y="3027510"/>
              <a:chExt cx="634445" cy="466660"/>
            </a:xfrm>
          </p:grpSpPr>
          <p:sp>
            <p:nvSpPr>
              <p:cNvPr id="39" name="Oval 38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7388520">
              <a:off x="4797637" y="5952193"/>
              <a:ext cx="634446" cy="466659"/>
              <a:chOff x="5127478" y="2849465"/>
              <a:chExt cx="634446" cy="466659"/>
            </a:xfrm>
          </p:grpSpPr>
          <p:sp>
            <p:nvSpPr>
              <p:cNvPr id="43" name="Oval 42"/>
              <p:cNvSpPr/>
              <p:nvPr/>
            </p:nvSpPr>
            <p:spPr>
              <a:xfrm rot="20856602">
                <a:off x="5235562" y="2849465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 rot="20856602">
                <a:off x="5127478" y="3108484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 rot="20856602">
                <a:off x="5554284" y="2982779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10800000">
              <a:off x="3923928" y="6093296"/>
              <a:ext cx="634445" cy="466660"/>
              <a:chOff x="5173167" y="3027510"/>
              <a:chExt cx="634445" cy="466660"/>
            </a:xfrm>
          </p:grpSpPr>
          <p:sp>
            <p:nvSpPr>
              <p:cNvPr id="47" name="Oval 46"/>
              <p:cNvSpPr/>
              <p:nvPr/>
            </p:nvSpPr>
            <p:spPr>
              <a:xfrm rot="20856602">
                <a:off x="5281251" y="3027510"/>
                <a:ext cx="351656" cy="3516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200" dirty="0" smtClean="0">
                    <a:solidFill>
                      <a:schemeClr val="tx1"/>
                    </a:solidFill>
                  </a:rPr>
                  <a:t>O  </a:t>
                </a:r>
                <a:endParaRPr lang="sl-SI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 rot="20856602">
                <a:off x="5173167" y="3286530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 rot="20856602">
                <a:off x="5599972" y="3160825"/>
                <a:ext cx="207640" cy="2076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 sz="1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l-SI" sz="1100" dirty="0" smtClean="0">
                    <a:solidFill>
                      <a:schemeClr val="tx1"/>
                    </a:solidFill>
                  </a:rPr>
                  <a:t>H   </a:t>
                </a:r>
                <a:endParaRPr lang="sl-SI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251520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54" name="TextBox 53"/>
          <p:cNvSpPr txBox="1"/>
          <p:nvPr/>
        </p:nvSpPr>
        <p:spPr>
          <a:xfrm>
            <a:off x="827584" y="580526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 milnih mehurčkih sta tako vodik in kisik, slednji je prisoten tudi v zraku. </a:t>
            </a:r>
          </a:p>
          <a:p>
            <a:r>
              <a:rPr lang="sl-SI" dirty="0" smtClean="0"/>
              <a:t>Ko mehurčku približamo gorečo trsko, se vodik spaja s kisikom v molekule vode. </a:t>
            </a:r>
            <a:endParaRPr lang="sl-SI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6206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vodik  +  kisik                    voda</a:t>
            </a:r>
            <a:endParaRPr lang="sl-SI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55976" y="8367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59832" y="10527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2H</a:t>
            </a:r>
            <a:r>
              <a:rPr lang="sl-SI" baseline="-25000" dirty="0" smtClean="0"/>
              <a:t>2</a:t>
            </a:r>
            <a:r>
              <a:rPr lang="sl-SI" dirty="0" smtClean="0"/>
              <a:t>(g)  +  </a:t>
            </a:r>
            <a:r>
              <a:rPr lang="pt-BR" dirty="0" smtClean="0"/>
              <a:t>O</a:t>
            </a:r>
            <a:r>
              <a:rPr lang="pt-BR" baseline="-25000" dirty="0" smtClean="0"/>
              <a:t>2</a:t>
            </a:r>
            <a:r>
              <a:rPr lang="pt-BR" dirty="0" smtClean="0"/>
              <a:t>(g)</a:t>
            </a:r>
            <a:r>
              <a:rPr lang="sl-SI" dirty="0" smtClean="0"/>
              <a:t> </a:t>
            </a:r>
            <a:r>
              <a:rPr lang="pt-BR" dirty="0" smtClean="0"/>
              <a:t> → </a:t>
            </a:r>
            <a:r>
              <a:rPr lang="sl-SI" dirty="0" smtClean="0"/>
              <a:t> </a:t>
            </a:r>
            <a:r>
              <a:rPr lang="pt-BR" dirty="0" smtClean="0"/>
              <a:t>2H</a:t>
            </a:r>
            <a:r>
              <a:rPr lang="pt-BR" baseline="-25000" dirty="0" smtClean="0"/>
              <a:t>2</a:t>
            </a:r>
            <a:r>
              <a:rPr lang="pt-BR" dirty="0" smtClean="0"/>
              <a:t>O(l) </a:t>
            </a:r>
            <a:endParaRPr lang="sl-SI" dirty="0"/>
          </a:p>
        </p:txBody>
      </p:sp>
      <p:sp>
        <p:nvSpPr>
          <p:cNvPr id="87" name="TextBox 86"/>
          <p:cNvSpPr txBox="1"/>
          <p:nvPr/>
        </p:nvSpPr>
        <p:spPr>
          <a:xfrm>
            <a:off x="4283968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2/2</a:t>
            </a:r>
            <a:endParaRPr lang="sl-SI" dirty="0"/>
          </a:p>
        </p:txBody>
      </p:sp>
      <p:pic>
        <p:nvPicPr>
          <p:cNvPr id="88" name="Picture 87" descr="gorec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9952" y="3356992"/>
            <a:ext cx="290512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/>
          <p:cNvSpPr txBox="1"/>
          <p:nvPr/>
        </p:nvSpPr>
        <p:spPr>
          <a:xfrm>
            <a:off x="179512" y="47667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Animacija vključuje 5 reakcij, vsaka se odpira na svoji strani, omogočen pa je ogled vseh:</a:t>
            </a:r>
          </a:p>
          <a:p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 smtClean="0"/>
              <a:t>Raztapljanje snovi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Reakcija elektrolize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Endotermna reakcija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Gorenje metana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Pokalni plin</a:t>
            </a:r>
          </a:p>
          <a:p>
            <a:pPr marL="285750" indent="-285750">
              <a:buFontTx/>
              <a:buChar char="-"/>
            </a:pPr>
            <a:endParaRPr lang="sl-SI" dirty="0" smtClean="0"/>
          </a:p>
          <a:p>
            <a:pPr marL="285750" indent="-285750"/>
            <a:endParaRPr lang="sl-SI" dirty="0" smtClean="0"/>
          </a:p>
          <a:p>
            <a:pPr marL="285750" indent="-285750"/>
            <a:r>
              <a:rPr lang="sl-SI" dirty="0" smtClean="0"/>
              <a:t>Na zaslonu so hkrati vidni vsi trije načini: simbolni zapis, zapis z besedami in prikaz z delci</a:t>
            </a:r>
          </a:p>
          <a:p>
            <a:pPr marL="285750" indent="-285750"/>
            <a:endParaRPr lang="sl-SI" dirty="0" smtClean="0"/>
          </a:p>
          <a:p>
            <a:pPr marL="285750" indent="-285750"/>
            <a:r>
              <a:rPr lang="sl-SI" dirty="0" smtClean="0"/>
              <a:t>Delce je potrebno narisati (krogce), večino se lahko vzame iz animacije Raztapljanje snovi iz Bio9</a:t>
            </a:r>
          </a:p>
          <a:p>
            <a:pPr marL="285750" indent="-285750"/>
            <a:endParaRPr lang="sl-SI" dirty="0"/>
          </a:p>
          <a:p>
            <a:pPr marL="285750" indent="-285750"/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xmlns="" val="291899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# razlaga raztapljanja snovi – za animatorja</a:t>
            </a:r>
          </a:p>
          <a:p>
            <a:endParaRPr lang="sl-SI" dirty="0" smtClean="0"/>
          </a:p>
          <a:p>
            <a:pPr>
              <a:buFontTx/>
              <a:buChar char="-"/>
            </a:pPr>
            <a:r>
              <a:rPr lang="sl-SI" dirty="0" smtClean="0"/>
              <a:t> prvi korak: v čašo vode stresemo žličko soli in pomešamo</a:t>
            </a:r>
          </a:p>
          <a:p>
            <a:pPr>
              <a:buFontTx/>
              <a:buChar char="-"/>
            </a:pPr>
            <a:r>
              <a:rPr lang="sl-SI" dirty="0" smtClean="0"/>
              <a:t> drugi korak: pojavi se presek, v njem pa molekule vode obdajajo ione natrija in kalcija</a:t>
            </a:r>
            <a:endParaRPr lang="sl-SI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Raztapljanje soli</a:t>
            </a:r>
            <a:endParaRPr lang="sl-SI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1886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Raztapljanje soli</a:t>
            </a:r>
            <a:endParaRPr lang="sl-SI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14" name="Rectangle 13"/>
          <p:cNvSpPr/>
          <p:nvPr/>
        </p:nvSpPr>
        <p:spPr>
          <a:xfrm>
            <a:off x="2483768" y="5949280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smtClean="0"/>
              <a:t>Žličko kuhinjske soli stresemo v v vodo.</a:t>
            </a:r>
            <a:endParaRPr lang="sl-SI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2708920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/>
              <a:t># v vodo stresemo žličko soli in pomešamo</a:t>
            </a:r>
            <a:endParaRPr lang="sl-SI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75856" y="98072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764704"/>
            <a:ext cx="327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natrijev klorid  +  voda</a:t>
            </a:r>
            <a:endParaRPr lang="sl-SI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067944" y="764704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natrijevi ioni   +  kloridni ioni   +  voda</a:t>
            </a:r>
            <a:endParaRPr lang="sl-SI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26876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NaCl(s)  +  H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0(l)                   Na</a:t>
            </a:r>
            <a:r>
              <a:rPr lang="sl-SI" sz="2800" baseline="30000" dirty="0" smtClean="0"/>
              <a:t>+</a:t>
            </a:r>
            <a:r>
              <a:rPr lang="sl-SI" sz="2800" dirty="0" smtClean="0"/>
              <a:t>(aq)  +  Cl</a:t>
            </a:r>
            <a:r>
              <a:rPr lang="sl-SI" sz="2800" baseline="30000" dirty="0" smtClean="0"/>
              <a:t>–</a:t>
            </a:r>
            <a:r>
              <a:rPr lang="sl-SI" sz="2800" dirty="0" smtClean="0"/>
              <a:t>(aq)  +  H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0(l)  </a:t>
            </a:r>
            <a:endParaRPr lang="sl-SI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75856" y="155679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1/2</a:t>
            </a:r>
            <a:endParaRPr lang="sl-SI" dirty="0"/>
          </a:p>
        </p:txBody>
      </p:sp>
      <p:pic>
        <p:nvPicPr>
          <p:cNvPr id="21" name="Picture 20" descr="postavitev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420888"/>
            <a:ext cx="4853976" cy="3033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1886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Raztapljanje soli</a:t>
            </a:r>
            <a:endParaRPr lang="sl-SI" dirty="0">
              <a:solidFill>
                <a:srgbClr val="00B0F0"/>
              </a:solidFill>
            </a:endParaRPr>
          </a:p>
        </p:txBody>
      </p:sp>
      <p:pic>
        <p:nvPicPr>
          <p:cNvPr id="5" name="Picture 4" descr="raztapljanje_snovi.jpg"/>
          <p:cNvPicPr>
            <a:picLocks noChangeAspect="1"/>
          </p:cNvPicPr>
          <p:nvPr/>
        </p:nvPicPr>
        <p:blipFill>
          <a:blip r:embed="rId2" cstate="print"/>
          <a:srcRect l="8378" t="11080" r="7847" b="16108"/>
          <a:stretch>
            <a:fillRect/>
          </a:stretch>
        </p:blipFill>
        <p:spPr>
          <a:xfrm>
            <a:off x="1619672" y="2204864"/>
            <a:ext cx="5760640" cy="33123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520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14" name="Rectangle 13"/>
          <p:cNvSpPr/>
          <p:nvPr/>
        </p:nvSpPr>
        <p:spPr>
          <a:xfrm>
            <a:off x="539552" y="573325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smtClean="0"/>
              <a:t>Molekule vode s svojim pozitivno nabitim delom obdajo negativno nabite ione klora (Cl</a:t>
            </a:r>
            <a:r>
              <a:rPr lang="sl-SI" baseline="30000" dirty="0" smtClean="0"/>
              <a:t>-</a:t>
            </a:r>
            <a:r>
              <a:rPr lang="sl-SI" dirty="0" smtClean="0"/>
              <a:t>) in s svojim negativno nabitim delom pozitivno nabite ione natrija (Na</a:t>
            </a:r>
            <a:r>
              <a:rPr lang="sl-SI" baseline="30000" dirty="0" smtClean="0"/>
              <a:t>+</a:t>
            </a:r>
            <a:r>
              <a:rPr lang="sl-SI" dirty="0" smtClean="0"/>
              <a:t>).</a:t>
            </a:r>
            <a:endParaRPr lang="sl-SI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27089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/>
              <a:t># v vodo stresemo žličko soli in pomešamo</a:t>
            </a:r>
            <a:endParaRPr lang="sl-SI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75856" y="98072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764704"/>
            <a:ext cx="327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natrijev klorid  +  voda</a:t>
            </a:r>
            <a:endParaRPr lang="sl-SI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067944" y="764704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natrijevi ioni   +  kloridni ioni   +  voda</a:t>
            </a:r>
            <a:endParaRPr lang="sl-SI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75856" y="155679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2/2</a:t>
            </a:r>
            <a:endParaRPr lang="sl-SI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2" y="126876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NaCl(s)  +  H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0(l)                   Na</a:t>
            </a:r>
            <a:r>
              <a:rPr lang="sl-SI" sz="2800" baseline="30000" dirty="0" smtClean="0"/>
              <a:t>+</a:t>
            </a:r>
            <a:r>
              <a:rPr lang="sl-SI" sz="2800" dirty="0" smtClean="0"/>
              <a:t>(aq)  +  Cl</a:t>
            </a:r>
            <a:r>
              <a:rPr lang="sl-SI" sz="2800" baseline="30000" dirty="0" smtClean="0"/>
              <a:t>–</a:t>
            </a:r>
            <a:r>
              <a:rPr lang="sl-SI" sz="2800" dirty="0" smtClean="0"/>
              <a:t>(aq)  +  H</a:t>
            </a:r>
            <a:r>
              <a:rPr lang="sl-SI" sz="2800" baseline="-25000" dirty="0" smtClean="0"/>
              <a:t>2</a:t>
            </a:r>
            <a:r>
              <a:rPr lang="sl-SI" sz="2800" dirty="0" smtClean="0"/>
              <a:t>0(l)  </a:t>
            </a:r>
            <a:endParaRPr lang="sl-SI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# razlaga elektroliza – za animatorja:</a:t>
            </a:r>
          </a:p>
          <a:p>
            <a:endParaRPr lang="sl-SI" dirty="0" smtClean="0"/>
          </a:p>
          <a:p>
            <a:pPr>
              <a:buFontTx/>
              <a:buChar char="-"/>
            </a:pPr>
            <a:r>
              <a:rPr lang="sl-SI" dirty="0" smtClean="0"/>
              <a:t> prvi korak: obe epruveti sta polni, v obeh presekih so molekule vode, ki se premikajo</a:t>
            </a:r>
          </a:p>
          <a:p>
            <a:pPr>
              <a:buFontTx/>
              <a:buChar char="-"/>
            </a:pPr>
            <a:r>
              <a:rPr lang="sl-SI" dirty="0" smtClean="0"/>
              <a:t> drugi korak: </a:t>
            </a:r>
          </a:p>
          <a:p>
            <a:pPr>
              <a:buFont typeface="Arial" pitchFamily="34" charset="0"/>
              <a:buChar char="•"/>
            </a:pPr>
            <a:r>
              <a:rPr lang="sl-SI" dirty="0" smtClean="0"/>
              <a:t> vklopimo baterijo</a:t>
            </a:r>
          </a:p>
          <a:p>
            <a:pPr>
              <a:buFont typeface="Arial" pitchFamily="34" charset="0"/>
              <a:buChar char="•"/>
            </a:pPr>
            <a:r>
              <a:rPr lang="sl-SI" dirty="0" smtClean="0"/>
              <a:t> molekule vode se pričnejo ‘razstavljati’, vodik in kisik gresta narazen; nato se povežeta v molekule kisik-kisik in vodik-vodik</a:t>
            </a:r>
          </a:p>
          <a:p>
            <a:pPr>
              <a:buFont typeface="Arial" pitchFamily="34" charset="0"/>
              <a:buChar char="•"/>
            </a:pPr>
            <a:r>
              <a:rPr lang="sl-SI" dirty="0" smtClean="0"/>
              <a:t> nastajajo mehurčki, gladina se v obeh epruvetah začne spuščati: </a:t>
            </a:r>
          </a:p>
          <a:p>
            <a:r>
              <a:rPr lang="sl-SI" dirty="0" smtClean="0"/>
              <a:t>epruveta z rdečo žico – tu nastaja kisik, gladina se spusti za eno tretjino epruvete, epruveta z modro žico – tu nastaja vodik, gladina se spusti za dve tretjini epruveti </a:t>
            </a:r>
          </a:p>
          <a:p>
            <a:r>
              <a:rPr lang="sl-SI" dirty="0" smtClean="0"/>
              <a:t>(2:1 mora biti vodika proti kisiku)</a:t>
            </a:r>
            <a:endParaRPr lang="sl-SI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Elektroliza vode</a:t>
            </a:r>
            <a:endParaRPr lang="sl-SI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elektroliza_vode.jpg"/>
          <p:cNvPicPr>
            <a:picLocks noChangeAspect="1"/>
          </p:cNvPicPr>
          <p:nvPr/>
        </p:nvPicPr>
        <p:blipFill>
          <a:blip r:embed="rId2" cstate="print"/>
          <a:srcRect b="13805"/>
          <a:stretch>
            <a:fillRect/>
          </a:stretch>
        </p:blipFill>
        <p:spPr>
          <a:xfrm>
            <a:off x="2267744" y="2060848"/>
            <a:ext cx="5400600" cy="4104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1886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Elektroliza vode</a:t>
            </a:r>
            <a:endParaRPr lang="sl-SI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512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54" name="TextBox 53"/>
          <p:cNvSpPr txBox="1"/>
          <p:nvPr/>
        </p:nvSpPr>
        <p:spPr>
          <a:xfrm>
            <a:off x="5975648" y="522920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/>
              <a:t># preden vklopimo el.tok sta obe epruveti polni; v preseku molekule vode</a:t>
            </a:r>
            <a:endParaRPr lang="sl-SI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67544" y="609329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 čaši in obeh epruvetah je voda. S pomočjo elektrolize bomo iz vode pridobili vodik.</a:t>
            </a:r>
            <a:endParaRPr lang="sl-SI" dirty="0"/>
          </a:p>
        </p:txBody>
      </p:sp>
      <p:grpSp>
        <p:nvGrpSpPr>
          <p:cNvPr id="56" name="Group 14"/>
          <p:cNvGrpSpPr/>
          <p:nvPr/>
        </p:nvGrpSpPr>
        <p:grpSpPr>
          <a:xfrm rot="769284">
            <a:off x="4549816" y="1181931"/>
            <a:ext cx="3857910" cy="2913497"/>
            <a:chOff x="4398060" y="1113582"/>
            <a:chExt cx="4055750" cy="3004544"/>
          </a:xfrm>
        </p:grpSpPr>
        <p:sp>
          <p:nvSpPr>
            <p:cNvPr id="57" name="Oval 56"/>
            <p:cNvSpPr/>
            <p:nvPr/>
          </p:nvSpPr>
          <p:spPr>
            <a:xfrm>
              <a:off x="6324077" y="1113582"/>
              <a:ext cx="2129733" cy="20377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58" name="Straight Connector 57"/>
            <p:cNvCxnSpPr>
              <a:endCxn id="57" idx="3"/>
            </p:cNvCxnSpPr>
            <p:nvPr/>
          </p:nvCxnSpPr>
          <p:spPr>
            <a:xfrm rot="20830716" flipV="1">
              <a:off x="4398060" y="3099541"/>
              <a:ext cx="2382831" cy="101858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15"/>
          <p:cNvGrpSpPr/>
          <p:nvPr/>
        </p:nvGrpSpPr>
        <p:grpSpPr>
          <a:xfrm rot="14513119">
            <a:off x="408361" y="1615353"/>
            <a:ext cx="2742684" cy="2816292"/>
            <a:chOff x="5137674" y="1017781"/>
            <a:chExt cx="2862519" cy="2820422"/>
          </a:xfrm>
        </p:grpSpPr>
        <p:sp>
          <p:nvSpPr>
            <p:cNvPr id="79" name="Oval 78"/>
            <p:cNvSpPr/>
            <p:nvPr/>
          </p:nvSpPr>
          <p:spPr>
            <a:xfrm>
              <a:off x="5802315" y="1017781"/>
              <a:ext cx="2197878" cy="21569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7086881" flipH="1" flipV="1">
              <a:off x="4683081" y="2870624"/>
              <a:ext cx="1422172" cy="51298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>
            <a:off x="2195736" y="62068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voda                 vodik   +   kisik   </a:t>
            </a:r>
            <a:endParaRPr lang="sl-SI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843808" y="83671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67744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 H</a:t>
            </a:r>
            <a:r>
              <a:rPr lang="pt-BR" baseline="-25000" dirty="0" smtClean="0"/>
              <a:t>2</a:t>
            </a:r>
            <a:r>
              <a:rPr lang="pt-BR" dirty="0" smtClean="0"/>
              <a:t>O(l) → 2 H</a:t>
            </a:r>
            <a:r>
              <a:rPr lang="pt-BR" baseline="-25000" dirty="0" smtClean="0"/>
              <a:t>2</a:t>
            </a:r>
            <a:r>
              <a:rPr lang="pt-BR" dirty="0" smtClean="0"/>
              <a:t>(g) + O</a:t>
            </a:r>
            <a:r>
              <a:rPr lang="pt-BR" baseline="-25000" dirty="0" smtClean="0"/>
              <a:t>2</a:t>
            </a:r>
            <a:r>
              <a:rPr lang="pt-BR" dirty="0" smtClean="0"/>
              <a:t>(g)</a:t>
            </a:r>
            <a:endParaRPr lang="sl-SI" dirty="0"/>
          </a:p>
        </p:txBody>
      </p:sp>
      <p:sp>
        <p:nvSpPr>
          <p:cNvPr id="59" name="TextBox 58"/>
          <p:cNvSpPr txBox="1"/>
          <p:nvPr/>
        </p:nvSpPr>
        <p:spPr>
          <a:xfrm>
            <a:off x="4283968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1/2</a:t>
            </a:r>
            <a:endParaRPr lang="sl-SI" dirty="0"/>
          </a:p>
        </p:txBody>
      </p:sp>
      <p:sp>
        <p:nvSpPr>
          <p:cNvPr id="61" name="Oval 60"/>
          <p:cNvSpPr/>
          <p:nvPr/>
        </p:nvSpPr>
        <p:spPr>
          <a:xfrm rot="6863093">
            <a:off x="6861156" y="1829724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 smtClean="0">
              <a:solidFill>
                <a:schemeClr val="tx1"/>
              </a:solidFill>
            </a:endParaRPr>
          </a:p>
          <a:p>
            <a:pPr algn="ctr"/>
            <a:r>
              <a:rPr lang="sl-SI" sz="1200" dirty="0" smtClean="0">
                <a:solidFill>
                  <a:schemeClr val="tx1"/>
                </a:solidFill>
              </a:rPr>
              <a:t>O  </a:t>
            </a:r>
            <a:endParaRPr lang="sl-SI" sz="12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6863093">
            <a:off x="6891185" y="1645521"/>
            <a:ext cx="207640" cy="207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100" dirty="0" smtClean="0">
              <a:solidFill>
                <a:schemeClr val="tx1"/>
              </a:solidFill>
            </a:endParaRPr>
          </a:p>
          <a:p>
            <a:pPr algn="ctr"/>
            <a:r>
              <a:rPr lang="sl-SI" sz="1100" dirty="0" smtClean="0">
                <a:solidFill>
                  <a:schemeClr val="tx1"/>
                </a:solidFill>
              </a:rPr>
              <a:t>H   </a:t>
            </a:r>
            <a:endParaRPr lang="sl-SI" sz="11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 rot="6863093">
            <a:off x="6736358" y="2062645"/>
            <a:ext cx="207640" cy="207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100" dirty="0" smtClean="0">
              <a:solidFill>
                <a:schemeClr val="tx1"/>
              </a:solidFill>
            </a:endParaRPr>
          </a:p>
          <a:p>
            <a:pPr algn="ctr"/>
            <a:r>
              <a:rPr lang="sl-SI" sz="1100" dirty="0" smtClean="0">
                <a:solidFill>
                  <a:schemeClr val="tx1"/>
                </a:solidFill>
              </a:rPr>
              <a:t>H   </a:t>
            </a:r>
            <a:endParaRPr lang="sl-SI" sz="11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 rot="15304488">
            <a:off x="7524328" y="1700808"/>
            <a:ext cx="476454" cy="624764"/>
            <a:chOff x="5868924" y="3979556"/>
            <a:chExt cx="476454" cy="624764"/>
          </a:xfrm>
        </p:grpSpPr>
        <p:sp>
          <p:nvSpPr>
            <p:cNvPr id="64" name="Oval 63"/>
            <p:cNvSpPr/>
            <p:nvPr/>
          </p:nvSpPr>
          <p:spPr>
            <a:xfrm rot="2614094">
              <a:off x="5993722" y="4163759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2614094">
              <a:off x="6023751" y="397955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 rot="2614094">
              <a:off x="5868924" y="43966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rot="15304488">
            <a:off x="6929221" y="2419153"/>
            <a:ext cx="476454" cy="624764"/>
            <a:chOff x="5868924" y="3979556"/>
            <a:chExt cx="476454" cy="624764"/>
          </a:xfrm>
        </p:grpSpPr>
        <p:sp>
          <p:nvSpPr>
            <p:cNvPr id="69" name="Oval 68"/>
            <p:cNvSpPr/>
            <p:nvPr/>
          </p:nvSpPr>
          <p:spPr>
            <a:xfrm rot="2614094">
              <a:off x="5993722" y="4163759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2614094">
              <a:off x="6023751" y="397955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614094">
              <a:off x="5868924" y="43966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rot="15304488">
            <a:off x="7649302" y="2347144"/>
            <a:ext cx="476454" cy="624764"/>
            <a:chOff x="5868924" y="3979556"/>
            <a:chExt cx="476454" cy="624764"/>
          </a:xfrm>
        </p:grpSpPr>
        <p:sp>
          <p:nvSpPr>
            <p:cNvPr id="73" name="Oval 72"/>
            <p:cNvSpPr/>
            <p:nvPr/>
          </p:nvSpPr>
          <p:spPr>
            <a:xfrm rot="2614094">
              <a:off x="5993722" y="4163759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 rot="2614094">
              <a:off x="6023751" y="397955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 rot="2614094">
              <a:off x="5868924" y="43966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rot="15304488">
            <a:off x="952557" y="2131121"/>
            <a:ext cx="476454" cy="624764"/>
            <a:chOff x="5868924" y="3979556"/>
            <a:chExt cx="476454" cy="624764"/>
          </a:xfrm>
        </p:grpSpPr>
        <p:sp>
          <p:nvSpPr>
            <p:cNvPr id="77" name="Oval 76"/>
            <p:cNvSpPr/>
            <p:nvPr/>
          </p:nvSpPr>
          <p:spPr>
            <a:xfrm rot="2614094">
              <a:off x="5993722" y="4163759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 rot="2614094">
              <a:off x="6023751" y="397955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 rot="2614094">
              <a:off x="5868924" y="43966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 rot="15304488">
            <a:off x="592517" y="2851200"/>
            <a:ext cx="476454" cy="624764"/>
            <a:chOff x="5868924" y="3979556"/>
            <a:chExt cx="476454" cy="624764"/>
          </a:xfrm>
        </p:grpSpPr>
        <p:sp>
          <p:nvSpPr>
            <p:cNvPr id="83" name="Oval 82"/>
            <p:cNvSpPr/>
            <p:nvPr/>
          </p:nvSpPr>
          <p:spPr>
            <a:xfrm rot="2614094">
              <a:off x="5993722" y="4163759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 rot="2614094">
              <a:off x="6023751" y="397955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 rot="2614094">
              <a:off x="5868924" y="43966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 rot="15304488">
            <a:off x="1528622" y="2635176"/>
            <a:ext cx="476454" cy="624764"/>
            <a:chOff x="5868924" y="3979556"/>
            <a:chExt cx="476454" cy="624764"/>
          </a:xfrm>
        </p:grpSpPr>
        <p:sp>
          <p:nvSpPr>
            <p:cNvPr id="127" name="Oval 126"/>
            <p:cNvSpPr/>
            <p:nvPr/>
          </p:nvSpPr>
          <p:spPr>
            <a:xfrm rot="2614094">
              <a:off x="5993722" y="4163759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 rot="2614094">
              <a:off x="6023751" y="397955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 rot="2614094">
              <a:off x="5868924" y="43966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 rot="15304488">
            <a:off x="1240590" y="3211240"/>
            <a:ext cx="476454" cy="624764"/>
            <a:chOff x="5868924" y="3979556"/>
            <a:chExt cx="476454" cy="624764"/>
          </a:xfrm>
        </p:grpSpPr>
        <p:sp>
          <p:nvSpPr>
            <p:cNvPr id="134" name="Oval 133"/>
            <p:cNvSpPr/>
            <p:nvPr/>
          </p:nvSpPr>
          <p:spPr>
            <a:xfrm rot="2614094">
              <a:off x="5993722" y="4163759"/>
              <a:ext cx="351656" cy="3516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200" dirty="0" smtClean="0">
                  <a:solidFill>
                    <a:schemeClr val="tx1"/>
                  </a:solidFill>
                </a:rPr>
                <a:t>O  </a:t>
              </a:r>
              <a:endParaRPr lang="sl-SI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 rot="2614094">
              <a:off x="6023751" y="3979556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 rot="2614094">
              <a:off x="5868924" y="4396680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   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elektroliza_v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249160"/>
            <a:ext cx="4680520" cy="4126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2606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00B0F0"/>
                </a:solidFill>
              </a:rPr>
              <a:t>Elektroliza vode</a:t>
            </a:r>
            <a:endParaRPr lang="sl-SI" dirty="0">
              <a:solidFill>
                <a:srgbClr val="00B0F0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4499993" y="1196752"/>
            <a:ext cx="3816427" cy="2520280"/>
            <a:chOff x="4398441" y="1052736"/>
            <a:chExt cx="4012140" cy="2599039"/>
          </a:xfrm>
        </p:grpSpPr>
        <p:sp>
          <p:nvSpPr>
            <p:cNvPr id="8" name="Oval 7"/>
            <p:cNvSpPr/>
            <p:nvPr/>
          </p:nvSpPr>
          <p:spPr>
            <a:xfrm>
              <a:off x="6084168" y="1052736"/>
              <a:ext cx="2326413" cy="2227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4398441" y="2760677"/>
              <a:ext cx="1892519" cy="8910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/>
          <p:nvPr/>
        </p:nvGrpSpPr>
        <p:grpSpPr>
          <a:xfrm rot="14513119">
            <a:off x="769700" y="1508726"/>
            <a:ext cx="2891950" cy="2418879"/>
            <a:chOff x="4981887" y="1017781"/>
            <a:chExt cx="3018306" cy="2422425"/>
          </a:xfrm>
        </p:grpSpPr>
        <p:sp>
          <p:nvSpPr>
            <p:cNvPr id="17" name="Oval 16"/>
            <p:cNvSpPr/>
            <p:nvPr/>
          </p:nvSpPr>
          <p:spPr>
            <a:xfrm>
              <a:off x="5802315" y="1017781"/>
              <a:ext cx="2197878" cy="21569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7086881" flipH="1" flipV="1">
              <a:off x="4837399" y="2523088"/>
              <a:ext cx="1061606" cy="77262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948264" y="1484784"/>
            <a:ext cx="418420" cy="225949"/>
            <a:chOff x="6685333" y="2206412"/>
            <a:chExt cx="418420" cy="225949"/>
          </a:xfrm>
        </p:grpSpPr>
        <p:sp>
          <p:nvSpPr>
            <p:cNvPr id="54" name="Oval 53"/>
            <p:cNvSpPr/>
            <p:nvPr/>
          </p:nvSpPr>
          <p:spPr>
            <a:xfrm rot="20856602">
              <a:off x="6685333" y="2206412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20856602">
              <a:off x="6896113" y="222472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51520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Kemijske reakcije</a:t>
            </a:r>
            <a:endParaRPr lang="sl-SI" dirty="0"/>
          </a:p>
        </p:txBody>
      </p:sp>
      <p:sp>
        <p:nvSpPr>
          <p:cNvPr id="79" name="TextBox 78"/>
          <p:cNvSpPr txBox="1"/>
          <p:nvPr/>
        </p:nvSpPr>
        <p:spPr>
          <a:xfrm>
            <a:off x="323528" y="5661248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Zaradi električnega toka se v molekulah vode prekinejo vezi med atomi kisika in vodika. Atomi se prerazporedijo in med seboj se povežeta dva atoma kisika in dva atoma vodika v molekulo kisika oziroma vodika.</a:t>
            </a:r>
            <a:endParaRPr lang="sl-SI" dirty="0"/>
          </a:p>
        </p:txBody>
      </p:sp>
      <p:sp>
        <p:nvSpPr>
          <p:cNvPr id="77" name="TextBox 76"/>
          <p:cNvSpPr txBox="1"/>
          <p:nvPr/>
        </p:nvSpPr>
        <p:spPr>
          <a:xfrm>
            <a:off x="4283968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2/2</a:t>
            </a:r>
            <a:endParaRPr lang="sl-SI" dirty="0"/>
          </a:p>
        </p:txBody>
      </p:sp>
      <p:sp>
        <p:nvSpPr>
          <p:cNvPr id="78" name="TextBox 77"/>
          <p:cNvSpPr txBox="1"/>
          <p:nvPr/>
        </p:nvSpPr>
        <p:spPr>
          <a:xfrm>
            <a:off x="2771800" y="1484784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/>
              <a:t># molekule se premikajo hitro znotraj presekov</a:t>
            </a:r>
            <a:endParaRPr lang="sl-SI" sz="1400" dirty="0"/>
          </a:p>
        </p:txBody>
      </p:sp>
      <p:sp>
        <p:nvSpPr>
          <p:cNvPr id="80" name="Oval 79"/>
          <p:cNvSpPr/>
          <p:nvPr/>
        </p:nvSpPr>
        <p:spPr>
          <a:xfrm rot="20856602">
            <a:off x="1149248" y="1806448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 rot="20856602">
            <a:off x="1365273" y="2022471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rot="20856602">
            <a:off x="1869328" y="2310502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 rot="20856602">
            <a:off x="2085353" y="2526525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 rot="20856602">
            <a:off x="1293262" y="2598535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 rot="20856602">
            <a:off x="1509287" y="2814558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 rot="20856602">
            <a:off x="2301376" y="2022472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 rot="20856602">
            <a:off x="2517401" y="2238495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 rot="20856602">
            <a:off x="1725311" y="1518416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rot="20856602">
            <a:off x="1941336" y="1734439"/>
            <a:ext cx="351656" cy="3516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O</a:t>
            </a:r>
            <a:endParaRPr lang="sl-SI" sz="1200" dirty="0" smtClean="0">
              <a:solidFill>
                <a:schemeClr val="tx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876256" y="1844824"/>
            <a:ext cx="418420" cy="225949"/>
            <a:chOff x="6685333" y="2206412"/>
            <a:chExt cx="418420" cy="225949"/>
          </a:xfrm>
        </p:grpSpPr>
        <p:sp>
          <p:nvSpPr>
            <p:cNvPr id="93" name="Oval 92"/>
            <p:cNvSpPr/>
            <p:nvPr/>
          </p:nvSpPr>
          <p:spPr>
            <a:xfrm rot="20856602">
              <a:off x="6685333" y="2206412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 rot="20856602">
              <a:off x="6896113" y="222472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8344" y="2204864"/>
            <a:ext cx="418420" cy="225949"/>
            <a:chOff x="6685333" y="2206412"/>
            <a:chExt cx="418420" cy="225949"/>
          </a:xfrm>
        </p:grpSpPr>
        <p:sp>
          <p:nvSpPr>
            <p:cNvPr id="96" name="Oval 95"/>
            <p:cNvSpPr/>
            <p:nvPr/>
          </p:nvSpPr>
          <p:spPr>
            <a:xfrm rot="20856602">
              <a:off x="6685333" y="2206412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 rot="20856602">
              <a:off x="6896113" y="222472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20272" y="2348880"/>
            <a:ext cx="418420" cy="225949"/>
            <a:chOff x="6685333" y="2206412"/>
            <a:chExt cx="418420" cy="225949"/>
          </a:xfrm>
        </p:grpSpPr>
        <p:sp>
          <p:nvSpPr>
            <p:cNvPr id="99" name="Oval 98"/>
            <p:cNvSpPr/>
            <p:nvPr/>
          </p:nvSpPr>
          <p:spPr>
            <a:xfrm rot="20856602">
              <a:off x="6685333" y="2206412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 rot="20856602">
              <a:off x="6896113" y="222472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516216" y="2708920"/>
            <a:ext cx="418420" cy="225949"/>
            <a:chOff x="6685333" y="2206412"/>
            <a:chExt cx="418420" cy="225949"/>
          </a:xfrm>
        </p:grpSpPr>
        <p:sp>
          <p:nvSpPr>
            <p:cNvPr id="102" name="Oval 101"/>
            <p:cNvSpPr/>
            <p:nvPr/>
          </p:nvSpPr>
          <p:spPr>
            <a:xfrm rot="20856602">
              <a:off x="6685333" y="2206412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rot="20856602">
              <a:off x="6896113" y="222472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228184" y="2132856"/>
            <a:ext cx="418420" cy="225949"/>
            <a:chOff x="6685333" y="2206412"/>
            <a:chExt cx="418420" cy="225949"/>
          </a:xfrm>
        </p:grpSpPr>
        <p:sp>
          <p:nvSpPr>
            <p:cNvPr id="105" name="Oval 104"/>
            <p:cNvSpPr/>
            <p:nvPr/>
          </p:nvSpPr>
          <p:spPr>
            <a:xfrm rot="20856602">
              <a:off x="6685333" y="2206412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 rot="20856602">
              <a:off x="6896113" y="222472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372200" y="1628800"/>
            <a:ext cx="418420" cy="225949"/>
            <a:chOff x="6685333" y="2206412"/>
            <a:chExt cx="418420" cy="225949"/>
          </a:xfrm>
        </p:grpSpPr>
        <p:sp>
          <p:nvSpPr>
            <p:cNvPr id="108" name="Oval 107"/>
            <p:cNvSpPr/>
            <p:nvPr/>
          </p:nvSpPr>
          <p:spPr>
            <a:xfrm rot="20856602">
              <a:off x="6685333" y="2206412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 rot="20856602">
              <a:off x="6896113" y="222472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668344" y="1700808"/>
            <a:ext cx="418420" cy="225949"/>
            <a:chOff x="6685333" y="2206412"/>
            <a:chExt cx="418420" cy="225949"/>
          </a:xfrm>
        </p:grpSpPr>
        <p:sp>
          <p:nvSpPr>
            <p:cNvPr id="111" name="Oval 110"/>
            <p:cNvSpPr/>
            <p:nvPr/>
          </p:nvSpPr>
          <p:spPr>
            <a:xfrm rot="20856602">
              <a:off x="6685333" y="2206412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 rot="20856602">
              <a:off x="6896113" y="222472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164288" y="2852936"/>
            <a:ext cx="418420" cy="225949"/>
            <a:chOff x="6685333" y="2206412"/>
            <a:chExt cx="418420" cy="225949"/>
          </a:xfrm>
        </p:grpSpPr>
        <p:sp>
          <p:nvSpPr>
            <p:cNvPr id="114" name="Oval 113"/>
            <p:cNvSpPr/>
            <p:nvPr/>
          </p:nvSpPr>
          <p:spPr>
            <a:xfrm rot="20856602">
              <a:off x="6685333" y="2206412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 rot="20856602">
              <a:off x="6896113" y="2224721"/>
              <a:ext cx="207640" cy="2076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100" dirty="0" smtClean="0">
                  <a:solidFill>
                    <a:schemeClr val="tx1"/>
                  </a:solidFill>
                </a:rPr>
                <a:t>H</a:t>
              </a:r>
              <a:endParaRPr lang="sl-SI" sz="11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1333</Words>
  <Application>Microsoft Office PowerPoint</Application>
  <PresentationFormat>On-screen Show (4:3)</PresentationFormat>
  <Paragraphs>595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Officeova tema</vt:lpstr>
      <vt:lpstr>Kemijske reakcije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Matej Urbančič</dc:creator>
  <cp:lastModifiedBy>brigita.urbancic</cp:lastModifiedBy>
  <cp:revision>240</cp:revision>
  <dcterms:created xsi:type="dcterms:W3CDTF">2015-10-08T07:47:42Z</dcterms:created>
  <dcterms:modified xsi:type="dcterms:W3CDTF">2016-03-03T12:49:42Z</dcterms:modified>
</cp:coreProperties>
</file>