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72" r:id="rId3"/>
    <p:sldId id="269" r:id="rId4"/>
    <p:sldId id="271" r:id="rId5"/>
    <p:sldId id="273" r:id="rId6"/>
    <p:sldId id="274" r:id="rId7"/>
    <p:sldId id="260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 Blagojevic" initials="LB" lastIdx="1" clrIdx="0">
    <p:extLst>
      <p:ext uri="{19B8F6BF-5375-455C-9EA6-DF929625EA0E}">
        <p15:presenceInfo xmlns:p15="http://schemas.microsoft.com/office/powerpoint/2012/main" userId="S::Blagojevic_Luka@phd.ceu.edu::c5e2c501-6013-4fa4-99fb-0a68c91fdd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000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1:32:35.60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315512-55BA-4465-88E1-65FE17B0D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03AF7-47C4-4FDC-A454-B88D5A7CB2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12F92-B982-4246-A005-3E60D13CB09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9601D7E-8C9B-4FAF-A154-42167F5232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E801961-5CFC-4044-88E7-B1A66593D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F756C-B32C-45E9-B5AE-DEB9CB9FD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34368-6D4D-4FB9-958F-5D40292BF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C3D50-25DF-4F87-A190-4FF921FD0E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481FA-BD75-4331-8F7F-CCB945723B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8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56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38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60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9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98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2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28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0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7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6B85AB-68EF-4791-811A-82CBAECC3E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ED5FDF6-A289-4BD5-B53F-841E05FA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2CF-A11F-4FDE-8D8C-5F84191EF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Interspecies machine learning:  </a:t>
            </a:r>
            <a:r>
              <a:rPr lang="en-US" dirty="0"/>
              <a:t>Using animal training data to classify humans neurons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E5CB5-D4FC-4E24-9B14-6B98F6D20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Luka Blagojevic, department of network and data science  – 1.4.2021.</a:t>
            </a:r>
          </a:p>
          <a:p>
            <a:r>
              <a:rPr lang="en-US" dirty="0"/>
              <a:t>Data mining and big data analytics project</a:t>
            </a:r>
          </a:p>
        </p:txBody>
      </p:sp>
    </p:spTree>
    <p:extLst>
      <p:ext uri="{BB962C8B-B14F-4D97-AF65-F5344CB8AC3E}">
        <p14:creationId xmlns:p14="http://schemas.microsoft.com/office/powerpoint/2010/main" val="332494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0126-831F-4BD5-BCCC-76934F9B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 and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6886-82DE-43D1-B5E8-1E984E71B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57" y="2462556"/>
            <a:ext cx="8825659" cy="3416300"/>
          </a:xfrm>
        </p:spPr>
        <p:txBody>
          <a:bodyPr>
            <a:normAutofit/>
          </a:bodyPr>
          <a:lstStyle/>
          <a:p>
            <a:r>
              <a:rPr lang="en-US" sz="1400" b="1" dirty="0"/>
              <a:t>Project goal: By using animal training, classify human neuron</a:t>
            </a:r>
            <a:br>
              <a:rPr lang="en-US" sz="1400" b="1" dirty="0"/>
            </a:br>
            <a:r>
              <a:rPr lang="en-US" sz="1400" b="1" dirty="0"/>
              <a:t>cell types</a:t>
            </a:r>
          </a:p>
          <a:p>
            <a:r>
              <a:rPr lang="en-US" sz="1400" b="1" dirty="0"/>
              <a:t>Why?</a:t>
            </a:r>
            <a:r>
              <a:rPr lang="en-US" sz="1400" dirty="0"/>
              <a:t> A lot of easily obtainable animal data – useful since human data</a:t>
            </a:r>
            <a:br>
              <a:rPr lang="en-US" sz="1400" dirty="0"/>
            </a:br>
            <a:r>
              <a:rPr lang="en-US" sz="1400" dirty="0"/>
              <a:t>is harder to obtain, control for and it’s more expensive</a:t>
            </a:r>
          </a:p>
          <a:p>
            <a:r>
              <a:rPr lang="en-US" sz="1400" dirty="0"/>
              <a:t>Neuromorpho.org - animal and human neuron data</a:t>
            </a:r>
          </a:p>
          <a:p>
            <a:pPr marL="0" indent="0">
              <a:buNone/>
            </a:pPr>
            <a:r>
              <a:rPr lang="en-US" sz="1400" dirty="0"/>
              <a:t>(22 features, I removed highly correlated ones – 19 used)</a:t>
            </a:r>
          </a:p>
          <a:p>
            <a:r>
              <a:rPr lang="en-US" sz="1400" dirty="0"/>
              <a:t>Two classes:</a:t>
            </a:r>
            <a:br>
              <a:rPr lang="en-US" sz="1400" dirty="0"/>
            </a:br>
            <a:r>
              <a:rPr lang="en-US" sz="1400" dirty="0"/>
              <a:t>1) </a:t>
            </a:r>
            <a:r>
              <a:rPr lang="en-US" sz="1400" b="1" dirty="0"/>
              <a:t>primary cell type </a:t>
            </a:r>
            <a:r>
              <a:rPr lang="en-US" sz="1400" dirty="0"/>
              <a:t>(13 of them)</a:t>
            </a:r>
            <a:br>
              <a:rPr lang="en-US" sz="1400" dirty="0"/>
            </a:br>
            <a:r>
              <a:rPr lang="en-US" sz="1400" dirty="0"/>
              <a:t>2) </a:t>
            </a:r>
            <a:r>
              <a:rPr lang="en-US" sz="1400" b="1" dirty="0"/>
              <a:t>secondary cell type </a:t>
            </a:r>
            <a:r>
              <a:rPr lang="en-US" sz="1400" dirty="0"/>
              <a:t>(31 of them)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5EDE939-AF74-49A6-BC4B-D03525CEE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51957"/>
              </p:ext>
            </p:extLst>
          </p:nvPr>
        </p:nvGraphicFramePr>
        <p:xfrm>
          <a:off x="873477" y="5193056"/>
          <a:ext cx="220071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349">
                  <a:extLst>
                    <a:ext uri="{9D8B030D-6E8A-4147-A177-3AD203B41FA5}">
                      <a16:colId xmlns:a16="http://schemas.microsoft.com/office/drawing/2014/main" val="3853346623"/>
                    </a:ext>
                  </a:extLst>
                </a:gridCol>
                <a:gridCol w="1229363">
                  <a:extLst>
                    <a:ext uri="{9D8B030D-6E8A-4147-A177-3AD203B41FA5}">
                      <a16:colId xmlns:a16="http://schemas.microsoft.com/office/drawing/2014/main" val="1698074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Number of data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292902"/>
                  </a:ext>
                </a:extLst>
              </a:tr>
              <a:tr h="162052">
                <a:tc>
                  <a:txBody>
                    <a:bodyPr/>
                    <a:lstStyle/>
                    <a:p>
                      <a:r>
                        <a:rPr lang="en-US" sz="10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97518"/>
                  </a:ext>
                </a:extLst>
              </a:tr>
              <a:tr h="162052">
                <a:tc>
                  <a:txBody>
                    <a:bodyPr/>
                    <a:lstStyle/>
                    <a:p>
                      <a:r>
                        <a:rPr lang="en-US" sz="1000" dirty="0"/>
                        <a:t>Monkey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2361"/>
                  </a:ext>
                </a:extLst>
              </a:tr>
              <a:tr h="162052">
                <a:tc>
                  <a:txBody>
                    <a:bodyPr/>
                    <a:lstStyle/>
                    <a:p>
                      <a:r>
                        <a:rPr lang="en-US" sz="1000" dirty="0"/>
                        <a:t>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19057"/>
                  </a:ext>
                </a:extLst>
              </a:tr>
              <a:tr h="162052">
                <a:tc>
                  <a:txBody>
                    <a:bodyPr/>
                    <a:lstStyle/>
                    <a:p>
                      <a:r>
                        <a:rPr lang="en-US" sz="1000" dirty="0"/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8300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40844EF-8FEB-4695-91AF-D0473158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841" y="2433582"/>
            <a:ext cx="4298907" cy="4132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5328FF-F5A5-477B-AA94-B0FB2F7F2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3" t="1727" r="1077"/>
          <a:stretch/>
        </p:blipFill>
        <p:spPr>
          <a:xfrm>
            <a:off x="10138779" y="3178419"/>
            <a:ext cx="1949758" cy="18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2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A4F6-7AEC-4FA8-BCA2-E9A07536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Principal component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ECEF7-5900-4353-9659-523E3354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0" y="2437288"/>
            <a:ext cx="4295163" cy="4167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E0B45-06BE-408B-94FE-6FB151CDE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498" y="2879574"/>
            <a:ext cx="5623550" cy="3725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3670AF-C4EE-425B-8188-F592D365B51A}"/>
              </a:ext>
            </a:extLst>
          </p:cNvPr>
          <p:cNvSpPr txBox="1"/>
          <p:nvPr/>
        </p:nvSpPr>
        <p:spPr>
          <a:xfrm>
            <a:off x="7566870" y="2357306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Explained 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BD2E4-E86A-45EE-A993-AA0AE9A2A0E2}"/>
              </a:ext>
            </a:extLst>
          </p:cNvPr>
          <p:cNvSpPr txBox="1"/>
          <p:nvPr/>
        </p:nvSpPr>
        <p:spPr>
          <a:xfrm>
            <a:off x="1486249" y="2357306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41621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>
            <a:extLst>
              <a:ext uri="{FF2B5EF4-FFF2-40B4-BE49-F238E27FC236}">
                <a16:creationId xmlns:a16="http://schemas.microsoft.com/office/drawing/2014/main" id="{D0A1E4D7-3A51-4B4D-901C-DF2B626678C4}"/>
              </a:ext>
            </a:extLst>
          </p:cNvPr>
          <p:cNvSpPr/>
          <p:nvPr/>
        </p:nvSpPr>
        <p:spPr>
          <a:xfrm>
            <a:off x="9945270" y="5411412"/>
            <a:ext cx="1147819" cy="4240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2BE61E-D51C-4249-88D7-5CF26C6BD54D}"/>
              </a:ext>
            </a:extLst>
          </p:cNvPr>
          <p:cNvSpPr/>
          <p:nvPr/>
        </p:nvSpPr>
        <p:spPr>
          <a:xfrm>
            <a:off x="9969638" y="5859960"/>
            <a:ext cx="820202" cy="4521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7960BB5-6F81-42BB-A6B9-757DE513033A}"/>
              </a:ext>
            </a:extLst>
          </p:cNvPr>
          <p:cNvSpPr/>
          <p:nvPr/>
        </p:nvSpPr>
        <p:spPr>
          <a:xfrm>
            <a:off x="6770206" y="5314490"/>
            <a:ext cx="1150190" cy="9678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D0EE8-0E2D-4703-8674-0FC83380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Do classes, across species, refer to morphologically similar things?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D550B-C6A6-48EC-830F-C77F8F7AE595}"/>
              </a:ext>
            </a:extLst>
          </p:cNvPr>
          <p:cNvSpPr txBox="1"/>
          <p:nvPr/>
        </p:nvSpPr>
        <p:spPr>
          <a:xfrm>
            <a:off x="565157" y="2278703"/>
            <a:ext cx="4763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Hypothesis: </a:t>
            </a:r>
            <a:r>
              <a:rPr lang="sr-Latn-RS" dirty="0"/>
              <a:t>Class labels refer to the similar morphological objects across species </a:t>
            </a:r>
            <a:r>
              <a:rPr lang="sr-Latn-RS" b="1" dirty="0"/>
              <a:t>(same name – same shape)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3BF9A-C2FF-4994-8DFA-7D28ABB5A95F}"/>
              </a:ext>
            </a:extLst>
          </p:cNvPr>
          <p:cNvSpPr txBox="1"/>
          <p:nvPr/>
        </p:nvSpPr>
        <p:spPr>
          <a:xfrm>
            <a:off x="588288" y="4571557"/>
            <a:ext cx="402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Rejected hypothesis</a:t>
            </a:r>
            <a:r>
              <a:rPr lang="sr-Latn-RS" b="1" dirty="0"/>
              <a:t> (same name – different shape)</a:t>
            </a:r>
            <a:endParaRPr lang="en-US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111B03-A9BD-40BD-8936-135066585636}"/>
              </a:ext>
            </a:extLst>
          </p:cNvPr>
          <p:cNvSpPr/>
          <p:nvPr/>
        </p:nvSpPr>
        <p:spPr>
          <a:xfrm>
            <a:off x="768625" y="5466388"/>
            <a:ext cx="378007" cy="28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9D6965-ACDD-4224-8689-23BC1E79C109}"/>
              </a:ext>
            </a:extLst>
          </p:cNvPr>
          <p:cNvSpPr/>
          <p:nvPr/>
        </p:nvSpPr>
        <p:spPr>
          <a:xfrm>
            <a:off x="1374313" y="5451164"/>
            <a:ext cx="378007" cy="28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8554B59F-CED2-4080-BBB5-BD611287F3A8}"/>
              </a:ext>
            </a:extLst>
          </p:cNvPr>
          <p:cNvSpPr/>
          <p:nvPr/>
        </p:nvSpPr>
        <p:spPr>
          <a:xfrm>
            <a:off x="757416" y="5970548"/>
            <a:ext cx="420597" cy="417272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787C82F3-342B-4AF8-997E-8296144F2779}"/>
              </a:ext>
            </a:extLst>
          </p:cNvPr>
          <p:cNvSpPr/>
          <p:nvPr/>
        </p:nvSpPr>
        <p:spPr>
          <a:xfrm>
            <a:off x="1353017" y="5982958"/>
            <a:ext cx="420597" cy="417272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470F3-F0CF-4B47-9FE9-BCE1CBD6A19B}"/>
              </a:ext>
            </a:extLst>
          </p:cNvPr>
          <p:cNvSpPr txBox="1"/>
          <p:nvPr/>
        </p:nvSpPr>
        <p:spPr>
          <a:xfrm>
            <a:off x="1887325" y="3487122"/>
            <a:ext cx="392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/>
              <a:t>Human data: Neuron class A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C05C5A-EE6D-472D-A596-38295E93D4B3}"/>
              </a:ext>
            </a:extLst>
          </p:cNvPr>
          <p:cNvSpPr txBox="1"/>
          <p:nvPr/>
        </p:nvSpPr>
        <p:spPr>
          <a:xfrm>
            <a:off x="1913362" y="4055291"/>
            <a:ext cx="392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/>
              <a:t>Mouse data: Neuron class A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5E9C4D-3F03-4025-A861-39A4623EC623}"/>
              </a:ext>
            </a:extLst>
          </p:cNvPr>
          <p:cNvSpPr txBox="1"/>
          <p:nvPr/>
        </p:nvSpPr>
        <p:spPr>
          <a:xfrm>
            <a:off x="2028300" y="5526861"/>
            <a:ext cx="3437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/>
              <a:t>Human data: Neuron class A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5728DA-EAFD-4172-8FC5-62F5E2475964}"/>
              </a:ext>
            </a:extLst>
          </p:cNvPr>
          <p:cNvSpPr txBox="1"/>
          <p:nvPr/>
        </p:nvSpPr>
        <p:spPr>
          <a:xfrm>
            <a:off x="2063372" y="6047753"/>
            <a:ext cx="392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/>
              <a:t>Mouse data: Neuron class A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BAF669-F6AA-4B37-9319-020CA80E2777}"/>
              </a:ext>
            </a:extLst>
          </p:cNvPr>
          <p:cNvSpPr txBox="1"/>
          <p:nvPr/>
        </p:nvSpPr>
        <p:spPr>
          <a:xfrm>
            <a:off x="6477406" y="2354030"/>
            <a:ext cx="5758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Intraclass similarity between species </a:t>
            </a:r>
            <a:r>
              <a:rPr lang="sr-Latn-RS" b="1" dirty="0"/>
              <a:t>TEST – Do class labels referal to objects in of similar neuromorphological shape across species</a:t>
            </a:r>
            <a:endParaRPr lang="en-US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A0038A-50F6-4FEB-83E4-0070B0C2C602}"/>
              </a:ext>
            </a:extLst>
          </p:cNvPr>
          <p:cNvSpPr/>
          <p:nvPr/>
        </p:nvSpPr>
        <p:spPr>
          <a:xfrm>
            <a:off x="6563591" y="3328575"/>
            <a:ext cx="372210" cy="27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F042948-5A33-4FB0-848D-3EA3D8FC50B7}"/>
              </a:ext>
            </a:extLst>
          </p:cNvPr>
          <p:cNvSpPr/>
          <p:nvPr/>
        </p:nvSpPr>
        <p:spPr>
          <a:xfrm>
            <a:off x="7102120" y="3338915"/>
            <a:ext cx="372210" cy="262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75E885-C202-4676-9EDA-9A798CEF497F}"/>
              </a:ext>
            </a:extLst>
          </p:cNvPr>
          <p:cNvSpPr txBox="1"/>
          <p:nvPr/>
        </p:nvSpPr>
        <p:spPr>
          <a:xfrm>
            <a:off x="7640649" y="3299409"/>
            <a:ext cx="392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/>
              <a:t>Human data: Neuron class A</a:t>
            </a:r>
            <a:endParaRPr lang="en-US" sz="1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693914-1DFE-4FB8-B895-2BAB3A892644}"/>
              </a:ext>
            </a:extLst>
          </p:cNvPr>
          <p:cNvSpPr/>
          <p:nvPr/>
        </p:nvSpPr>
        <p:spPr>
          <a:xfrm>
            <a:off x="6563591" y="3666585"/>
            <a:ext cx="372210" cy="27272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9294015-E54B-4A58-BC0E-B6B9B00AF5DE}"/>
              </a:ext>
            </a:extLst>
          </p:cNvPr>
          <p:cNvSpPr/>
          <p:nvPr/>
        </p:nvSpPr>
        <p:spPr>
          <a:xfrm>
            <a:off x="7102120" y="3676925"/>
            <a:ext cx="372210" cy="2623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459BB8-233E-4742-8558-E1A49AE67975}"/>
              </a:ext>
            </a:extLst>
          </p:cNvPr>
          <p:cNvSpPr/>
          <p:nvPr/>
        </p:nvSpPr>
        <p:spPr>
          <a:xfrm>
            <a:off x="6563591" y="4010343"/>
            <a:ext cx="372210" cy="27272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E7DAC8-134E-4871-B2BC-F466432F5FA7}"/>
              </a:ext>
            </a:extLst>
          </p:cNvPr>
          <p:cNvSpPr/>
          <p:nvPr/>
        </p:nvSpPr>
        <p:spPr>
          <a:xfrm>
            <a:off x="7102120" y="4020683"/>
            <a:ext cx="372210" cy="26238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3979FB1-D584-43C9-A549-47BC635906D4}"/>
              </a:ext>
            </a:extLst>
          </p:cNvPr>
          <p:cNvSpPr/>
          <p:nvPr/>
        </p:nvSpPr>
        <p:spPr>
          <a:xfrm>
            <a:off x="6563591" y="4363068"/>
            <a:ext cx="372210" cy="2727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C7861FB-661D-40DF-9FB8-55B171DCBA54}"/>
              </a:ext>
            </a:extLst>
          </p:cNvPr>
          <p:cNvSpPr/>
          <p:nvPr/>
        </p:nvSpPr>
        <p:spPr>
          <a:xfrm>
            <a:off x="7102120" y="4373408"/>
            <a:ext cx="372210" cy="2623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C22419-1A10-4AB9-9743-190C3C78313B}"/>
              </a:ext>
            </a:extLst>
          </p:cNvPr>
          <p:cNvSpPr txBox="1"/>
          <p:nvPr/>
        </p:nvSpPr>
        <p:spPr>
          <a:xfrm>
            <a:off x="7640649" y="3641011"/>
            <a:ext cx="392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/>
              <a:t>Human data: Neuron class A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CBA810-78F4-40DC-87B3-5849DA9ACC53}"/>
              </a:ext>
            </a:extLst>
          </p:cNvPr>
          <p:cNvSpPr txBox="1"/>
          <p:nvPr/>
        </p:nvSpPr>
        <p:spPr>
          <a:xfrm>
            <a:off x="7640649" y="4392370"/>
            <a:ext cx="392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/>
              <a:t>Human data: Neuron class A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AFF028-1EA3-4D19-8798-9701EA2C349D}"/>
              </a:ext>
            </a:extLst>
          </p:cNvPr>
          <p:cNvSpPr txBox="1"/>
          <p:nvPr/>
        </p:nvSpPr>
        <p:spPr>
          <a:xfrm>
            <a:off x="7640649" y="4023038"/>
            <a:ext cx="392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/>
              <a:t>Human data: Neuron class A</a:t>
            </a:r>
            <a:endParaRPr lang="en-US" sz="1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B54C85-1586-4365-9317-032A90491D3E}"/>
              </a:ext>
            </a:extLst>
          </p:cNvPr>
          <p:cNvSpPr/>
          <p:nvPr/>
        </p:nvSpPr>
        <p:spPr>
          <a:xfrm>
            <a:off x="756303" y="4131822"/>
            <a:ext cx="372210" cy="27272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1C1151-43E8-4218-AF7E-D424F8DAA099}"/>
              </a:ext>
            </a:extLst>
          </p:cNvPr>
          <p:cNvSpPr/>
          <p:nvPr/>
        </p:nvSpPr>
        <p:spPr>
          <a:xfrm>
            <a:off x="1278711" y="4136993"/>
            <a:ext cx="372210" cy="2623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A62E1F-DF25-4E7C-99D9-41205A4E5EBE}"/>
              </a:ext>
            </a:extLst>
          </p:cNvPr>
          <p:cNvSpPr/>
          <p:nvPr/>
        </p:nvSpPr>
        <p:spPr>
          <a:xfrm>
            <a:off x="740182" y="3533668"/>
            <a:ext cx="372210" cy="27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DE9CAC-4B60-458A-ADE8-F072761728E8}"/>
              </a:ext>
            </a:extLst>
          </p:cNvPr>
          <p:cNvSpPr/>
          <p:nvPr/>
        </p:nvSpPr>
        <p:spPr>
          <a:xfrm>
            <a:off x="1278711" y="3544008"/>
            <a:ext cx="372210" cy="262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D36DE0-917E-48B1-9CB3-23222383FC51}"/>
              </a:ext>
            </a:extLst>
          </p:cNvPr>
          <p:cNvCxnSpPr>
            <a:cxnSpLocks/>
          </p:cNvCxnSpPr>
          <p:nvPr/>
        </p:nvCxnSpPr>
        <p:spPr>
          <a:xfrm flipV="1">
            <a:off x="6563591" y="5301696"/>
            <a:ext cx="0" cy="108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46A0A1-A3A1-4678-8EDD-D452D1F2512E}"/>
              </a:ext>
            </a:extLst>
          </p:cNvPr>
          <p:cNvCxnSpPr>
            <a:cxnSpLocks/>
          </p:cNvCxnSpPr>
          <p:nvPr/>
        </p:nvCxnSpPr>
        <p:spPr>
          <a:xfrm>
            <a:off x="6563591" y="6387436"/>
            <a:ext cx="1759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1DB7322-8CE2-4790-BC61-1456BB41EB50}"/>
              </a:ext>
            </a:extLst>
          </p:cNvPr>
          <p:cNvSpPr/>
          <p:nvPr/>
        </p:nvSpPr>
        <p:spPr>
          <a:xfrm>
            <a:off x="7429705" y="5632647"/>
            <a:ext cx="182880" cy="8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3AC547-24C0-4B0B-84C9-024F99B06C4F}"/>
              </a:ext>
            </a:extLst>
          </p:cNvPr>
          <p:cNvSpPr/>
          <p:nvPr/>
        </p:nvSpPr>
        <p:spPr>
          <a:xfrm>
            <a:off x="7247345" y="5650706"/>
            <a:ext cx="182880" cy="78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17C7EFE-4C8C-4792-8856-2A46BED9DA60}"/>
              </a:ext>
            </a:extLst>
          </p:cNvPr>
          <p:cNvSpPr/>
          <p:nvPr/>
        </p:nvSpPr>
        <p:spPr>
          <a:xfrm>
            <a:off x="7038913" y="5632887"/>
            <a:ext cx="182880" cy="8196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362321D-7F1D-45C5-82B9-A06CA470E0C5}"/>
              </a:ext>
            </a:extLst>
          </p:cNvPr>
          <p:cNvSpPr/>
          <p:nvPr/>
        </p:nvSpPr>
        <p:spPr>
          <a:xfrm>
            <a:off x="7488608" y="5545119"/>
            <a:ext cx="182880" cy="788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1F9876-4AE7-4A5A-821E-91CB4FFB563F}"/>
              </a:ext>
            </a:extLst>
          </p:cNvPr>
          <p:cNvSpPr/>
          <p:nvPr/>
        </p:nvSpPr>
        <p:spPr>
          <a:xfrm>
            <a:off x="7242137" y="5554601"/>
            <a:ext cx="182880" cy="8196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DC0377-F403-4B3E-9FDA-3F29E21FD14A}"/>
              </a:ext>
            </a:extLst>
          </p:cNvPr>
          <p:cNvSpPr/>
          <p:nvPr/>
        </p:nvSpPr>
        <p:spPr>
          <a:xfrm>
            <a:off x="7398403" y="5769739"/>
            <a:ext cx="182880" cy="78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EF5C489-FDE6-4C84-8484-937886C5CEB1}"/>
              </a:ext>
            </a:extLst>
          </p:cNvPr>
          <p:cNvSpPr/>
          <p:nvPr/>
        </p:nvSpPr>
        <p:spPr>
          <a:xfrm>
            <a:off x="7094673" y="5944628"/>
            <a:ext cx="182880" cy="819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E322C46-09E8-43FE-BEF5-C150CBE69BDF}"/>
              </a:ext>
            </a:extLst>
          </p:cNvPr>
          <p:cNvSpPr/>
          <p:nvPr/>
        </p:nvSpPr>
        <p:spPr>
          <a:xfrm>
            <a:off x="7333577" y="6014353"/>
            <a:ext cx="182880" cy="788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857C5E-FCB2-4AAD-8E3A-F99D6E5076E8}"/>
              </a:ext>
            </a:extLst>
          </p:cNvPr>
          <p:cNvCxnSpPr>
            <a:cxnSpLocks/>
          </p:cNvCxnSpPr>
          <p:nvPr/>
        </p:nvCxnSpPr>
        <p:spPr>
          <a:xfrm flipV="1">
            <a:off x="9679879" y="5313384"/>
            <a:ext cx="0" cy="108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7C9B26-5B4A-45E7-838E-852D17509944}"/>
              </a:ext>
            </a:extLst>
          </p:cNvPr>
          <p:cNvCxnSpPr>
            <a:cxnSpLocks/>
          </p:cNvCxnSpPr>
          <p:nvPr/>
        </p:nvCxnSpPr>
        <p:spPr>
          <a:xfrm>
            <a:off x="9679879" y="6400230"/>
            <a:ext cx="1455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E8AC1A3-D90B-4652-8163-1CEEA45C0E1C}"/>
              </a:ext>
            </a:extLst>
          </p:cNvPr>
          <p:cNvSpPr/>
          <p:nvPr/>
        </p:nvSpPr>
        <p:spPr>
          <a:xfrm>
            <a:off x="10497287" y="5561896"/>
            <a:ext cx="200088" cy="8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A908390-F459-482C-9703-F16D015F22A6}"/>
              </a:ext>
            </a:extLst>
          </p:cNvPr>
          <p:cNvSpPr/>
          <p:nvPr/>
        </p:nvSpPr>
        <p:spPr>
          <a:xfrm>
            <a:off x="10335434" y="5611276"/>
            <a:ext cx="200088" cy="78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3DF8F72-9425-4490-A9D3-7FDAA84F48BD}"/>
              </a:ext>
            </a:extLst>
          </p:cNvPr>
          <p:cNvSpPr/>
          <p:nvPr/>
        </p:nvSpPr>
        <p:spPr>
          <a:xfrm>
            <a:off x="10127002" y="5593457"/>
            <a:ext cx="200088" cy="8196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3023869-FFDA-4CB2-8188-F06A25B0B35A}"/>
              </a:ext>
            </a:extLst>
          </p:cNvPr>
          <p:cNvSpPr/>
          <p:nvPr/>
        </p:nvSpPr>
        <p:spPr>
          <a:xfrm>
            <a:off x="10576697" y="5505689"/>
            <a:ext cx="200088" cy="788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F9341E-0034-4A29-8172-5177DEF6850F}"/>
              </a:ext>
            </a:extLst>
          </p:cNvPr>
          <p:cNvSpPr/>
          <p:nvPr/>
        </p:nvSpPr>
        <p:spPr>
          <a:xfrm>
            <a:off x="10294884" y="5504135"/>
            <a:ext cx="200088" cy="8196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859DFE7-7DAE-49F7-B12C-2C6BDE02A2EE}"/>
              </a:ext>
            </a:extLst>
          </p:cNvPr>
          <p:cNvSpPr/>
          <p:nvPr/>
        </p:nvSpPr>
        <p:spPr>
          <a:xfrm>
            <a:off x="10547135" y="5671660"/>
            <a:ext cx="200088" cy="78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E4A0C43-78B8-45AE-A4FC-8293217ECC8C}"/>
              </a:ext>
            </a:extLst>
          </p:cNvPr>
          <p:cNvSpPr/>
          <p:nvPr/>
        </p:nvSpPr>
        <p:spPr>
          <a:xfrm>
            <a:off x="10182762" y="5905198"/>
            <a:ext cx="200088" cy="819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7F94C36-5E21-4833-9965-BB6D95373447}"/>
              </a:ext>
            </a:extLst>
          </p:cNvPr>
          <p:cNvSpPr/>
          <p:nvPr/>
        </p:nvSpPr>
        <p:spPr>
          <a:xfrm>
            <a:off x="10421666" y="5974923"/>
            <a:ext cx="200088" cy="788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A5BF0E-A654-4623-887D-B36275C1EBE9}"/>
              </a:ext>
            </a:extLst>
          </p:cNvPr>
          <p:cNvSpPr txBox="1"/>
          <p:nvPr/>
        </p:nvSpPr>
        <p:spPr>
          <a:xfrm>
            <a:off x="6500283" y="6471670"/>
            <a:ext cx="215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/>
              <a:t>Hypothesis </a:t>
            </a:r>
            <a:r>
              <a:rPr lang="sr-Latn-RS" sz="1400" b="1" dirty="0"/>
              <a:t>true</a:t>
            </a:r>
            <a:endParaRPr lang="en-US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9892AC-9E9F-4E47-9C9E-9832E6FAB3F6}"/>
              </a:ext>
            </a:extLst>
          </p:cNvPr>
          <p:cNvSpPr txBox="1"/>
          <p:nvPr/>
        </p:nvSpPr>
        <p:spPr>
          <a:xfrm>
            <a:off x="9604998" y="6445468"/>
            <a:ext cx="2601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/>
              <a:t>Hypothesis </a:t>
            </a:r>
            <a:r>
              <a:rPr lang="sr-Latn-RS" sz="1400" b="1" dirty="0"/>
              <a:t>rejected</a:t>
            </a:r>
            <a:endParaRPr lang="en-US" sz="1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28003D-E375-4927-A417-033064401C8B}"/>
              </a:ext>
            </a:extLst>
          </p:cNvPr>
          <p:cNvSpPr txBox="1"/>
          <p:nvPr/>
        </p:nvSpPr>
        <p:spPr>
          <a:xfrm>
            <a:off x="6419297" y="4865569"/>
            <a:ext cx="267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/>
              <a:t>1 cluster found</a:t>
            </a:r>
            <a:endParaRPr 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F433C6-2E43-4F96-93F5-9A83312EEB44}"/>
              </a:ext>
            </a:extLst>
          </p:cNvPr>
          <p:cNvSpPr txBox="1"/>
          <p:nvPr/>
        </p:nvSpPr>
        <p:spPr>
          <a:xfrm>
            <a:off x="9615793" y="4901251"/>
            <a:ext cx="30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 or more </a:t>
            </a:r>
            <a:r>
              <a:rPr lang="sr-Latn-RS" sz="1400" dirty="0"/>
              <a:t>clusters found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6043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BCF122-4562-453E-A635-A2DAD7908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35"/>
          <a:stretch/>
        </p:blipFill>
        <p:spPr>
          <a:xfrm>
            <a:off x="3557346" y="264170"/>
            <a:ext cx="3240398" cy="31648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8BFCDB-B5C2-4243-BE06-440151EB4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178"/>
          <a:stretch/>
        </p:blipFill>
        <p:spPr>
          <a:xfrm>
            <a:off x="6652552" y="228504"/>
            <a:ext cx="3363010" cy="32979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6A962A-BEED-403F-8630-97B661EEDA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120"/>
          <a:stretch/>
        </p:blipFill>
        <p:spPr>
          <a:xfrm>
            <a:off x="162222" y="305077"/>
            <a:ext cx="3240398" cy="3185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8F6763-5406-4D1F-B546-A814735104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20"/>
          <a:stretch/>
        </p:blipFill>
        <p:spPr>
          <a:xfrm>
            <a:off x="162222" y="3516729"/>
            <a:ext cx="3240398" cy="3185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DC6CDC-3E78-42DA-B7C8-367F5253A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76"/>
          <a:stretch/>
        </p:blipFill>
        <p:spPr>
          <a:xfrm>
            <a:off x="3476759" y="3421323"/>
            <a:ext cx="3391940" cy="3375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3BA42-39F9-4192-9B0A-3A2D92E27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37"/>
          <a:stretch/>
        </p:blipFill>
        <p:spPr>
          <a:xfrm>
            <a:off x="6741411" y="3490098"/>
            <a:ext cx="3185292" cy="3375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3EB192-A394-4D2C-990B-C29C1195EEAF}"/>
              </a:ext>
            </a:extLst>
          </p:cNvPr>
          <p:cNvSpPr txBox="1"/>
          <p:nvPr/>
        </p:nvSpPr>
        <p:spPr>
          <a:xfrm>
            <a:off x="3815830" y="-4103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Agglomerative clustering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24FF0-64CC-4DB4-8D60-2BB0B01F6CEF}"/>
              </a:ext>
            </a:extLst>
          </p:cNvPr>
          <p:cNvSpPr txBox="1"/>
          <p:nvPr/>
        </p:nvSpPr>
        <p:spPr>
          <a:xfrm>
            <a:off x="1180557" y="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AEEDE-40A6-43FE-9462-4A0EDAD83F80}"/>
              </a:ext>
            </a:extLst>
          </p:cNvPr>
          <p:cNvSpPr txBox="1"/>
          <p:nvPr/>
        </p:nvSpPr>
        <p:spPr>
          <a:xfrm>
            <a:off x="7695238" y="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 - scan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72197-0017-4FEE-880D-6E5E5DA76B51}"/>
              </a:ext>
            </a:extLst>
          </p:cNvPr>
          <p:cNvSpPr txBox="1"/>
          <p:nvPr/>
        </p:nvSpPr>
        <p:spPr>
          <a:xfrm>
            <a:off x="10130184" y="1189274"/>
            <a:ext cx="2086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Adjusted Rand score</a:t>
            </a:r>
          </a:p>
          <a:p>
            <a:r>
              <a:rPr lang="en-US" dirty="0"/>
              <a:t>0 – random clustering</a:t>
            </a:r>
          </a:p>
          <a:p>
            <a:r>
              <a:rPr lang="en-US" dirty="0"/>
              <a:t>1 – perfect match (clustered classes and original classes)</a:t>
            </a:r>
          </a:p>
          <a:p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4455C-8369-49CF-8E9E-7C122413CADC}"/>
              </a:ext>
            </a:extLst>
          </p:cNvPr>
          <p:cNvSpPr txBox="1"/>
          <p:nvPr/>
        </p:nvSpPr>
        <p:spPr>
          <a:xfrm>
            <a:off x="10029284" y="3908198"/>
            <a:ext cx="22846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Adjusted Mutual Information score</a:t>
            </a:r>
          </a:p>
          <a:p>
            <a:r>
              <a:rPr lang="en-US" dirty="0"/>
              <a:t>0 – random clustering</a:t>
            </a:r>
          </a:p>
          <a:p>
            <a:r>
              <a:rPr lang="en-US" dirty="0"/>
              <a:t>1 – perfect match</a:t>
            </a:r>
          </a:p>
          <a:p>
            <a:r>
              <a:rPr lang="en-US" dirty="0"/>
              <a:t>(clustered classes and original classes)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8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8D2FC8-3058-4161-9A5D-DABB238EFE73}"/>
              </a:ext>
            </a:extLst>
          </p:cNvPr>
          <p:cNvSpPr/>
          <p:nvPr/>
        </p:nvSpPr>
        <p:spPr>
          <a:xfrm>
            <a:off x="364588" y="201213"/>
            <a:ext cx="1454052" cy="163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with 13 primary cell types that are common to humans and animals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BF556F-1E56-4697-B403-F0B63363AAA5}"/>
              </a:ext>
            </a:extLst>
          </p:cNvPr>
          <p:cNvSpPr/>
          <p:nvPr/>
        </p:nvSpPr>
        <p:spPr>
          <a:xfrm>
            <a:off x="314030" y="3015346"/>
            <a:ext cx="1454052" cy="154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the data, one cell type per run (and &gt;20 samples)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2AAED-2774-47C0-B681-6A6D2F6F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368" y="973666"/>
            <a:ext cx="3921390" cy="408335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E91E78-BA6A-4466-A0D8-0A25CE940F69}"/>
              </a:ext>
            </a:extLst>
          </p:cNvPr>
          <p:cNvCxnSpPr>
            <a:cxnSpLocks/>
          </p:cNvCxnSpPr>
          <p:nvPr/>
        </p:nvCxnSpPr>
        <p:spPr>
          <a:xfrm>
            <a:off x="3037840" y="6104281"/>
            <a:ext cx="3058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B9847B-15E9-435E-BAE5-C23974A1EBD4}"/>
              </a:ext>
            </a:extLst>
          </p:cNvPr>
          <p:cNvCxnSpPr>
            <a:cxnSpLocks/>
          </p:cNvCxnSpPr>
          <p:nvPr/>
        </p:nvCxnSpPr>
        <p:spPr>
          <a:xfrm>
            <a:off x="1041056" y="1993445"/>
            <a:ext cx="0" cy="78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B0517A1-DA73-4EFA-8031-204ADD893D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52" t="883" r="51865" b="4069"/>
          <a:stretch/>
        </p:blipFill>
        <p:spPr>
          <a:xfrm>
            <a:off x="6564484" y="181567"/>
            <a:ext cx="3453874" cy="3310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D56563-80FD-4A59-A969-654FC6A523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87" t="2457" r="2611" b="2485"/>
          <a:stretch/>
        </p:blipFill>
        <p:spPr>
          <a:xfrm>
            <a:off x="6776876" y="3520733"/>
            <a:ext cx="3247243" cy="33372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5F67C7-10FC-4A31-9EE3-CF9ADBE608B2}"/>
              </a:ext>
            </a:extLst>
          </p:cNvPr>
          <p:cNvSpPr txBox="1"/>
          <p:nvPr/>
        </p:nvSpPr>
        <p:spPr>
          <a:xfrm>
            <a:off x="3484958" y="5455938"/>
            <a:ext cx="229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k-means for k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∈ [1,20]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6D613-07CA-4FF1-9BE7-607CC6E14F2E}"/>
              </a:ext>
            </a:extLst>
          </p:cNvPr>
          <p:cNvSpPr txBox="1"/>
          <p:nvPr/>
        </p:nvSpPr>
        <p:spPr>
          <a:xfrm>
            <a:off x="10064462" y="2766942"/>
            <a:ext cx="2172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obtained 1 cluster for each of cell classes</a:t>
            </a:r>
          </a:p>
          <a:p>
            <a:endParaRPr lang="en-US" dirty="0"/>
          </a:p>
          <a:p>
            <a:r>
              <a:rPr lang="en-US" b="1" dirty="0"/>
              <a:t>Hypothesis is true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856A3F-E79C-4D03-B3BD-1310BB1C04EF}"/>
              </a:ext>
            </a:extLst>
          </p:cNvPr>
          <p:cNvCxnSpPr>
            <a:cxnSpLocks/>
          </p:cNvCxnSpPr>
          <p:nvPr/>
        </p:nvCxnSpPr>
        <p:spPr>
          <a:xfrm flipH="1">
            <a:off x="3017783" y="648361"/>
            <a:ext cx="2956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C97C39-BB29-4602-A3E4-4DBA5378175B}"/>
              </a:ext>
            </a:extLst>
          </p:cNvPr>
          <p:cNvSpPr txBox="1"/>
          <p:nvPr/>
        </p:nvSpPr>
        <p:spPr>
          <a:xfrm>
            <a:off x="2946400" y="168339"/>
            <a:ext cx="35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next class to compute</a:t>
            </a:r>
          </a:p>
        </p:txBody>
      </p:sp>
    </p:spTree>
    <p:extLst>
      <p:ext uri="{BB962C8B-B14F-4D97-AF65-F5344CB8AC3E}">
        <p14:creationId xmlns:p14="http://schemas.microsoft.com/office/powerpoint/2010/main" val="383804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06DF-67DC-4181-8A65-65B8D51B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Hyperparameter optimization and learning curve for classifiers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B79C41-E2D3-4E53-A069-57C34EEC4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85" r="5750"/>
          <a:stretch/>
        </p:blipFill>
        <p:spPr>
          <a:xfrm>
            <a:off x="8674541" y="2293715"/>
            <a:ext cx="3204270" cy="23680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7774AD-327E-4921-BD4E-0822BAA6D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4" t="4172" r="11229"/>
          <a:stretch/>
        </p:blipFill>
        <p:spPr>
          <a:xfrm>
            <a:off x="8674541" y="4664051"/>
            <a:ext cx="3142385" cy="2238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575AB1-7E94-45CF-9C88-A9105567CB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6" r="20168" b="6306"/>
          <a:stretch/>
        </p:blipFill>
        <p:spPr>
          <a:xfrm>
            <a:off x="5580396" y="4595746"/>
            <a:ext cx="3142385" cy="2188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5B2D1C-0997-4E3B-8BCB-4940B96D97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66" r="28841" b="4546"/>
          <a:stretch/>
        </p:blipFill>
        <p:spPr>
          <a:xfrm>
            <a:off x="5454766" y="2260720"/>
            <a:ext cx="3273460" cy="236802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BE4508-7B48-46AC-A764-D29EA2764F5E}"/>
              </a:ext>
            </a:extLst>
          </p:cNvPr>
          <p:cNvSpPr txBox="1">
            <a:spLocks/>
          </p:cNvSpPr>
          <p:nvPr/>
        </p:nvSpPr>
        <p:spPr>
          <a:xfrm>
            <a:off x="438791" y="2468031"/>
            <a:ext cx="4661715" cy="422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With Grid search, I found optimal hyperparameters for 4 classifiers on mixed data: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Linear SVC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Logistic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Decision Trees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K-neighbors Decision Trees and K-neighbors tended to overfit, so I didn’t use them for the final evaluation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142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468688-B23E-4B24-A6CE-C5BED975DA1D}"/>
              </a:ext>
            </a:extLst>
          </p:cNvPr>
          <p:cNvSpPr txBox="1"/>
          <p:nvPr/>
        </p:nvSpPr>
        <p:spPr>
          <a:xfrm>
            <a:off x="74119" y="1651422"/>
            <a:ext cx="87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SVC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39F03-CA07-4F11-8EF9-EE393A8551BE}"/>
              </a:ext>
            </a:extLst>
          </p:cNvPr>
          <p:cNvSpPr txBox="1"/>
          <p:nvPr/>
        </p:nvSpPr>
        <p:spPr>
          <a:xfrm>
            <a:off x="35423" y="315228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</a:t>
            </a:r>
          </a:p>
          <a:p>
            <a:r>
              <a:rPr lang="en-GB" dirty="0"/>
              <a:t>Reg.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145A0-4731-4C7B-8A39-C80ADB84B8DA}"/>
              </a:ext>
            </a:extLst>
          </p:cNvPr>
          <p:cNvSpPr txBox="1"/>
          <p:nvPr/>
        </p:nvSpPr>
        <p:spPr>
          <a:xfrm>
            <a:off x="1864223" y="1152064"/>
            <a:ext cx="355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data: Human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97843-B581-4664-BABB-739C344DBD44}"/>
              </a:ext>
            </a:extLst>
          </p:cNvPr>
          <p:cNvSpPr txBox="1"/>
          <p:nvPr/>
        </p:nvSpPr>
        <p:spPr>
          <a:xfrm>
            <a:off x="5627793" y="1067892"/>
            <a:ext cx="276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data: Animal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B132D-3619-4B85-8C16-EDCC9A2BA25B}"/>
              </a:ext>
            </a:extLst>
          </p:cNvPr>
          <p:cNvSpPr txBox="1"/>
          <p:nvPr/>
        </p:nvSpPr>
        <p:spPr>
          <a:xfrm>
            <a:off x="9209595" y="1139173"/>
            <a:ext cx="28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data:  Monkey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8B3AB8-9A8F-404E-BBDE-54F4768D5BE5}"/>
              </a:ext>
            </a:extLst>
          </p:cNvPr>
          <p:cNvSpPr txBox="1"/>
          <p:nvPr/>
        </p:nvSpPr>
        <p:spPr>
          <a:xfrm>
            <a:off x="3162300" y="11505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7. Results – Test data: Human neurons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FB02D-66E3-47E6-8FB5-6EC8AE2CEE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" r="6836"/>
          <a:stretch/>
        </p:blipFill>
        <p:spPr>
          <a:xfrm>
            <a:off x="8323115" y="3227213"/>
            <a:ext cx="3533555" cy="1597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2A561E-801B-4475-B5C5-2355CD469A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55"/>
          <a:stretch/>
        </p:blipFill>
        <p:spPr>
          <a:xfrm>
            <a:off x="721604" y="3128720"/>
            <a:ext cx="3769998" cy="15976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6E5D94-2A2E-455A-A329-56C49AFD84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27"/>
          <a:stretch/>
        </p:blipFill>
        <p:spPr>
          <a:xfrm>
            <a:off x="809826" y="1510453"/>
            <a:ext cx="3879953" cy="1628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DF9A9-D0F8-4AF1-B05E-A6DC38487A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777"/>
          <a:stretch/>
        </p:blipFill>
        <p:spPr>
          <a:xfrm>
            <a:off x="4517970" y="1392875"/>
            <a:ext cx="3709110" cy="19195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82C5D5-F4DF-4B2B-BB7D-E4CCBFCB3F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563" y="1473540"/>
            <a:ext cx="3515741" cy="16597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2E1897-C263-4C4D-9872-CF79D2234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1602" y="3128720"/>
            <a:ext cx="3693573" cy="15976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6AC9580-2D82-4F14-8D87-63C9289D2B19}"/>
                  </a:ext>
                </a:extLst>
              </p:cNvPr>
              <p:cNvSpPr txBox="1"/>
              <p:nvPr/>
            </p:nvSpPr>
            <p:spPr>
              <a:xfrm>
                <a:off x="2495975" y="5423374"/>
                <a:ext cx="2702461" cy="406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6AC9580-2D82-4F14-8D87-63C9289D2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975" y="5423374"/>
                <a:ext cx="2702461" cy="406906"/>
              </a:xfrm>
              <a:prstGeom prst="rect">
                <a:avLst/>
              </a:prstGeom>
              <a:blipFill>
                <a:blip r:embed="rId9"/>
                <a:stretch>
                  <a:fillRect t="-15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EC6624-D44C-44DB-AD9D-BB263501F2C2}"/>
                  </a:ext>
                </a:extLst>
              </p:cNvPr>
              <p:cNvSpPr txBox="1"/>
              <p:nvPr/>
            </p:nvSpPr>
            <p:spPr>
              <a:xfrm>
                <a:off x="2581740" y="6106758"/>
                <a:ext cx="1469953" cy="406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EC6624-D44C-44DB-AD9D-BB263501F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740" y="6106758"/>
                <a:ext cx="1469953" cy="406906"/>
              </a:xfrm>
              <a:prstGeom prst="rect">
                <a:avLst/>
              </a:prstGeom>
              <a:blipFill>
                <a:blip r:embed="rId10"/>
                <a:stretch>
                  <a:fillRect l="-2490" r="-1660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8F4E67-97B7-41BF-9059-BBFBE1739F1B}"/>
                  </a:ext>
                </a:extLst>
              </p:cNvPr>
              <p:cNvSpPr txBox="1"/>
              <p:nvPr/>
            </p:nvSpPr>
            <p:spPr>
              <a:xfrm>
                <a:off x="5366682" y="6141831"/>
                <a:ext cx="1710981" cy="406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8F4E67-97B7-41BF-9059-BBFBE1739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682" y="6141831"/>
                <a:ext cx="1710981" cy="406906"/>
              </a:xfrm>
              <a:prstGeom prst="rect">
                <a:avLst/>
              </a:prstGeom>
              <a:blipFill>
                <a:blip r:embed="rId11"/>
                <a:stretch>
                  <a:fillRect l="-1779" t="-1515" r="-142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B9415A-C417-427D-B06F-61BCE6B3DFAA}"/>
                  </a:ext>
                </a:extLst>
              </p:cNvPr>
              <p:cNvSpPr txBox="1"/>
              <p:nvPr/>
            </p:nvSpPr>
            <p:spPr>
              <a:xfrm>
                <a:off x="5366682" y="5423374"/>
                <a:ext cx="2194896" cy="412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B9415A-C417-427D-B06F-61BCE6B3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682" y="5423374"/>
                <a:ext cx="2194896" cy="412613"/>
              </a:xfrm>
              <a:prstGeom prst="rect">
                <a:avLst/>
              </a:prstGeom>
              <a:blipFill>
                <a:blip r:embed="rId12"/>
                <a:stretch>
                  <a:fillRect l="-1111" t="-1493" r="-833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B0F1FD0-7EDD-4CDC-A8B7-D3959DDE0B74}"/>
              </a:ext>
            </a:extLst>
          </p:cNvPr>
          <p:cNvSpPr txBox="1"/>
          <p:nvPr/>
        </p:nvSpPr>
        <p:spPr>
          <a:xfrm>
            <a:off x="7899279" y="4875302"/>
            <a:ext cx="1710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High recall </a:t>
            </a:r>
            <a:r>
              <a:rPr lang="en-US" sz="1400" dirty="0"/>
              <a:t>– negatives are most likely (true) </a:t>
            </a:r>
            <a:r>
              <a:rPr lang="en-US" sz="1400" b="1" dirty="0"/>
              <a:t>negatives</a:t>
            </a:r>
          </a:p>
          <a:p>
            <a:endParaRPr lang="en-US" sz="1400" dirty="0"/>
          </a:p>
          <a:p>
            <a:r>
              <a:rPr lang="en-US" sz="1400" b="1" dirty="0"/>
              <a:t>High precision </a:t>
            </a:r>
            <a:r>
              <a:rPr lang="en-US" sz="1400" dirty="0"/>
              <a:t>– positives are most likely are</a:t>
            </a:r>
            <a:r>
              <a:rPr lang="en-US" sz="1400" b="1" dirty="0"/>
              <a:t> </a:t>
            </a:r>
            <a:r>
              <a:rPr lang="en-US" sz="1400" dirty="0"/>
              <a:t>(true)</a:t>
            </a:r>
            <a:r>
              <a:rPr lang="en-US" sz="1400" b="1" dirty="0"/>
              <a:t> positives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8E993E-C1C2-453C-B41F-478611B8BCB0}"/>
              </a:ext>
            </a:extLst>
          </p:cNvPr>
          <p:cNvSpPr/>
          <p:nvPr/>
        </p:nvSpPr>
        <p:spPr>
          <a:xfrm>
            <a:off x="3428004" y="4261607"/>
            <a:ext cx="456099" cy="4647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605089-C93B-4042-AB44-DDD9B5D1C465}"/>
              </a:ext>
            </a:extLst>
          </p:cNvPr>
          <p:cNvSpPr/>
          <p:nvPr/>
        </p:nvSpPr>
        <p:spPr>
          <a:xfrm>
            <a:off x="2180871" y="3573333"/>
            <a:ext cx="1713618" cy="3003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C5861B-EFAE-4E39-853D-009DAED0AD26}"/>
              </a:ext>
            </a:extLst>
          </p:cNvPr>
          <p:cNvSpPr/>
          <p:nvPr/>
        </p:nvSpPr>
        <p:spPr>
          <a:xfrm>
            <a:off x="2202662" y="2102653"/>
            <a:ext cx="1691827" cy="26528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8A5ECD-8688-4CFB-8627-50ACA8927BA9}"/>
              </a:ext>
            </a:extLst>
          </p:cNvPr>
          <p:cNvSpPr/>
          <p:nvPr/>
        </p:nvSpPr>
        <p:spPr>
          <a:xfrm>
            <a:off x="5928772" y="1667983"/>
            <a:ext cx="1713618" cy="15017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AF8B30-D478-478E-927D-2E17643B5FA0}"/>
              </a:ext>
            </a:extLst>
          </p:cNvPr>
          <p:cNvSpPr/>
          <p:nvPr/>
        </p:nvSpPr>
        <p:spPr>
          <a:xfrm>
            <a:off x="7239699" y="2714579"/>
            <a:ext cx="402691" cy="1681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4A4A88-D07F-4324-9010-59730B0C45F9}"/>
              </a:ext>
            </a:extLst>
          </p:cNvPr>
          <p:cNvSpPr/>
          <p:nvPr/>
        </p:nvSpPr>
        <p:spPr>
          <a:xfrm>
            <a:off x="7239698" y="4255466"/>
            <a:ext cx="402691" cy="1681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E0CF6F-6B93-46A8-9B76-C60B7491D90F}"/>
              </a:ext>
            </a:extLst>
          </p:cNvPr>
          <p:cNvSpPr/>
          <p:nvPr/>
        </p:nvSpPr>
        <p:spPr>
          <a:xfrm>
            <a:off x="5928772" y="1912690"/>
            <a:ext cx="1713618" cy="43302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4753EF-4940-4B45-B002-B7A656666C4A}"/>
              </a:ext>
            </a:extLst>
          </p:cNvPr>
          <p:cNvSpPr/>
          <p:nvPr/>
        </p:nvSpPr>
        <p:spPr>
          <a:xfrm>
            <a:off x="5973996" y="3475446"/>
            <a:ext cx="1713618" cy="3982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45052A-0BF3-4585-913B-3A8A6F8230FD}"/>
              </a:ext>
            </a:extLst>
          </p:cNvPr>
          <p:cNvSpPr/>
          <p:nvPr/>
        </p:nvSpPr>
        <p:spPr>
          <a:xfrm>
            <a:off x="5988456" y="3184322"/>
            <a:ext cx="1699158" cy="168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460C2E-EA77-46A8-B7EE-6A2604C205CF}"/>
              </a:ext>
            </a:extLst>
          </p:cNvPr>
          <p:cNvSpPr/>
          <p:nvPr/>
        </p:nvSpPr>
        <p:spPr>
          <a:xfrm>
            <a:off x="9697566" y="3798612"/>
            <a:ext cx="1742478" cy="1358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325467-4849-4027-A8F4-83DFCF5F3113}"/>
              </a:ext>
            </a:extLst>
          </p:cNvPr>
          <p:cNvSpPr/>
          <p:nvPr/>
        </p:nvSpPr>
        <p:spPr>
          <a:xfrm>
            <a:off x="9697566" y="3293175"/>
            <a:ext cx="1742478" cy="28015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19CA28-A653-41DA-A7FD-D0D7B6034BCC}"/>
              </a:ext>
            </a:extLst>
          </p:cNvPr>
          <p:cNvSpPr/>
          <p:nvPr/>
        </p:nvSpPr>
        <p:spPr>
          <a:xfrm>
            <a:off x="9623464" y="1714048"/>
            <a:ext cx="1742478" cy="28015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7EB6AE-0D06-4BA4-942E-FEBE96FB6B4F}"/>
              </a:ext>
            </a:extLst>
          </p:cNvPr>
          <p:cNvSpPr/>
          <p:nvPr/>
        </p:nvSpPr>
        <p:spPr>
          <a:xfrm>
            <a:off x="9623464" y="2079904"/>
            <a:ext cx="1742478" cy="28015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C0C2D1-A1A0-47C9-A9D8-4E5E8A1516CD}"/>
              </a:ext>
            </a:extLst>
          </p:cNvPr>
          <p:cNvSpPr txBox="1"/>
          <p:nvPr/>
        </p:nvSpPr>
        <p:spPr>
          <a:xfrm>
            <a:off x="3429822" y="436071"/>
            <a:ext cx="475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It has potential, but not as good as human training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4DC0B9-52C1-4629-820C-7D487B82509E}"/>
              </a:ext>
            </a:extLst>
          </p:cNvPr>
          <p:cNvSpPr/>
          <p:nvPr/>
        </p:nvSpPr>
        <p:spPr>
          <a:xfrm>
            <a:off x="10858958" y="2694429"/>
            <a:ext cx="402691" cy="1681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C9912E6-6621-4CF9-BA77-2205F6CD6073}"/>
              </a:ext>
            </a:extLst>
          </p:cNvPr>
          <p:cNvSpPr/>
          <p:nvPr/>
        </p:nvSpPr>
        <p:spPr>
          <a:xfrm>
            <a:off x="10863979" y="4325895"/>
            <a:ext cx="402691" cy="1681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5B703DFF-616C-40AB-A04D-BFAD065F0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81" t="-52641" r="-59894" b="-32195"/>
          <a:stretch/>
        </p:blipFill>
        <p:spPr bwMode="auto">
          <a:xfrm>
            <a:off x="-251445" y="4182352"/>
            <a:ext cx="4298482" cy="304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1213608-C52A-41B5-B6C7-3A2A4D365A6A}"/>
              </a:ext>
            </a:extLst>
          </p:cNvPr>
          <p:cNvSpPr txBox="1"/>
          <p:nvPr/>
        </p:nvSpPr>
        <p:spPr>
          <a:xfrm>
            <a:off x="10270432" y="4875302"/>
            <a:ext cx="1710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Low recall </a:t>
            </a:r>
            <a:r>
              <a:rPr lang="en-US" sz="1400" dirty="0"/>
              <a:t>– negatives are most likely </a:t>
            </a:r>
            <a:r>
              <a:rPr lang="en-US" sz="1400" b="1" dirty="0"/>
              <a:t>not</a:t>
            </a:r>
            <a:r>
              <a:rPr lang="en-US" sz="1400" dirty="0"/>
              <a:t> (true) </a:t>
            </a:r>
            <a:r>
              <a:rPr lang="en-US" sz="1400" b="1" dirty="0"/>
              <a:t>negatives</a:t>
            </a:r>
          </a:p>
          <a:p>
            <a:endParaRPr lang="en-US" sz="1400" dirty="0"/>
          </a:p>
          <a:p>
            <a:r>
              <a:rPr lang="en-US" sz="1400" b="1" dirty="0"/>
              <a:t>Low precision </a:t>
            </a:r>
            <a:r>
              <a:rPr lang="en-US" sz="1400" dirty="0"/>
              <a:t>– positives are most likely </a:t>
            </a:r>
            <a:r>
              <a:rPr lang="en-US" sz="1400" b="1" dirty="0"/>
              <a:t>not </a:t>
            </a:r>
            <a:r>
              <a:rPr lang="en-US" sz="1400" dirty="0"/>
              <a:t>(true) </a:t>
            </a:r>
            <a:r>
              <a:rPr lang="en-US" sz="1400" b="1" dirty="0"/>
              <a:t>positives</a:t>
            </a:r>
          </a:p>
        </p:txBody>
      </p:sp>
    </p:spTree>
    <p:extLst>
      <p:ext uri="{BB962C8B-B14F-4D97-AF65-F5344CB8AC3E}">
        <p14:creationId xmlns:p14="http://schemas.microsoft.com/office/powerpoint/2010/main" val="399474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E551-9213-4687-9FDF-F7511E18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the attention!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60C2B-B01D-4793-9362-A51F80FD7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75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373</TotalTime>
  <Words>515</Words>
  <Application>Microsoft Office PowerPoint</Application>
  <PresentationFormat>Widescreen</PresentationFormat>
  <Paragraphs>83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Wingdings 3</vt:lpstr>
      <vt:lpstr>Ion Boardroom</vt:lpstr>
      <vt:lpstr>Interspecies machine learning:  Using animal training data to classify humans neurons</vt:lpstr>
      <vt:lpstr>1. Introduction and dataset</vt:lpstr>
      <vt:lpstr>2. Principal component analysis</vt:lpstr>
      <vt:lpstr>3. Do classes, across species, refer to morphologically similar things?</vt:lpstr>
      <vt:lpstr>PowerPoint Presentation</vt:lpstr>
      <vt:lpstr>PowerPoint Presentation</vt:lpstr>
      <vt:lpstr>4. Hyperparameter optimization and learning curve for classifiers</vt:lpstr>
      <vt:lpstr>PowerPoint Presentation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 Blagojevic</dc:creator>
  <cp:lastModifiedBy>Luka Blagojevic</cp:lastModifiedBy>
  <cp:revision>37</cp:revision>
  <dcterms:created xsi:type="dcterms:W3CDTF">2021-03-12T13:50:59Z</dcterms:created>
  <dcterms:modified xsi:type="dcterms:W3CDTF">2021-04-01T11:31:50Z</dcterms:modified>
</cp:coreProperties>
</file>