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Heron flying low over a beach with a short fence in the foreground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View of beach and sea from a grassy sand dune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112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hyperlink" Target="https://en.wikipedia.org/wiki/Veganism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5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Česte greške u BPMN modeliranju na primjeru zadatka “McDonald's”"/>
          <p:cNvSpPr txBox="1"/>
          <p:nvPr>
            <p:ph type="ctrTitle"/>
          </p:nvPr>
        </p:nvSpPr>
        <p:spPr>
          <a:xfrm>
            <a:off x="1143198" y="2070456"/>
            <a:ext cx="22097604" cy="4648201"/>
          </a:xfrm>
          <a:prstGeom prst="rect">
            <a:avLst/>
          </a:prstGeom>
        </p:spPr>
        <p:txBody>
          <a:bodyPr/>
          <a:lstStyle>
            <a:lvl1pPr defTabSz="800735">
              <a:defRPr sz="10864"/>
            </a:lvl1pPr>
          </a:lstStyle>
          <a:p>
            <a:pPr/>
            <a:r>
              <a:t>Česte greške u BPMN modeliranju na primjeru zadatka “McDonald's”</a:t>
            </a:r>
          </a:p>
        </p:txBody>
      </p:sp>
      <p:sp>
        <p:nvSpPr>
          <p:cNvPr id="138" name="Upravljanje poslovnim procesima (UPP)"/>
          <p:cNvSpPr txBox="1"/>
          <p:nvPr>
            <p:ph type="subTitle" sz="quarter" idx="1"/>
          </p:nvPr>
        </p:nvSpPr>
        <p:spPr>
          <a:xfrm>
            <a:off x="1778000" y="7454305"/>
            <a:ext cx="20828000" cy="1587501"/>
          </a:xfrm>
          <a:prstGeom prst="rect">
            <a:avLst/>
          </a:prstGeom>
        </p:spPr>
        <p:txBody>
          <a:bodyPr/>
          <a:lstStyle/>
          <a:p>
            <a:pPr/>
            <a:r>
              <a:t>Upravljanje poslovnim procesima (UPP)</a:t>
            </a:r>
          </a:p>
        </p:txBody>
      </p:sp>
      <p:pic>
        <p:nvPicPr>
          <p:cNvPr id="13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628" y="11229785"/>
            <a:ext cx="9239325" cy="21360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2. Nedovoljno precizno napisan tekst (Za zadatke i skretnice) Primjer #4 (NEISPRAVNO)"/>
          <p:cNvSpPr txBox="1"/>
          <p:nvPr>
            <p:ph type="title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429259">
              <a:defRPr sz="5824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2. Nedovoljno precizno napisan tekst (Za zadatke i skretnice)</a:t>
            </a:r>
            <a:br/>
            <a:r>
              <a:t>Primjer #4 (NEISPRAVNO)</a:t>
            </a:r>
          </a:p>
        </p:txBody>
      </p:sp>
      <p:pic>
        <p:nvPicPr>
          <p:cNvPr id="197" name="Screenshot 2024-12-03 at 23.47.19.png" descr="Screenshot 2024-12-03 at 23.47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351" y="2519853"/>
            <a:ext cx="3974147" cy="3881185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“Primanje obavijesti o … od…”"/>
          <p:cNvSpPr txBox="1"/>
          <p:nvPr/>
        </p:nvSpPr>
        <p:spPr>
          <a:xfrm>
            <a:off x="5262306" y="3843252"/>
            <a:ext cx="8548117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“Primanje obavijesti o … od…”</a:t>
            </a:r>
          </a:p>
        </p:txBody>
      </p:sp>
      <p:pic>
        <p:nvPicPr>
          <p:cNvPr id="199" name="Screenshot 2024-12-03 at 23.48.29.png" descr="Screenshot 2024-12-03 at 23.48.2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1916" y="6516349"/>
            <a:ext cx="4403865" cy="3705985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Čega? 💊"/>
          <p:cNvSpPr txBox="1"/>
          <p:nvPr/>
        </p:nvSpPr>
        <p:spPr>
          <a:xfrm>
            <a:off x="5713093" y="7918491"/>
            <a:ext cx="2846528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Čega? 💊 </a:t>
            </a:r>
          </a:p>
        </p:txBody>
      </p:sp>
      <p:pic>
        <p:nvPicPr>
          <p:cNvPr id="201" name="Screenshot 2024-12-03 at 23.49.06.png" descr="Screenshot 2024-12-03 at 23.49.0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577838" y="6428749"/>
            <a:ext cx="4946608" cy="3881185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“Odlazak u restoran”"/>
          <p:cNvSpPr txBox="1"/>
          <p:nvPr/>
        </p:nvSpPr>
        <p:spPr>
          <a:xfrm>
            <a:off x="15782988" y="7803232"/>
            <a:ext cx="577077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“Odlazak u restoran”</a:t>
            </a:r>
          </a:p>
        </p:txBody>
      </p:sp>
      <p:pic>
        <p:nvPicPr>
          <p:cNvPr id="203" name="Screenshot 2024-12-03 at 23.50.58.png" descr="Screenshot 2024-12-03 at 23.50.58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5752432" y="2888608"/>
            <a:ext cx="4283736" cy="3426989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Ti?"/>
          <p:cNvSpPr txBox="1"/>
          <p:nvPr/>
        </p:nvSpPr>
        <p:spPr>
          <a:xfrm>
            <a:off x="20078744" y="4302150"/>
            <a:ext cx="93848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Ti?</a:t>
            </a:r>
          </a:p>
        </p:txBody>
      </p:sp>
      <p:pic>
        <p:nvPicPr>
          <p:cNvPr id="205" name="Screenshot 2024-12-03 at 23.51.40.png" descr="Screenshot 2024-12-03 at 23.51.40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294148" y="10775697"/>
            <a:ext cx="10394846" cy="299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Meso nije hrana?  Ne treba komplicirati proces"/>
          <p:cNvSpPr txBox="1"/>
          <p:nvPr/>
        </p:nvSpPr>
        <p:spPr>
          <a:xfrm>
            <a:off x="12510225" y="11500639"/>
            <a:ext cx="8363408" cy="1544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rPr u="sng">
                <a:hlinkClick r:id="rId7" invalidUrl="" action="" tgtFrame="" tooltip="" history="1" highlightClick="0" endSnd="0"/>
              </a:rPr>
              <a:t>Meso nije hrana?</a:t>
            </a:r>
            <a:r>
              <a:t> </a:t>
            </a:r>
            <a:br/>
            <a:r>
              <a:rPr b="1"/>
              <a:t>Ne treba komplicirati proces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2. Pogrešni atributi ili element (Za zadatke i skretnice) Primjer #5 (NEISPRAVNO)"/>
          <p:cNvSpPr txBox="1"/>
          <p:nvPr>
            <p:ph type="title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487044">
              <a:defRPr sz="6607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2. Pogrešni atributi ili element (Za zadatke i skretnice)</a:t>
            </a:r>
            <a:br/>
            <a:r>
              <a:t>Primjer #5 (NEISPRAVNO)</a:t>
            </a:r>
          </a:p>
        </p:txBody>
      </p:sp>
      <p:pic>
        <p:nvPicPr>
          <p:cNvPr id="209" name="Screenshot 2024-12-04 at 00.20.17.png" descr="Screenshot 2024-12-04 at 00.20.1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3609" y="2607026"/>
            <a:ext cx="4223274" cy="3419822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ožemo li ovdje odabrati atribut?"/>
          <p:cNvSpPr txBox="1"/>
          <p:nvPr/>
        </p:nvSpPr>
        <p:spPr>
          <a:xfrm>
            <a:off x="5829464" y="3912721"/>
            <a:ext cx="9259520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Možemo li ovdje odabrati atribut?</a:t>
            </a:r>
          </a:p>
        </p:txBody>
      </p:sp>
      <p:pic>
        <p:nvPicPr>
          <p:cNvPr id="211" name="Screenshot 2024-12-04 at 00.20.57.png" descr="Screenshot 2024-12-04 at 00.20.5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8141" y="6558900"/>
            <a:ext cx="3994210" cy="3231048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Kako “čekamo” u procesu?"/>
          <p:cNvSpPr txBox="1"/>
          <p:nvPr/>
        </p:nvSpPr>
        <p:spPr>
          <a:xfrm>
            <a:off x="5849701" y="7770208"/>
            <a:ext cx="759043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Kako “čekamo” u procesu?</a:t>
            </a:r>
          </a:p>
        </p:txBody>
      </p:sp>
      <p:pic>
        <p:nvPicPr>
          <p:cNvPr id="213" name="Screenshot 2024-12-04 at 00.21.29.png" descr="Screenshot 2024-12-04 at 00.21.29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15996" y="10322001"/>
            <a:ext cx="4041721" cy="32373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Zahtjeva li plaćanje korisnički input?"/>
          <p:cNvSpPr txBox="1"/>
          <p:nvPr/>
        </p:nvSpPr>
        <p:spPr>
          <a:xfrm>
            <a:off x="5673151" y="11627696"/>
            <a:ext cx="993739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Zahtjeva li plaćanje korisnički input?</a:t>
            </a:r>
          </a:p>
        </p:txBody>
      </p:sp>
      <p:pic>
        <p:nvPicPr>
          <p:cNvPr id="215" name="Screenshot 2024-12-04 at 00.23.47.png" descr="Screenshot 2024-12-04 at 00.23.4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6293927" y="3338159"/>
            <a:ext cx="4041722" cy="3277738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Je li ovo potrebno?"/>
          <p:cNvSpPr txBox="1"/>
          <p:nvPr/>
        </p:nvSpPr>
        <p:spPr>
          <a:xfrm>
            <a:off x="15933149" y="6778611"/>
            <a:ext cx="535381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Je li ovo potrebno?</a:t>
            </a:r>
          </a:p>
        </p:txBody>
      </p:sp>
      <p:pic>
        <p:nvPicPr>
          <p:cNvPr id="217" name="Screenshot 2024-12-04 at 00.24.17.png" descr="Screenshot 2024-12-04 at 00.24.17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38314" y="9929745"/>
            <a:ext cx="4492551" cy="3514760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Neka digitalna hrana?"/>
          <p:cNvSpPr txBox="1"/>
          <p:nvPr/>
        </p:nvSpPr>
        <p:spPr>
          <a:xfrm>
            <a:off x="17525553" y="9010225"/>
            <a:ext cx="6042051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Neka digitalna hrana?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3. Pogrešna komunikacija između polja Primjer #1 (NEISPRAVNO)"/>
          <p:cNvSpPr txBox="1"/>
          <p:nvPr>
            <p:ph type="title" idx="4294967295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520065">
              <a:defRPr sz="7056"/>
            </a:pPr>
            <a:r>
              <a:t>3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. Pogrešna komunikacija između polja</a:t>
            </a:r>
            <a:br/>
            <a:r>
              <a:t>Primjer #1 (NEISPRAVNO)</a:t>
            </a:r>
          </a:p>
        </p:txBody>
      </p:sp>
      <p:pic>
        <p:nvPicPr>
          <p:cNvPr id="221" name="Screenshot 2024-12-03 at 23.55.55.png" descr="Screenshot 2024-12-03 at 23.5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68582" y="2901831"/>
            <a:ext cx="5719551" cy="10908420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Klijent"/>
          <p:cNvSpPr txBox="1"/>
          <p:nvPr/>
        </p:nvSpPr>
        <p:spPr>
          <a:xfrm>
            <a:off x="1963726" y="4672956"/>
            <a:ext cx="178521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Klijent</a:t>
            </a:r>
          </a:p>
        </p:txBody>
      </p:sp>
      <p:sp>
        <p:nvSpPr>
          <p:cNvPr id="223" name="Blagajna"/>
          <p:cNvSpPr txBox="1"/>
          <p:nvPr/>
        </p:nvSpPr>
        <p:spPr>
          <a:xfrm>
            <a:off x="1619607" y="11498298"/>
            <a:ext cx="2473453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Blagajna</a:t>
            </a:r>
          </a:p>
        </p:txBody>
      </p:sp>
      <p:sp>
        <p:nvSpPr>
          <p:cNvPr id="224" name="PROCES NARUDŽBE U MC-DONALDSU"/>
          <p:cNvSpPr txBox="1"/>
          <p:nvPr/>
        </p:nvSpPr>
        <p:spPr>
          <a:xfrm rot="16200000">
            <a:off x="-4856132" y="7316633"/>
            <a:ext cx="1136995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PROCES NARUDŽBE U MC-DONALDSU</a:t>
            </a:r>
          </a:p>
        </p:txBody>
      </p:sp>
      <p:sp>
        <p:nvSpPr>
          <p:cNvPr id="225" name="Komunikaciju unutar polja ne prikazujemo SEND taskom…"/>
          <p:cNvSpPr txBox="1"/>
          <p:nvPr>
            <p:ph type="body" sz="half" idx="4294967295"/>
          </p:nvPr>
        </p:nvSpPr>
        <p:spPr>
          <a:xfrm>
            <a:off x="12421815" y="3149600"/>
            <a:ext cx="10273085" cy="9296400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Komunikaciju unutar polja </a:t>
            </a:r>
            <a:r>
              <a:rPr b="1"/>
              <a:t>ne prikazujemo SEND taskom</a:t>
            </a:r>
          </a:p>
          <a:p>
            <a:pPr>
              <a:defRPr sz="4800"/>
            </a:pPr>
            <a:r>
              <a:t>jer ne šaljemo nikakve poruke, sve je dio istog McDonalds sustava</a:t>
            </a:r>
          </a:p>
        </p:txBody>
      </p:sp>
      <p:sp>
        <p:nvSpPr>
          <p:cNvPr id="226" name="?"/>
          <p:cNvSpPr txBox="1"/>
          <p:nvPr/>
        </p:nvSpPr>
        <p:spPr>
          <a:xfrm>
            <a:off x="8117004" y="3380055"/>
            <a:ext cx="622707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3. Pogrešna komunikacija između polja Primjer #1 (ISPRAVNIJE)"/>
          <p:cNvSpPr txBox="1"/>
          <p:nvPr>
            <p:ph type="title" idx="4294967295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520065">
              <a:defRPr sz="7056"/>
            </a:pPr>
            <a:r>
              <a:t>3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. Pogrešna komunikacija između polja</a:t>
            </a:r>
            <a:br/>
            <a:r>
              <a:t>Primjer #1 (ISPRAVNIJE)</a:t>
            </a:r>
          </a:p>
        </p:txBody>
      </p:sp>
      <p:sp>
        <p:nvSpPr>
          <p:cNvPr id="229" name="Klijent"/>
          <p:cNvSpPr txBox="1"/>
          <p:nvPr/>
        </p:nvSpPr>
        <p:spPr>
          <a:xfrm>
            <a:off x="1963726" y="4672956"/>
            <a:ext cx="178521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Klijent</a:t>
            </a:r>
          </a:p>
        </p:txBody>
      </p:sp>
      <p:sp>
        <p:nvSpPr>
          <p:cNvPr id="230" name="Blagajna"/>
          <p:cNvSpPr txBox="1"/>
          <p:nvPr/>
        </p:nvSpPr>
        <p:spPr>
          <a:xfrm>
            <a:off x="1619607" y="11498298"/>
            <a:ext cx="2473453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Blagajna</a:t>
            </a:r>
          </a:p>
        </p:txBody>
      </p:sp>
      <p:sp>
        <p:nvSpPr>
          <p:cNvPr id="231" name="PROCES NARUDŽBE U MC-DONALDSU"/>
          <p:cNvSpPr txBox="1"/>
          <p:nvPr/>
        </p:nvSpPr>
        <p:spPr>
          <a:xfrm rot="16200000">
            <a:off x="-4856132" y="7316633"/>
            <a:ext cx="1136995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PROCES NARUDŽBE U MC-DONALDSU</a:t>
            </a:r>
          </a:p>
        </p:txBody>
      </p:sp>
      <p:sp>
        <p:nvSpPr>
          <p:cNvPr id="232" name="Isti problem kod kuhinje…"/>
          <p:cNvSpPr txBox="1"/>
          <p:nvPr>
            <p:ph type="body" sz="half" idx="4294967295"/>
          </p:nvPr>
        </p:nvSpPr>
        <p:spPr>
          <a:xfrm>
            <a:off x="12421815" y="3149600"/>
            <a:ext cx="10273085" cy="9296400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Isti problem kod kuhinje</a:t>
            </a:r>
          </a:p>
          <a:p>
            <a:pPr>
              <a:defRPr sz="4800"/>
            </a:pPr>
            <a:r>
              <a:t>Evidencijom u sustavu na blagajni, okida se međuproces u kuhinji direktno</a:t>
            </a:r>
          </a:p>
        </p:txBody>
      </p:sp>
      <p:pic>
        <p:nvPicPr>
          <p:cNvPr id="233" name="Screenshot 2024-12-03 at 23.59.56.png" descr="Screenshot 2024-12-03 at 23.59.5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82413" y="3610316"/>
            <a:ext cx="5550049" cy="9508223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?"/>
          <p:cNvSpPr txBox="1"/>
          <p:nvPr/>
        </p:nvSpPr>
        <p:spPr>
          <a:xfrm>
            <a:off x="10786921" y="11494965"/>
            <a:ext cx="622707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3. Pogrešna komunikacija između polja Primjer #1 (ISPRAVNIJE)"/>
          <p:cNvSpPr txBox="1"/>
          <p:nvPr>
            <p:ph type="title" idx="4294967295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520065">
              <a:defRPr sz="7056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3. Pogrešna komunikacija između polja</a:t>
            </a:r>
            <a:br/>
            <a:r>
              <a:t>Primjer #1 (ISPRAVNIJE)</a:t>
            </a:r>
          </a:p>
        </p:txBody>
      </p:sp>
      <p:sp>
        <p:nvSpPr>
          <p:cNvPr id="237" name="Klijent"/>
          <p:cNvSpPr txBox="1"/>
          <p:nvPr/>
        </p:nvSpPr>
        <p:spPr>
          <a:xfrm>
            <a:off x="2287513" y="3458755"/>
            <a:ext cx="178521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Klijent</a:t>
            </a:r>
          </a:p>
        </p:txBody>
      </p:sp>
      <p:sp>
        <p:nvSpPr>
          <p:cNvPr id="238" name="Blagajna"/>
          <p:cNvSpPr txBox="1"/>
          <p:nvPr/>
        </p:nvSpPr>
        <p:spPr>
          <a:xfrm>
            <a:off x="1943394" y="7316634"/>
            <a:ext cx="2473453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Blagajna</a:t>
            </a:r>
          </a:p>
        </p:txBody>
      </p:sp>
      <p:sp>
        <p:nvSpPr>
          <p:cNvPr id="239" name="PROCES NARUDŽBE U MC-DONALDSU"/>
          <p:cNvSpPr txBox="1"/>
          <p:nvPr/>
        </p:nvSpPr>
        <p:spPr>
          <a:xfrm rot="16200000">
            <a:off x="-4856132" y="7316633"/>
            <a:ext cx="1136995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PROCES NARUDŽBE U MC-DONALDSU</a:t>
            </a:r>
          </a:p>
        </p:txBody>
      </p:sp>
      <p:pic>
        <p:nvPicPr>
          <p:cNvPr id="240" name="Screenshot 2024-12-04 at 00.03.01.png" descr="Screenshot 2024-12-04 at 00.03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27179" y="3451829"/>
            <a:ext cx="4812557" cy="9932581"/>
          </a:xfrm>
          <a:prstGeom prst="rect">
            <a:avLst/>
          </a:prstGeom>
          <a:ln w="12700">
            <a:miter lim="400000"/>
          </a:ln>
        </p:spPr>
      </p:pic>
      <p:sp>
        <p:nvSpPr>
          <p:cNvPr id="241" name="Kuhinja"/>
          <p:cNvSpPr txBox="1"/>
          <p:nvPr/>
        </p:nvSpPr>
        <p:spPr>
          <a:xfrm>
            <a:off x="1787080" y="11674848"/>
            <a:ext cx="213573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Kuhinja</a:t>
            </a:r>
          </a:p>
        </p:txBody>
      </p:sp>
      <p:sp>
        <p:nvSpPr>
          <p:cNvPr id="242" name="Kada bi se radilo o drugom Poolu (npr. dostavljač), mogli bi koristiti Send message task"/>
          <p:cNvSpPr txBox="1"/>
          <p:nvPr>
            <p:ph type="body" sz="half" idx="4294967295"/>
          </p:nvPr>
        </p:nvSpPr>
        <p:spPr>
          <a:xfrm>
            <a:off x="12421815" y="3149600"/>
            <a:ext cx="10273085" cy="9296400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rPr b="1"/>
              <a:t>Kada bi se radilo o drugom Poolu</a:t>
            </a:r>
            <a:r>
              <a:t> (npr. dostavljač), mogli bi koristiti Send message task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3. Pogrešna komunikacija između polja Primjer #2 (POGREŠNO)"/>
          <p:cNvSpPr txBox="1"/>
          <p:nvPr>
            <p:ph type="title" idx="4294967295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520065">
              <a:defRPr sz="7056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3. Pogrešna komunikacija između polja</a:t>
            </a:r>
            <a:br/>
            <a:r>
              <a:t>Primjer #2 (POGREŠNO)</a:t>
            </a:r>
          </a:p>
        </p:txBody>
      </p:sp>
      <p:pic>
        <p:nvPicPr>
          <p:cNvPr id="245" name="Screenshot 2024-12-04 at 00.06.28.png" descr="Screenshot 2024-12-04 at 00.06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747" y="2636126"/>
            <a:ext cx="11385540" cy="11549833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Hoće li se ovaj proces izvršiti? I zašto neće"/>
          <p:cNvSpPr txBox="1"/>
          <p:nvPr>
            <p:ph type="body" sz="half" idx="4294967295"/>
          </p:nvPr>
        </p:nvSpPr>
        <p:spPr>
          <a:xfrm>
            <a:off x="12421815" y="3149600"/>
            <a:ext cx="10273085" cy="9296400"/>
          </a:xfrm>
          <a:prstGeom prst="rect">
            <a:avLst/>
          </a:prstGeom>
        </p:spPr>
        <p:txBody>
          <a:bodyPr/>
          <a:lstStyle>
            <a:lvl1pPr>
              <a:defRPr b="1" sz="4800"/>
            </a:lvl1pPr>
          </a:lstStyle>
          <a:p>
            <a:pPr>
              <a:defRPr b="0"/>
            </a:pPr>
            <a:r>
              <a:rPr b="1"/>
              <a:t>Hoće li se ovaj proces izvršiti? I zašto neće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3. Pogrešna komunikacija između polja Primjer #2 (POGREŠNO)"/>
          <p:cNvSpPr txBox="1"/>
          <p:nvPr>
            <p:ph type="title" idx="4294967295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520065">
              <a:defRPr sz="7056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3. Pogrešna komunikacija između polja</a:t>
            </a:r>
            <a:br/>
            <a:r>
              <a:t>Primjer #2 (POGREŠNO)</a:t>
            </a:r>
          </a:p>
        </p:txBody>
      </p:sp>
      <p:pic>
        <p:nvPicPr>
          <p:cNvPr id="249" name="Screenshot 2024-12-04 at 00.06.28.png" descr="Screenshot 2024-12-04 at 00.06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747" y="2636126"/>
            <a:ext cx="11385540" cy="11549833"/>
          </a:xfrm>
          <a:prstGeom prst="rect">
            <a:avLst/>
          </a:prstGeom>
          <a:ln w="12700">
            <a:miter lim="400000"/>
          </a:ln>
        </p:spPr>
      </p:pic>
      <p:sp>
        <p:nvSpPr>
          <p:cNvPr id="250" name="Neće jer je odmah nakon “Izaberi hranu” prekinut process flow…"/>
          <p:cNvSpPr txBox="1"/>
          <p:nvPr>
            <p:ph type="body" sz="half" idx="4294967295"/>
          </p:nvPr>
        </p:nvSpPr>
        <p:spPr>
          <a:xfrm>
            <a:off x="13089625" y="3473386"/>
            <a:ext cx="10273086" cy="92964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Neće jer je odmah nakon “Izaberi hranu” prekinut process flow</a:t>
            </a:r>
          </a:p>
          <a:p>
            <a:pPr>
              <a:defRPr sz="4800"/>
            </a:pPr>
            <a:r>
              <a:rPr b="1"/>
              <a:t>Sequence (Process) Flow</a:t>
            </a:r>
            <a:r>
              <a:t> nije isto što i </a:t>
            </a:r>
            <a:r>
              <a:rPr b="1"/>
              <a:t>Message flow</a:t>
            </a:r>
            <a:endParaRPr b="1"/>
          </a:p>
          <a:p>
            <a:pPr>
              <a:defRPr sz="4800"/>
            </a:pPr>
            <a:r>
              <a:rPr b="1"/>
              <a:t>Sequence Flow - pune strelice</a:t>
            </a:r>
            <a:endParaRPr b="1"/>
          </a:p>
          <a:p>
            <a:pPr>
              <a:defRPr sz="4800"/>
            </a:pPr>
            <a:r>
              <a:rPr b="1"/>
              <a:t>Message Flow - isprekidane</a:t>
            </a:r>
          </a:p>
        </p:txBody>
      </p:sp>
      <p:sp>
        <p:nvSpPr>
          <p:cNvPr id="251" name="!"/>
          <p:cNvSpPr txBox="1"/>
          <p:nvPr/>
        </p:nvSpPr>
        <p:spPr>
          <a:xfrm>
            <a:off x="4819905" y="7826943"/>
            <a:ext cx="351131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252" name="!"/>
          <p:cNvSpPr txBox="1"/>
          <p:nvPr/>
        </p:nvSpPr>
        <p:spPr>
          <a:xfrm>
            <a:off x="7597910" y="7826943"/>
            <a:ext cx="351131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3. Pogrešna komunikacija između polja Primjer #2 (POGREŠNO)"/>
          <p:cNvSpPr txBox="1"/>
          <p:nvPr>
            <p:ph type="title" idx="4294967295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520065">
              <a:defRPr sz="7056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3. Pogrešna komunikacija između polja</a:t>
            </a:r>
            <a:br/>
            <a:r>
              <a:t>Primjer #2 (POGREŠNO)</a:t>
            </a:r>
          </a:p>
        </p:txBody>
      </p:sp>
      <p:pic>
        <p:nvPicPr>
          <p:cNvPr id="255" name="Screenshot 2024-12-04 at 00.06.28.png" descr="Screenshot 2024-12-04 at 00.06.2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7747" y="2636126"/>
            <a:ext cx="11385540" cy="11549833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Message flow se koristi za dodatno naglašavanje/pojašnjenje komunikacije između 2 elementa…"/>
          <p:cNvSpPr txBox="1"/>
          <p:nvPr>
            <p:ph type="body" sz="half" idx="4294967295"/>
          </p:nvPr>
        </p:nvSpPr>
        <p:spPr>
          <a:xfrm>
            <a:off x="13089625" y="3473386"/>
            <a:ext cx="10828093" cy="92964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Message flow se koristi za dodatno naglašavanje/pojašnjenje komunikacije između 2 elementa</a:t>
            </a:r>
          </a:p>
          <a:p>
            <a:pPr>
              <a:defRPr b="1" sz="4800"/>
            </a:pPr>
            <a:r>
              <a:t>Neće nastaviti procesni Flow!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Osim ako ne definiramo okidače međuprocesima ili Send message taskom!</a:t>
            </a:r>
          </a:p>
        </p:txBody>
      </p:sp>
      <p:sp>
        <p:nvSpPr>
          <p:cNvPr id="257" name="!"/>
          <p:cNvSpPr txBox="1"/>
          <p:nvPr/>
        </p:nvSpPr>
        <p:spPr>
          <a:xfrm>
            <a:off x="4819905" y="7826943"/>
            <a:ext cx="351131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!</a:t>
            </a:r>
          </a:p>
        </p:txBody>
      </p:sp>
      <p:sp>
        <p:nvSpPr>
          <p:cNvPr id="258" name="!"/>
          <p:cNvSpPr txBox="1"/>
          <p:nvPr/>
        </p:nvSpPr>
        <p:spPr>
          <a:xfrm>
            <a:off x="7597910" y="7826943"/>
            <a:ext cx="351131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3. Pogrešna komunikacija između polja Primjer #3 (POGREŠNO)"/>
          <p:cNvSpPr txBox="1"/>
          <p:nvPr>
            <p:ph type="title" idx="4294967295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520065">
              <a:defRPr sz="7056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3. Pogrešna komunikacija između polja</a:t>
            </a:r>
            <a:br/>
            <a:r>
              <a:t>Primjer #3 (POGREŠNO)</a:t>
            </a:r>
          </a:p>
        </p:txBody>
      </p:sp>
      <p:sp>
        <p:nvSpPr>
          <p:cNvPr id="261" name="Kako će započeti aktivnost “Preuzimanje narudžbe”?…"/>
          <p:cNvSpPr txBox="1"/>
          <p:nvPr>
            <p:ph type="body" sz="half" idx="4294967295"/>
          </p:nvPr>
        </p:nvSpPr>
        <p:spPr>
          <a:xfrm>
            <a:off x="13878856" y="3762842"/>
            <a:ext cx="9661796" cy="92964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Kako će započeti aktivnost “Preuzimanje narudžbe”?</a:t>
            </a:r>
          </a:p>
          <a:p>
            <a:pPr>
              <a:defRPr sz="4800"/>
            </a:pPr>
            <a:r>
              <a:t>Nikako, jer message flow ne definira tijek izvođenja</a:t>
            </a:r>
          </a:p>
          <a:p>
            <a:pPr>
              <a:defRPr sz="4800"/>
            </a:pPr>
            <a:r>
              <a:t>Potrebno koristiti međudogađaje za ponovno okidanje tog dijela procesa</a:t>
            </a:r>
          </a:p>
        </p:txBody>
      </p:sp>
      <p:sp>
        <p:nvSpPr>
          <p:cNvPr id="262" name="!"/>
          <p:cNvSpPr txBox="1"/>
          <p:nvPr/>
        </p:nvSpPr>
        <p:spPr>
          <a:xfrm>
            <a:off x="7597910" y="7826943"/>
            <a:ext cx="351131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!</a:t>
            </a:r>
          </a:p>
        </p:txBody>
      </p:sp>
      <p:pic>
        <p:nvPicPr>
          <p:cNvPr id="263" name="Screenshot 2024-12-04 at 00.12.12.png" descr="Screenshot 2024-12-04 at 00.12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273" y="2742761"/>
            <a:ext cx="13345063" cy="11336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1. NE korištenje Merge skretnica Primjer #1 (POGREŠNO)"/>
          <p:cNvSpPr txBox="1"/>
          <p:nvPr>
            <p:ph type="title" idx="4294967295"/>
          </p:nvPr>
        </p:nvSpPr>
        <p:spPr>
          <a:xfrm>
            <a:off x="1281441" y="721315"/>
            <a:ext cx="21821118" cy="2902903"/>
          </a:xfrm>
          <a:prstGeom prst="rect">
            <a:avLst/>
          </a:prstGeom>
        </p:spPr>
        <p:txBody>
          <a:bodyPr/>
          <a:lstStyle/>
          <a:p>
            <a:pPr defTabSz="668655">
              <a:defRPr b="1" sz="907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 NE korištenje Merge skretnica</a:t>
            </a:r>
            <a:br/>
            <a:r>
              <a:rPr b="0">
                <a:latin typeface="+mn-lt"/>
                <a:ea typeface="+mn-ea"/>
                <a:cs typeface="+mn-cs"/>
                <a:sym typeface="Helvetica Neue Medium"/>
              </a:rPr>
              <a:t>Primjer #1 (POGREŠNO)</a:t>
            </a:r>
          </a:p>
        </p:txBody>
      </p:sp>
      <p:sp>
        <p:nvSpPr>
          <p:cNvPr id="143" name="OK, ali možemo li bolje naglasiti kada kreće “Odabir jela za narudžbu” ?"/>
          <p:cNvSpPr txBox="1"/>
          <p:nvPr>
            <p:ph type="body" sz="quarter" idx="4294967295"/>
          </p:nvPr>
        </p:nvSpPr>
        <p:spPr>
          <a:xfrm>
            <a:off x="18560566" y="3071562"/>
            <a:ext cx="5631850" cy="92964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OK, ali možemo li bolje naglasiti kada kreće “Odabir jela za narudžbu” ?</a:t>
            </a:r>
          </a:p>
        </p:txBody>
      </p:sp>
      <p:pic>
        <p:nvPicPr>
          <p:cNvPr id="144" name="Screenshot 2024-12-03 at 23.09.45.png" descr="Screenshot 2024-12-03 at 23.09.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047" y="4782740"/>
            <a:ext cx="18010288" cy="733431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?"/>
          <p:cNvSpPr txBox="1"/>
          <p:nvPr/>
        </p:nvSpPr>
        <p:spPr>
          <a:xfrm>
            <a:off x="16941679" y="6273901"/>
            <a:ext cx="622707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8" name="1. NE korištenje Merge skretnica Primjer #2 (POGREŠNO)"/>
          <p:cNvSpPr txBox="1"/>
          <p:nvPr>
            <p:ph type="title" idx="4294967295"/>
          </p:nvPr>
        </p:nvSpPr>
        <p:spPr>
          <a:xfrm>
            <a:off x="1281441" y="721315"/>
            <a:ext cx="21821118" cy="2902903"/>
          </a:xfrm>
          <a:prstGeom prst="rect">
            <a:avLst/>
          </a:prstGeom>
        </p:spPr>
        <p:txBody>
          <a:bodyPr/>
          <a:lstStyle/>
          <a:p>
            <a:pPr defTabSz="668655">
              <a:defRPr sz="9072"/>
            </a:pPr>
            <a:r>
              <a:t>1.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NE korištenje Merge skretnica</a:t>
            </a:r>
            <a:br/>
            <a:r>
              <a:t>Primjer #2 (POGREŠNO)</a:t>
            </a:r>
          </a:p>
        </p:txBody>
      </p:sp>
      <p:pic>
        <p:nvPicPr>
          <p:cNvPr id="149" name="Screenshot 2024-12-03 at 23.07.23.png" descr="Screenshot 2024-12-03 at 23.07.2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1849" y="4234391"/>
            <a:ext cx="15724119" cy="758886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?"/>
          <p:cNvSpPr txBox="1"/>
          <p:nvPr/>
        </p:nvSpPr>
        <p:spPr>
          <a:xfrm>
            <a:off x="15522305" y="5990587"/>
            <a:ext cx="622707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?</a:t>
            </a:r>
          </a:p>
        </p:txBody>
      </p:sp>
      <p:sp>
        <p:nvSpPr>
          <p:cNvPr id="151" name="Kako interpertirati ove XOR? 🤯"/>
          <p:cNvSpPr txBox="1"/>
          <p:nvPr>
            <p:ph type="body" sz="quarter" idx="4294967295"/>
          </p:nvPr>
        </p:nvSpPr>
        <p:spPr>
          <a:xfrm>
            <a:off x="17635132" y="3678663"/>
            <a:ext cx="5059768" cy="92964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Kako interpertirati ove XOR? 🤯</a:t>
            </a:r>
          </a:p>
        </p:txBody>
      </p:sp>
      <p:sp>
        <p:nvSpPr>
          <p:cNvPr id="152" name="?"/>
          <p:cNvSpPr txBox="1"/>
          <p:nvPr/>
        </p:nvSpPr>
        <p:spPr>
          <a:xfrm>
            <a:off x="2637117" y="8080546"/>
            <a:ext cx="622707" cy="1168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1. NE korištenje Merge skretnica Primjer #1 (ISPRAVNO)"/>
          <p:cNvSpPr txBox="1"/>
          <p:nvPr>
            <p:ph type="title" idx="4294967295"/>
          </p:nvPr>
        </p:nvSpPr>
        <p:spPr>
          <a:xfrm>
            <a:off x="1281441" y="721315"/>
            <a:ext cx="21821118" cy="2902903"/>
          </a:xfrm>
          <a:prstGeom prst="rect">
            <a:avLst/>
          </a:prstGeom>
        </p:spPr>
        <p:txBody>
          <a:bodyPr/>
          <a:lstStyle/>
          <a:p>
            <a:pPr defTabSz="668655">
              <a:defRPr b="1" sz="9072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1. NE korištenje Merge skretnica</a:t>
            </a:r>
            <a:br/>
            <a:r>
              <a:rPr b="0">
                <a:latin typeface="+mn-lt"/>
                <a:ea typeface="+mn-ea"/>
                <a:cs typeface="+mn-cs"/>
                <a:sym typeface="Helvetica Neue Medium"/>
              </a:rPr>
              <a:t>Primjer #1 (ISPRAVNO)</a:t>
            </a:r>
          </a:p>
        </p:txBody>
      </p:sp>
      <p:pic>
        <p:nvPicPr>
          <p:cNvPr id="156" name="Screenshot 2024-12-03 at 23.19.53.png" descr="Screenshot 2024-12-03 at 23.19.5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938" y="3931287"/>
            <a:ext cx="15640483" cy="855933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Dodali smo XOR Merge koji “čeka” na ispunjenje prvog od 3 inputa"/>
          <p:cNvSpPr txBox="1"/>
          <p:nvPr>
            <p:ph type="body" sz="quarter" idx="4294967295"/>
          </p:nvPr>
        </p:nvSpPr>
        <p:spPr>
          <a:xfrm>
            <a:off x="17224945" y="3704408"/>
            <a:ext cx="5631850" cy="9296401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Dodali smo XOR Merge koji “čeka” na ispunjenje prvog od 3 inputa</a:t>
            </a:r>
          </a:p>
        </p:txBody>
      </p:sp>
      <p:sp>
        <p:nvSpPr>
          <p:cNvPr id="158" name="Arrow 11"/>
          <p:cNvSpPr/>
          <p:nvPr/>
        </p:nvSpPr>
        <p:spPr>
          <a:xfrm rot="10800000">
            <a:off x="15225391" y="7629613"/>
            <a:ext cx="1920542" cy="144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" name="Povratnu vezu na XOR smo izbrisali"/>
          <p:cNvSpPr txBox="1"/>
          <p:nvPr/>
        </p:nvSpPr>
        <p:spPr>
          <a:xfrm>
            <a:off x="373367" y="2475551"/>
            <a:ext cx="3349611" cy="331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Povratnu vezu na XOR smo izbrisali</a:t>
            </a:r>
          </a:p>
        </p:txBody>
      </p:sp>
      <p:sp>
        <p:nvSpPr>
          <p:cNvPr id="160" name="Arrow 11"/>
          <p:cNvSpPr/>
          <p:nvPr/>
        </p:nvSpPr>
        <p:spPr>
          <a:xfrm rot="3179885">
            <a:off x="1032414" y="5952874"/>
            <a:ext cx="1920541" cy="144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3" name="1. NE korištenje Merge skretnica Primjer #2 (ISPRAVNO)"/>
          <p:cNvSpPr txBox="1"/>
          <p:nvPr>
            <p:ph type="title" idx="4294967295"/>
          </p:nvPr>
        </p:nvSpPr>
        <p:spPr>
          <a:xfrm>
            <a:off x="1281441" y="721315"/>
            <a:ext cx="21821118" cy="2902903"/>
          </a:xfrm>
          <a:prstGeom prst="rect">
            <a:avLst/>
          </a:prstGeom>
        </p:spPr>
        <p:txBody>
          <a:bodyPr/>
          <a:lstStyle/>
          <a:p>
            <a:pPr defTabSz="668655">
              <a:defRPr sz="9072"/>
            </a:pPr>
            <a:r>
              <a:t>1.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NE korištenje Merge skretnica</a:t>
            </a:r>
            <a:br/>
            <a:r>
              <a:t>Primjer #2 (ISPRAVNO)</a:t>
            </a:r>
          </a:p>
        </p:txBody>
      </p:sp>
      <p:sp>
        <p:nvSpPr>
          <p:cNvPr id="164" name="Dodana 2 XOR-a…"/>
          <p:cNvSpPr txBox="1"/>
          <p:nvPr>
            <p:ph type="body" sz="quarter" idx="4294967295"/>
          </p:nvPr>
        </p:nvSpPr>
        <p:spPr>
          <a:xfrm>
            <a:off x="18748150" y="4670261"/>
            <a:ext cx="5491457" cy="92964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Dodana 2 XOR-a</a:t>
            </a:r>
          </a:p>
          <a:p>
            <a:pPr>
              <a:defRPr sz="4800"/>
            </a:pPr>
            <a:r>
              <a:rPr b="1"/>
              <a:t>XOR Split</a:t>
            </a:r>
            <a:r>
              <a:t> </a:t>
            </a:r>
            <a:r>
              <a:rPr b="1"/>
              <a:t>mora imati vrijednosti uvjeta na strelicama i uvjet</a:t>
            </a:r>
          </a:p>
        </p:txBody>
      </p:sp>
      <p:pic>
        <p:nvPicPr>
          <p:cNvPr id="165" name="Screenshot 2024-12-03 at 23.26.38.png" descr="Screenshot 2024-12-03 at 23.26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143" y="4238192"/>
            <a:ext cx="18978799" cy="7094750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Arrow 11"/>
          <p:cNvSpPr/>
          <p:nvPr/>
        </p:nvSpPr>
        <p:spPr>
          <a:xfrm rot="14768280">
            <a:off x="12288430" y="9599135"/>
            <a:ext cx="1027843" cy="773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Arrow 11"/>
          <p:cNvSpPr/>
          <p:nvPr/>
        </p:nvSpPr>
        <p:spPr>
          <a:xfrm rot="15103916">
            <a:off x="14644107" y="8595446"/>
            <a:ext cx="1920542" cy="14459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8" name="2 XOR Merge-a"/>
          <p:cNvSpPr txBox="1"/>
          <p:nvPr/>
        </p:nvSpPr>
        <p:spPr>
          <a:xfrm>
            <a:off x="12243961" y="10584377"/>
            <a:ext cx="2713205" cy="153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2 XOR Merge-a</a:t>
            </a:r>
          </a:p>
        </p:txBody>
      </p:sp>
      <p:sp>
        <p:nvSpPr>
          <p:cNvPr id="169" name="XOR Split"/>
          <p:cNvSpPr txBox="1"/>
          <p:nvPr/>
        </p:nvSpPr>
        <p:spPr>
          <a:xfrm>
            <a:off x="15305281" y="10179644"/>
            <a:ext cx="2713205" cy="1532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XOR Split</a:t>
            </a:r>
          </a:p>
        </p:txBody>
      </p:sp>
      <p:sp>
        <p:nvSpPr>
          <p:cNvPr id="170" name="Arrow 11"/>
          <p:cNvSpPr/>
          <p:nvPr/>
        </p:nvSpPr>
        <p:spPr>
          <a:xfrm rot="15283942">
            <a:off x="13041563" y="8245033"/>
            <a:ext cx="1195808" cy="900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/>
          <p:nvPr>
            <p:ph type="sldNum" sz="quarter" idx="4294967295"/>
          </p:nvPr>
        </p:nvSpPr>
        <p:spPr>
          <a:xfrm>
            <a:off x="12043765" y="13081000"/>
            <a:ext cx="283770" cy="46105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3" name="1. NE korištenje Merge skretnica Primjer #3 (NEISPRAVNO)"/>
          <p:cNvSpPr txBox="1"/>
          <p:nvPr>
            <p:ph type="title" idx="4294967295"/>
          </p:nvPr>
        </p:nvSpPr>
        <p:spPr>
          <a:xfrm>
            <a:off x="1281441" y="721315"/>
            <a:ext cx="21821118" cy="2902903"/>
          </a:xfrm>
          <a:prstGeom prst="rect">
            <a:avLst/>
          </a:prstGeom>
        </p:spPr>
        <p:txBody>
          <a:bodyPr/>
          <a:lstStyle/>
          <a:p>
            <a:pPr defTabSz="668655">
              <a:defRPr sz="9072"/>
            </a:pPr>
            <a:r>
              <a:t>1.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NE korištenje Merge skretnica</a:t>
            </a:r>
            <a:br/>
            <a:r>
              <a:t>Primjer #3 (NEISPRAVNO)</a:t>
            </a:r>
          </a:p>
        </p:txBody>
      </p:sp>
      <p:pic>
        <p:nvPicPr>
          <p:cNvPr id="174" name="Screenshot 2024-12-04 at 00.16.00.png" descr="Screenshot 2024-12-04 at 00.16.0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5770" y="4369043"/>
            <a:ext cx="9046178" cy="7556116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Kako ovo interpretirati?…"/>
          <p:cNvSpPr txBox="1"/>
          <p:nvPr>
            <p:ph type="body" sz="quarter" idx="4294967295"/>
          </p:nvPr>
        </p:nvSpPr>
        <p:spPr>
          <a:xfrm>
            <a:off x="18768386" y="4184580"/>
            <a:ext cx="5491457" cy="9296401"/>
          </a:xfrm>
          <a:prstGeom prst="rect">
            <a:avLst/>
          </a:prstGeom>
        </p:spPr>
        <p:txBody>
          <a:bodyPr/>
          <a:lstStyle/>
          <a:p>
            <a:pPr>
              <a:defRPr sz="4800"/>
            </a:pPr>
            <a:r>
              <a:t>Kako ovo interpretirati?</a:t>
            </a:r>
          </a:p>
          <a:p>
            <a:pPr>
              <a:defRPr b="1" sz="4800"/>
            </a:pPr>
            <a:r>
              <a:t>XOR split ne može imati 2 ulaza</a:t>
            </a:r>
          </a:p>
          <a:p>
            <a:pPr>
              <a:defRPr sz="4800"/>
            </a:pPr>
            <a:r>
              <a:t>Potrebno dodati još jedan XOR</a:t>
            </a:r>
          </a:p>
        </p:txBody>
      </p:sp>
      <p:pic>
        <p:nvPicPr>
          <p:cNvPr id="176" name="Screenshot 2024-12-04 at 00.17.16.png" descr="Screenshot 2024-12-04 at 00.17.1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72214" y="5511673"/>
            <a:ext cx="6903578" cy="6642215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Bolje definirati nazive i vrste atributa za taskove!"/>
          <p:cNvSpPr txBox="1"/>
          <p:nvPr/>
        </p:nvSpPr>
        <p:spPr>
          <a:xfrm>
            <a:off x="2631537" y="12484316"/>
            <a:ext cx="1317437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Bolje definirati nazive i vrste atributa za taskove!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2. Nedostaju opisni atributi (Za zadatke i skretnice) Primjer #1 (NEISPRAVNO)"/>
          <p:cNvSpPr txBox="1"/>
          <p:nvPr>
            <p:ph type="title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511809">
              <a:defRPr sz="6944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2. Nedostaju opisni atributi (Za zadatke i skretnice)</a:t>
            </a:r>
            <a:br/>
            <a:r>
              <a:t>Primjer #1 (NEISPRAVNO)</a:t>
            </a:r>
          </a:p>
        </p:txBody>
      </p:sp>
      <p:pic>
        <p:nvPicPr>
          <p:cNvPr id="180" name="Screenshot 2024-12-03 at 23.32.26.png" descr="Screenshot 2024-12-03 at 23.32.2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1990" y="4478285"/>
            <a:ext cx="7556654" cy="733175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Nedostaju pitanja na XOR Split"/>
          <p:cNvSpPr txBox="1"/>
          <p:nvPr/>
        </p:nvSpPr>
        <p:spPr>
          <a:xfrm>
            <a:off x="7791891" y="3291340"/>
            <a:ext cx="8683449" cy="820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Nedostaju </a:t>
            </a:r>
            <a:r>
              <a:rPr b="1"/>
              <a:t>pitanja</a:t>
            </a:r>
            <a:r>
              <a:t> na XOR Split</a:t>
            </a:r>
          </a:p>
        </p:txBody>
      </p:sp>
      <p:pic>
        <p:nvPicPr>
          <p:cNvPr id="182" name="Screenshot 2024-12-03 at 23.33.13.png" descr="Screenshot 2024-12-03 at 23.33.1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14992" y="6021058"/>
            <a:ext cx="6319937" cy="4246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4-12-03 at 23.35.26.png" descr="Screenshot 2024-12-03 at 23.35.26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243589" y="4795861"/>
            <a:ext cx="7556655" cy="6762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2. Test napisan nejasno/bezveze (Za zadatke i skretnice) Primjer #2 (NEISPRAVNO)"/>
          <p:cNvSpPr txBox="1"/>
          <p:nvPr>
            <p:ph type="title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462280">
              <a:defRPr sz="6272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2. Test napisan nejasno/bezveze (Za zadatke i skretnice)</a:t>
            </a:r>
            <a:br/>
            <a:r>
              <a:t>Primjer #2 (NEISPRAVNO)</a:t>
            </a:r>
          </a:p>
        </p:txBody>
      </p:sp>
      <p:sp>
        <p:nvSpPr>
          <p:cNvPr id="186" name="“Kako platiti?” -&gt; “Način plaćanja” ili “Kako plaća?”…"/>
          <p:cNvSpPr txBox="1"/>
          <p:nvPr/>
        </p:nvSpPr>
        <p:spPr>
          <a:xfrm>
            <a:off x="13336370" y="3193087"/>
            <a:ext cx="11179663" cy="9776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400"/>
            </a:pPr>
            <a:r>
              <a:t>“Kako platiti?” -&gt; “Način plaćanja” ili “Kako plaća?”</a:t>
            </a:r>
          </a:p>
          <a:p>
            <a:pPr>
              <a:defRPr sz="4400"/>
            </a:pPr>
            <a:r>
              <a:t>Gdje naručiti? -&gt; “Mjesto narudžbe” ili “Gdje korisnik naručuje?”</a:t>
            </a:r>
          </a:p>
          <a:p>
            <a:pPr>
              <a:defRPr sz="4400"/>
            </a:pPr>
            <a:r>
              <a:t>“Je li sit i zadovoljan?” -&gt; Kupac zadovoljan i sit?, “Kupac je zadovoljan i sit?”</a:t>
            </a:r>
          </a:p>
          <a:p>
            <a:pPr>
              <a:defRPr sz="4400"/>
            </a:pPr>
            <a:r>
              <a:t>“Može li zaprimiti?” -&gt; “Način zaprimanja”</a:t>
            </a:r>
          </a:p>
          <a:p>
            <a:pPr>
              <a:defRPr sz="4400"/>
            </a:pPr>
            <a:r>
              <a:t>“Sve spremno?” -&gt; “Narudžba spremna?”</a:t>
            </a:r>
          </a:p>
          <a:p>
            <a:pPr>
              <a:defRPr sz="4400"/>
            </a:pPr>
            <a:r>
              <a:t>“prihvaća li?” -&gt; “Narudžba prihvaćena?”</a:t>
            </a:r>
          </a:p>
        </p:txBody>
      </p:sp>
      <p:pic>
        <p:nvPicPr>
          <p:cNvPr id="187" name="Screenshot 2024-12-03 at 23.40.36.png" descr="Screenshot 2024-12-03 at 23.40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4052" y="2802494"/>
            <a:ext cx="10300414" cy="894783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Strelice i tekst ne smiju se preklapati!"/>
          <p:cNvSpPr txBox="1"/>
          <p:nvPr/>
        </p:nvSpPr>
        <p:spPr>
          <a:xfrm>
            <a:off x="1506650" y="12377089"/>
            <a:ext cx="10971277" cy="820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pPr/>
            <a:r>
              <a:t>Strelice i tekst ne smiju se preklapati!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2. Test napisan nejasno/bezveze (Za zadatke i skretnice) Primjer #3 (NEISPRAVNO)"/>
          <p:cNvSpPr txBox="1"/>
          <p:nvPr>
            <p:ph type="title"/>
          </p:nvPr>
        </p:nvSpPr>
        <p:spPr>
          <a:xfrm>
            <a:off x="1689100" y="355600"/>
            <a:ext cx="21751316" cy="2286000"/>
          </a:xfrm>
          <a:prstGeom prst="rect">
            <a:avLst/>
          </a:prstGeom>
        </p:spPr>
        <p:txBody>
          <a:bodyPr/>
          <a:lstStyle/>
          <a:p>
            <a:pPr defTabSz="462280">
              <a:defRPr sz="6272"/>
            </a:pP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2. Test napisan nejasno/bezveze (Za zadatke i skretnice)</a:t>
            </a:r>
            <a:br/>
            <a:r>
              <a:t>Primjer #3 (NEISPRAVNO)</a:t>
            </a:r>
          </a:p>
        </p:txBody>
      </p:sp>
      <p:pic>
        <p:nvPicPr>
          <p:cNvPr id="191" name="Screenshot 2024-12-03 at 23.44.10.png" descr="Screenshot 2024-12-03 at 23.44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8218" y="5127953"/>
            <a:ext cx="7670801" cy="678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Screenshot 2024-12-03 at 23.44.41.png" descr="Screenshot 2024-12-03 at 23.44.4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64758" y="6359845"/>
            <a:ext cx="9385301" cy="4013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Izbjegavati preklapanja strelica, strelice pod oštrim kutem, tekst preko elemenata"/>
          <p:cNvSpPr txBox="1"/>
          <p:nvPr/>
        </p:nvSpPr>
        <p:spPr>
          <a:xfrm>
            <a:off x="385265" y="12322423"/>
            <a:ext cx="22098915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Izbjegavati preklapanja strelica, strelice pod oštrim kutem, tekst preko elemenata</a:t>
            </a:r>
          </a:p>
        </p:txBody>
      </p:sp>
      <p:pic>
        <p:nvPicPr>
          <p:cNvPr id="194" name="Screenshot 2024-12-03 at 23.46.10.png" descr="Screenshot 2024-12-03 at 23.46.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481292" y="6995245"/>
            <a:ext cx="4635501" cy="289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