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70" r:id="rId3"/>
    <p:sldId id="257" r:id="rId4"/>
    <p:sldId id="258" r:id="rId5"/>
    <p:sldId id="259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13208000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4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e Scopece" initials="DS" lastIdx="1" clrIdx="0">
    <p:extLst>
      <p:ext uri="{19B8F6BF-5375-455C-9EA6-DF929625EA0E}">
        <p15:presenceInfo xmlns:p15="http://schemas.microsoft.com/office/powerpoint/2012/main" userId="c9b784bf09c60e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92" autoAdjust="0"/>
  </p:normalViewPr>
  <p:slideViewPr>
    <p:cSldViewPr snapToGrid="0">
      <p:cViewPr>
        <p:scale>
          <a:sx n="75" d="100"/>
          <a:sy n="75" d="100"/>
        </p:scale>
        <p:origin x="1674" y="54"/>
      </p:cViewPr>
      <p:guideLst>
        <p:guide orient="horz" pos="3120"/>
        <p:guide pos="4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67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99E23-E109-4A82-A23B-D05E9372C0A9}" type="datetimeFigureOut">
              <a:rPr lang="x-none" smtClean="0"/>
              <a:t>2024-07-17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4DC7F-4C5B-4987-9CDD-D12E8445DA2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06151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621191"/>
            <a:ext cx="112268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000" y="5202944"/>
            <a:ext cx="99060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9EB-431D-4990-BB79-ED48396E0884}" type="datetime8">
              <a:rPr lang="en-US" smtClean="0"/>
              <a:t>7/17/2024 10:14 AM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 - Compute Duration Absences - 2024-07-17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667D-BA7D-4EC4-A08D-534C6C7A652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4377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A586-10EE-4311-99D3-2390AB475AF9}" type="datetime8">
              <a:rPr lang="en-US" smtClean="0"/>
              <a:t>7/17/2024 10:14 AM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 - Compute Duration Absences - 2024-07-17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667D-BA7D-4EC4-A08D-534C6C7A652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588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51976" y="527403"/>
            <a:ext cx="2847975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8051" y="527403"/>
            <a:ext cx="8378825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4C2B-C103-4A24-B542-DC51A8DCAA88}" type="datetime8">
              <a:rPr lang="en-US" smtClean="0"/>
              <a:t>7/17/2024 10:14 AM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 - Compute Duration Absences - 2024-07-17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667D-BA7D-4EC4-A08D-534C6C7A652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4084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4FF2-174B-40CE-89D3-73A2264B9625}" type="datetime8">
              <a:rPr lang="en-US" smtClean="0"/>
              <a:t>7/17/2024 10:14 AM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 - Compute Duration Absences - 2024-07-17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667D-BA7D-4EC4-A08D-534C6C7A652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4137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172" y="2469624"/>
            <a:ext cx="11391900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172" y="6629226"/>
            <a:ext cx="11391900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/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C6FB-4B40-4F5D-9E1E-ED80D8AAD95A}" type="datetime8">
              <a:rPr lang="en-US" smtClean="0"/>
              <a:t>7/17/2024 10:14 AM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 - Compute Duration Absences - 2024-07-17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667D-BA7D-4EC4-A08D-534C6C7A652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4708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050" y="2637014"/>
            <a:ext cx="561340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6550" y="2637014"/>
            <a:ext cx="561340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71C4-CB9B-4494-8A2E-C976F9E575A3}" type="datetime8">
              <a:rPr lang="en-US" smtClean="0"/>
              <a:t>7/17/2024 10:14 AM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 - Compute Duration Absences - 2024-07-17</a:t>
            </a:r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667D-BA7D-4EC4-A08D-534C6C7A652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2265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527405"/>
            <a:ext cx="11391900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772" y="2428347"/>
            <a:ext cx="5587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9772" y="3618442"/>
            <a:ext cx="5587602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6551" y="2428347"/>
            <a:ext cx="5615120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6551" y="3618442"/>
            <a:ext cx="5615120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1412-5559-4168-B170-E7420DF2132D}" type="datetime8">
              <a:rPr lang="en-US" smtClean="0"/>
              <a:t>7/17/2024 10:14 AM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 - Compute Duration Absences - 2024-07-17</a:t>
            </a:r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667D-BA7D-4EC4-A08D-534C6C7A652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4823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ED1E-BBA7-4E53-A9A4-50168422A26E}" type="datetime8">
              <a:rPr lang="en-US" smtClean="0"/>
              <a:t>7/17/2024 10:14 AM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 - Compute Duration Absences - 2024-07-17</a:t>
            </a:r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667D-BA7D-4EC4-A08D-534C6C7A652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7282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05FB-C4E6-4C72-A601-BB8171E2E193}" type="datetime8">
              <a:rPr lang="en-US" smtClean="0"/>
              <a:t>7/17/2024 10:14 AM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 - Compute Duration Absences - 2024-07-17</a:t>
            </a:r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667D-BA7D-4EC4-A08D-534C6C7A652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7659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5120" y="1426283"/>
            <a:ext cx="6686550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DAB3-5655-43E0-B17E-FD7C2BA583A7}" type="datetime8">
              <a:rPr lang="en-US" smtClean="0"/>
              <a:t>7/17/2024 10:14 AM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 - Compute Duration Absences - 2024-07-17</a:t>
            </a:r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667D-BA7D-4EC4-A08D-534C6C7A652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0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5120" y="1426283"/>
            <a:ext cx="6686550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E040-7081-4710-A49A-D71425D84D5F}" type="datetime8">
              <a:rPr lang="en-US" smtClean="0"/>
              <a:t>7/17/2024 10:14 AM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 - Compute Duration Absences - 2024-07-17</a:t>
            </a:r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667D-BA7D-4EC4-A08D-534C6C7A652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194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8050" y="527405"/>
            <a:ext cx="1139190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050" y="2637014"/>
            <a:ext cx="11391900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77381-0688-4A54-8360-90EE36A55F72}" type="datetime8">
              <a:rPr lang="en-US" smtClean="0"/>
              <a:t>7/17/2024 10:14 AM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5150" y="9181397"/>
            <a:ext cx="4457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Alg - Compute Duration Absences - 2024-07-17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5667D-BA7D-4EC4-A08D-534C6C7A652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3805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 - Compute Duration Absences - 2024-07-17</a:t>
            </a: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4EEC5-7A34-4D2B-8325-6942B952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667D-BA7D-4EC4-A08D-534C6C7A6520}" type="slidenum">
              <a:rPr lang="x-none" smtClean="0"/>
              <a:t>1</a:t>
            </a:fld>
            <a:endParaRPr lang="x-none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266F814-5E05-4668-8192-33223FB65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1621191"/>
            <a:ext cx="11226800" cy="4251575"/>
          </a:xfrm>
        </p:spPr>
        <p:txBody>
          <a:bodyPr anchor="ctr" anchorCtr="0"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HR Genie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Backend Algorithm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Compute the duration of the Absences</a:t>
            </a:r>
            <a:endParaRPr lang="en-CH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058D4F-F94F-4730-98B7-02EA6F364252}"/>
              </a:ext>
            </a:extLst>
          </p:cNvPr>
          <p:cNvSpPr txBox="1"/>
          <p:nvPr/>
        </p:nvSpPr>
        <p:spPr>
          <a:xfrm>
            <a:off x="5514181" y="7765961"/>
            <a:ext cx="21796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Daniele Scopece</a:t>
            </a:r>
          </a:p>
          <a:p>
            <a:pPr algn="ctr"/>
            <a:r>
              <a:rPr lang="en-US" sz="2000" dirty="0"/>
              <a:t>started 2024-07-17</a:t>
            </a: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104229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B3609-B105-4D97-B687-B39F5352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 - Compute Duration Absences - 2024-07-17</a:t>
            </a:r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92C5B-2B11-4490-B5BA-B70F635F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667D-BA7D-4EC4-A08D-534C6C7A6520}" type="slidenum">
              <a:rPr lang="x-none" smtClean="0"/>
              <a:t>10</a:t>
            </a:fld>
            <a:endParaRPr 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530B8-8F35-4F33-83BC-9BBA51013A6C}"/>
              </a:ext>
            </a:extLst>
          </p:cNvPr>
          <p:cNvSpPr txBox="1"/>
          <p:nvPr/>
        </p:nvSpPr>
        <p:spPr>
          <a:xfrm>
            <a:off x="193183" y="115909"/>
            <a:ext cx="12492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F0"/>
                </a:solidFill>
              </a:rPr>
              <a:t>Doing 2024-07-17</a:t>
            </a:r>
            <a:endParaRPr lang="en-CH" sz="3200" dirty="0">
              <a:solidFill>
                <a:srgbClr val="00B0F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898BF2-2772-4A81-8DA1-514CD9406042}"/>
              </a:ext>
            </a:extLst>
          </p:cNvPr>
          <p:cNvCxnSpPr/>
          <p:nvPr/>
        </p:nvCxnSpPr>
        <p:spPr>
          <a:xfrm>
            <a:off x="193183" y="700684"/>
            <a:ext cx="12492507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F641DAE-7AA1-CCC1-6A12-61345A1493A0}"/>
              </a:ext>
            </a:extLst>
          </p:cNvPr>
          <p:cNvSpPr txBox="1"/>
          <p:nvPr/>
        </p:nvSpPr>
        <p:spPr>
          <a:xfrm>
            <a:off x="569940" y="1237568"/>
            <a:ext cx="1152045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IDEA simple: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 use hard-coded values for the serializer first so to test if the algorithm works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Then I take from </a:t>
            </a:r>
            <a:r>
              <a:rPr lang="en-US" sz="2400" dirty="0" err="1"/>
              <a:t>TimeDependent</a:t>
            </a:r>
            <a:r>
              <a:rPr lang="en-US" sz="2400" dirty="0"/>
              <a:t> variables</a:t>
            </a:r>
            <a:endParaRPr lang="en-CH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88790F-AED9-C13F-559E-9BE0661F5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40" y="2714625"/>
            <a:ext cx="89154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55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B3609-B105-4D97-B687-B39F5352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 - Compute Duration Absences - 2024-07-17</a:t>
            </a:r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92C5B-2B11-4490-B5BA-B70F635F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667D-BA7D-4EC4-A08D-534C6C7A6520}" type="slidenum">
              <a:rPr lang="x-none" smtClean="0"/>
              <a:t>11</a:t>
            </a:fld>
            <a:endParaRPr 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530B8-8F35-4F33-83BC-9BBA51013A6C}"/>
              </a:ext>
            </a:extLst>
          </p:cNvPr>
          <p:cNvSpPr txBox="1"/>
          <p:nvPr/>
        </p:nvSpPr>
        <p:spPr>
          <a:xfrm>
            <a:off x="193183" y="115909"/>
            <a:ext cx="12492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F0"/>
                </a:solidFill>
              </a:rPr>
              <a:t>Doing 2024-07-17</a:t>
            </a:r>
            <a:endParaRPr lang="en-CH" sz="3200" dirty="0">
              <a:solidFill>
                <a:srgbClr val="00B0F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898BF2-2772-4A81-8DA1-514CD9406042}"/>
              </a:ext>
            </a:extLst>
          </p:cNvPr>
          <p:cNvCxnSpPr/>
          <p:nvPr/>
        </p:nvCxnSpPr>
        <p:spPr>
          <a:xfrm>
            <a:off x="193183" y="700684"/>
            <a:ext cx="12492507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F641DAE-7AA1-CCC1-6A12-61345A1493A0}"/>
              </a:ext>
            </a:extLst>
          </p:cNvPr>
          <p:cNvSpPr txBox="1"/>
          <p:nvPr/>
        </p:nvSpPr>
        <p:spPr>
          <a:xfrm>
            <a:off x="468340" y="818468"/>
            <a:ext cx="11520459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Serializers we have 2 now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AbsenceSerializersAll</a:t>
            </a:r>
            <a:r>
              <a:rPr lang="en-US" sz="2000" dirty="0"/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H" altLang="en-CH" sz="2000" dirty="0" err="1"/>
              <a:t>CreateListModifyAbsenceMeView</a:t>
            </a:r>
            <a:r>
              <a:rPr lang="en-US" altLang="en-CH" sz="2000" dirty="0"/>
              <a:t> = get and post of me </a:t>
            </a:r>
            <a:r>
              <a:rPr lang="en-US" altLang="en-CH" sz="2000" dirty="0">
                <a:sym typeface="Wingdings" panose="05000000000000000000" pitchFamily="2" charset="2"/>
              </a:rPr>
              <a:t> 2 different serializers for post and get</a:t>
            </a:r>
            <a:endParaRPr lang="en-CH" altLang="en-CH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H" altLang="en-CH" sz="2000" dirty="0" err="1"/>
              <a:t>CreateListModifyAbsenceEmployeeMyTeamView</a:t>
            </a:r>
            <a:r>
              <a:rPr lang="en-US" altLang="en-CH" sz="2000" dirty="0"/>
              <a:t> = only get</a:t>
            </a:r>
            <a:endParaRPr lang="en-CH" altLang="en-CH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H" altLang="en-CH" sz="2000" dirty="0" err="1"/>
              <a:t>CreateListModifyAbsenceEmployeeMyManagerView</a:t>
            </a:r>
            <a:r>
              <a:rPr lang="en-US" altLang="en-CH" sz="2000" dirty="0"/>
              <a:t> = only get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H" altLang="en-CH" sz="2000" dirty="0" err="1"/>
              <a:t>ListAbsenceManagerMyTeamView</a:t>
            </a:r>
            <a:r>
              <a:rPr lang="en-US" altLang="en-CH" sz="2000" dirty="0"/>
              <a:t> = only get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AbsenceSerializerManager</a:t>
            </a:r>
            <a:endParaRPr lang="en-US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H" altLang="en-CH" sz="2000" dirty="0" err="1"/>
              <a:t>ModifyAbsenceManagerMyTeamView</a:t>
            </a:r>
            <a:r>
              <a:rPr lang="en-US" altLang="en-CH" sz="2000" dirty="0"/>
              <a:t> -&gt; only patch approval status -&gt; this unchanged!</a:t>
            </a:r>
            <a:endParaRPr lang="en-CH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FB3C2C-E483-D1A5-E73A-DD2F2161F772}"/>
              </a:ext>
            </a:extLst>
          </p:cNvPr>
          <p:cNvSpPr txBox="1"/>
          <p:nvPr/>
        </p:nvSpPr>
        <p:spPr>
          <a:xfrm>
            <a:off x="468339" y="3633759"/>
            <a:ext cx="11520459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 need to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modify the serializer for get -&gt; extract also the duration x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a new serializer only for POST -&gt; compute the duration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Then it will be used also for the PATCH of the user to change the </a:t>
            </a:r>
            <a:r>
              <a:rPr lang="en-US" sz="2000" dirty="0" err="1"/>
              <a:t>endtime</a:t>
            </a:r>
            <a:r>
              <a:rPr lang="en-US" sz="2000" dirty="0"/>
              <a:t> but not in the first version</a:t>
            </a: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3255536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B3609-B105-4D97-B687-B39F5352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 - Compute Duration Absences - 2024-07-17</a:t>
            </a:r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92C5B-2B11-4490-B5BA-B70F635F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667D-BA7D-4EC4-A08D-534C6C7A6520}" type="slidenum">
              <a:rPr lang="x-none" smtClean="0"/>
              <a:t>12</a:t>
            </a:fld>
            <a:endParaRPr 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530B8-8F35-4F33-83BC-9BBA51013A6C}"/>
              </a:ext>
            </a:extLst>
          </p:cNvPr>
          <p:cNvSpPr txBox="1"/>
          <p:nvPr/>
        </p:nvSpPr>
        <p:spPr>
          <a:xfrm>
            <a:off x="193183" y="115909"/>
            <a:ext cx="12492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F0"/>
                </a:solidFill>
              </a:rPr>
              <a:t>Doing 2024-07-17</a:t>
            </a:r>
            <a:endParaRPr lang="en-CH" sz="3200" dirty="0">
              <a:solidFill>
                <a:srgbClr val="00B0F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898BF2-2772-4A81-8DA1-514CD9406042}"/>
              </a:ext>
            </a:extLst>
          </p:cNvPr>
          <p:cNvCxnSpPr/>
          <p:nvPr/>
        </p:nvCxnSpPr>
        <p:spPr>
          <a:xfrm>
            <a:off x="193183" y="700684"/>
            <a:ext cx="12492507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F641DAE-7AA1-CCC1-6A12-61345A1493A0}"/>
              </a:ext>
            </a:extLst>
          </p:cNvPr>
          <p:cNvSpPr txBox="1"/>
          <p:nvPr/>
        </p:nvSpPr>
        <p:spPr>
          <a:xfrm>
            <a:off x="468340" y="818468"/>
            <a:ext cx="11520459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Tested the logic in python file in Documents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Algorithm-Duration-Test.v01.01.py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Inserted in the code in the POST method with hard-coded variables</a:t>
            </a: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269136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B3609-B105-4D97-B687-B39F5352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 - Compute Duration Absences - 2024-07-17</a:t>
            </a:r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92C5B-2B11-4490-B5BA-B70F635F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667D-BA7D-4EC4-A08D-534C6C7A6520}" type="slidenum">
              <a:rPr lang="x-none" smtClean="0"/>
              <a:t>13</a:t>
            </a:fld>
            <a:endParaRPr 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530B8-8F35-4F33-83BC-9BBA51013A6C}"/>
              </a:ext>
            </a:extLst>
          </p:cNvPr>
          <p:cNvSpPr txBox="1"/>
          <p:nvPr/>
        </p:nvSpPr>
        <p:spPr>
          <a:xfrm>
            <a:off x="193183" y="115909"/>
            <a:ext cx="12492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F0"/>
                </a:solidFill>
              </a:rPr>
              <a:t>Doing 2024-07-17: 18:45 onwards</a:t>
            </a:r>
            <a:endParaRPr lang="en-CH" sz="3200" dirty="0">
              <a:solidFill>
                <a:srgbClr val="00B0F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898BF2-2772-4A81-8DA1-514CD9406042}"/>
              </a:ext>
            </a:extLst>
          </p:cNvPr>
          <p:cNvCxnSpPr/>
          <p:nvPr/>
        </p:nvCxnSpPr>
        <p:spPr>
          <a:xfrm>
            <a:off x="193183" y="700684"/>
            <a:ext cx="12492507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F641DAE-7AA1-CCC1-6A12-61345A1493A0}"/>
              </a:ext>
            </a:extLst>
          </p:cNvPr>
          <p:cNvSpPr txBox="1"/>
          <p:nvPr/>
        </p:nvSpPr>
        <p:spPr>
          <a:xfrm>
            <a:off x="468340" y="818468"/>
            <a:ext cx="11520459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Code works with hard-coded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Now fetch the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Modify </a:t>
            </a:r>
            <a:r>
              <a:rPr lang="en-US" sz="2000" dirty="0" err="1"/>
              <a:t>TimeDepVar</a:t>
            </a:r>
            <a:r>
              <a:rPr lang="en-US" sz="2000" dirty="0"/>
              <a:t> -&gt; define as Char -&gt;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Elaborate the char in the POST</a:t>
            </a:r>
            <a:endParaRPr lang="en-CH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E12C5B-4B4A-2F7B-7A44-1BEB954C5BFE}"/>
              </a:ext>
            </a:extLst>
          </p:cNvPr>
          <p:cNvSpPr txBox="1"/>
          <p:nvPr/>
        </p:nvSpPr>
        <p:spPr>
          <a:xfrm>
            <a:off x="0" y="3570427"/>
            <a:ext cx="7652377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Time dependent variables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 best is to have the data as JSON with all the variables -&gt; easier to fetch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StartValidity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End Validity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UserProfile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Entry = {</a:t>
            </a:r>
            <a:br>
              <a:rPr lang="en-US" sz="1400" dirty="0"/>
            </a:br>
            <a:r>
              <a:rPr lang="en-US" sz="1400" dirty="0"/>
              <a:t>“</a:t>
            </a:r>
            <a:r>
              <a:rPr lang="en-US" sz="1400" dirty="0" err="1"/>
              <a:t>pensum_percentage</a:t>
            </a:r>
            <a:r>
              <a:rPr lang="en-US" sz="1400" dirty="0"/>
              <a:t>”: “100”,</a:t>
            </a:r>
            <a:br>
              <a:rPr lang="en-US" sz="1400" dirty="0"/>
            </a:br>
            <a:r>
              <a:rPr lang="en-US" sz="1400" dirty="0"/>
              <a:t>“</a:t>
            </a:r>
            <a:r>
              <a:rPr lang="en-US" sz="1400" dirty="0" err="1"/>
              <a:t>nr_vacation_days</a:t>
            </a:r>
            <a:r>
              <a:rPr lang="en-US" sz="1400" dirty="0"/>
              <a:t>”: “24”,</a:t>
            </a:r>
            <a:br>
              <a:rPr lang="en-US" sz="1400" dirty="0"/>
            </a:br>
            <a:r>
              <a:rPr lang="en-US" sz="1400" dirty="0"/>
              <a:t>“nr_working_hours_per_day_at100PercPensum”: “8”,  </a:t>
            </a:r>
            <a:r>
              <a:rPr lang="en-US" sz="1400" dirty="0">
                <a:sym typeface="Wingdings" panose="05000000000000000000" pitchFamily="2" charset="2"/>
              </a:rPr>
              <a:t> the same company wide, but easier to put here</a:t>
            </a:r>
            <a:br>
              <a:rPr lang="en-US" sz="1400" dirty="0">
                <a:sym typeface="Wingdings" panose="05000000000000000000" pitchFamily="2" charset="2"/>
              </a:rPr>
            </a:b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# this below allow flexible shifts  needed to compute the exact time off</a:t>
            </a:r>
            <a:br>
              <a:rPr lang="en-US" sz="1400" dirty="0"/>
            </a:br>
            <a:r>
              <a:rPr lang="en-US" sz="1400" dirty="0"/>
              <a:t>“</a:t>
            </a:r>
            <a:r>
              <a:rPr lang="en-US" sz="1400" dirty="0" err="1"/>
              <a:t>working_time</a:t>
            </a:r>
            <a:r>
              <a:rPr lang="en-US" sz="1400" dirty="0"/>
              <a:t>”: {  </a:t>
            </a:r>
            <a:br>
              <a:rPr lang="en-US" sz="1400" dirty="0"/>
            </a:br>
            <a:r>
              <a:rPr lang="en-US" sz="1400" dirty="0"/>
              <a:t>“Monday”: {“</a:t>
            </a:r>
            <a:r>
              <a:rPr lang="en-US" sz="1400" dirty="0" err="1"/>
              <a:t>startTime</a:t>
            </a:r>
            <a:r>
              <a:rPr lang="en-US" sz="1400" dirty="0"/>
              <a:t>”: “08:00”, “</a:t>
            </a:r>
            <a:r>
              <a:rPr lang="en-US" sz="1400" dirty="0" err="1"/>
              <a:t>endTime</a:t>
            </a:r>
            <a:r>
              <a:rPr lang="en-US" sz="1400" dirty="0"/>
              <a:t>”: “17:00”},</a:t>
            </a:r>
            <a:br>
              <a:rPr lang="en-US" sz="1400" dirty="0"/>
            </a:br>
            <a:r>
              <a:rPr lang="en-US" sz="1400" dirty="0"/>
              <a:t>“Tuesday”: {“</a:t>
            </a:r>
            <a:r>
              <a:rPr lang="en-US" sz="1400" dirty="0" err="1"/>
              <a:t>startTime</a:t>
            </a:r>
            <a:r>
              <a:rPr lang="en-US" sz="1400" dirty="0"/>
              <a:t>”: “08:00”, “</a:t>
            </a:r>
            <a:r>
              <a:rPr lang="en-US" sz="1400" dirty="0" err="1"/>
              <a:t>endTime</a:t>
            </a:r>
            <a:r>
              <a:rPr lang="en-US" sz="1400" dirty="0"/>
              <a:t>”: “17:00”},</a:t>
            </a:r>
            <a:br>
              <a:rPr lang="en-US" sz="1400" dirty="0"/>
            </a:br>
            <a:r>
              <a:rPr lang="en-US" sz="1400" dirty="0"/>
              <a:t>“Wednesday”: {“</a:t>
            </a:r>
            <a:r>
              <a:rPr lang="en-US" sz="1400" dirty="0" err="1"/>
              <a:t>startTime</a:t>
            </a:r>
            <a:r>
              <a:rPr lang="en-US" sz="1400" dirty="0"/>
              <a:t>”: “08:00”, “</a:t>
            </a:r>
            <a:r>
              <a:rPr lang="en-US" sz="1400" dirty="0" err="1"/>
              <a:t>endTime</a:t>
            </a:r>
            <a:r>
              <a:rPr lang="en-US" sz="1400" dirty="0"/>
              <a:t>”: “17:00”},</a:t>
            </a:r>
            <a:br>
              <a:rPr lang="en-US" sz="1400" dirty="0"/>
            </a:br>
            <a:r>
              <a:rPr lang="en-US" sz="1400" dirty="0"/>
              <a:t>“Thursday”: {“</a:t>
            </a:r>
            <a:r>
              <a:rPr lang="en-US" sz="1400" dirty="0" err="1"/>
              <a:t>startTime</a:t>
            </a:r>
            <a:r>
              <a:rPr lang="en-US" sz="1400" dirty="0"/>
              <a:t>”: “08:00”, “</a:t>
            </a:r>
            <a:r>
              <a:rPr lang="en-US" sz="1400" dirty="0" err="1"/>
              <a:t>endTime</a:t>
            </a:r>
            <a:r>
              <a:rPr lang="en-US" sz="1400" dirty="0"/>
              <a:t>”: “17:00”},</a:t>
            </a:r>
            <a:br>
              <a:rPr lang="en-US" sz="1400" dirty="0"/>
            </a:br>
            <a:r>
              <a:rPr lang="en-US" sz="1400" dirty="0"/>
              <a:t>“Friday”: {“</a:t>
            </a:r>
            <a:r>
              <a:rPr lang="en-US" sz="1400" dirty="0" err="1"/>
              <a:t>startTime</a:t>
            </a:r>
            <a:r>
              <a:rPr lang="en-US" sz="1400" dirty="0"/>
              <a:t>”: “08:00”, “</a:t>
            </a:r>
            <a:r>
              <a:rPr lang="en-US" sz="1400" dirty="0" err="1"/>
              <a:t>endTime</a:t>
            </a:r>
            <a:r>
              <a:rPr lang="en-US" sz="1400" dirty="0"/>
              <a:t>”: “17:00”}</a:t>
            </a:r>
            <a:br>
              <a:rPr lang="en-US" sz="1400" dirty="0"/>
            </a:br>
            <a:r>
              <a:rPr lang="en-US" sz="1400" dirty="0"/>
              <a:t>}</a:t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EC76DE-AFE9-24D9-B649-3BC2C28C890C}"/>
              </a:ext>
            </a:extLst>
          </p:cNvPr>
          <p:cNvSpPr txBox="1"/>
          <p:nvPr/>
        </p:nvSpPr>
        <p:spPr>
          <a:xfrm>
            <a:off x="7957177" y="3047207"/>
            <a:ext cx="483870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Time dependent variables 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Pensum_perc</a:t>
            </a:r>
            <a:r>
              <a:rPr lang="en-US" sz="1400" dirty="0"/>
              <a:t> =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Nr_tot_vacation_days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nr_working_hours_per_day_at100PercPensum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day_Monday_startTime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day_Monday_endTime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day_Sunday_startTime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day_Sunday_endTime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98657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B3609-B105-4D97-B687-B39F5352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 - Compute Duration Absences - 2024-07-17</a:t>
            </a:r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92C5B-2B11-4490-B5BA-B70F635F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667D-BA7D-4EC4-A08D-534C6C7A6520}" type="slidenum">
              <a:rPr lang="x-none" smtClean="0"/>
              <a:t>14</a:t>
            </a:fld>
            <a:endParaRPr 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530B8-8F35-4F33-83BC-9BBA51013A6C}"/>
              </a:ext>
            </a:extLst>
          </p:cNvPr>
          <p:cNvSpPr txBox="1"/>
          <p:nvPr/>
        </p:nvSpPr>
        <p:spPr>
          <a:xfrm>
            <a:off x="193183" y="115909"/>
            <a:ext cx="12492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F0"/>
                </a:solidFill>
              </a:rPr>
              <a:t>Doing 2024-07-17: 20:30 IT WORKS</a:t>
            </a:r>
            <a:endParaRPr lang="en-CH" sz="3200" dirty="0">
              <a:solidFill>
                <a:srgbClr val="00B0F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898BF2-2772-4A81-8DA1-514CD9406042}"/>
              </a:ext>
            </a:extLst>
          </p:cNvPr>
          <p:cNvCxnSpPr/>
          <p:nvPr/>
        </p:nvCxnSpPr>
        <p:spPr>
          <a:xfrm>
            <a:off x="193183" y="700684"/>
            <a:ext cx="12492507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F641DAE-7AA1-CCC1-6A12-61345A1493A0}"/>
              </a:ext>
            </a:extLst>
          </p:cNvPr>
          <p:cNvSpPr txBox="1"/>
          <p:nvPr/>
        </p:nvSpPr>
        <p:spPr>
          <a:xfrm>
            <a:off x="468340" y="818468"/>
            <a:ext cx="1152045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FINISHED and TESTED</a:t>
            </a: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403892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B3609-B105-4D97-B687-B39F5352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 - Compute Duration Absences - 2024-07-17</a:t>
            </a:r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92C5B-2B11-4490-B5BA-B70F635F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667D-BA7D-4EC4-A08D-534C6C7A6520}" type="slidenum">
              <a:rPr lang="x-none" smtClean="0"/>
              <a:t>2</a:t>
            </a:fld>
            <a:endParaRPr 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530B8-8F35-4F33-83BC-9BBA51013A6C}"/>
              </a:ext>
            </a:extLst>
          </p:cNvPr>
          <p:cNvSpPr txBox="1"/>
          <p:nvPr/>
        </p:nvSpPr>
        <p:spPr>
          <a:xfrm>
            <a:off x="193183" y="115909"/>
            <a:ext cx="12492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F0"/>
                </a:solidFill>
              </a:rPr>
              <a:t>EXECUTIVE SUMMARY</a:t>
            </a:r>
            <a:endParaRPr lang="en-CH" sz="3200" dirty="0">
              <a:solidFill>
                <a:srgbClr val="00B0F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898BF2-2772-4A81-8DA1-514CD9406042}"/>
              </a:ext>
            </a:extLst>
          </p:cNvPr>
          <p:cNvCxnSpPr/>
          <p:nvPr/>
        </p:nvCxnSpPr>
        <p:spPr>
          <a:xfrm>
            <a:off x="193183" y="700684"/>
            <a:ext cx="12492507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F641DAE-7AA1-CCC1-6A12-61345A1493A0}"/>
              </a:ext>
            </a:extLst>
          </p:cNvPr>
          <p:cNvSpPr txBox="1"/>
          <p:nvPr/>
        </p:nvSpPr>
        <p:spPr>
          <a:xfrm>
            <a:off x="468339" y="1812721"/>
            <a:ext cx="11520459" cy="37856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DATA NEEDED to make it work: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every user add variables in the </a:t>
            </a:r>
            <a:r>
              <a:rPr lang="en-US" sz="2000" dirty="0" err="1"/>
              <a:t>timeDependentVar</a:t>
            </a:r>
            <a:r>
              <a:rPr lang="en-US" sz="2000" dirty="0"/>
              <a:t> tables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Put </a:t>
            </a:r>
            <a:r>
              <a:rPr lang="en-US" sz="2000" dirty="0" err="1"/>
              <a:t>dateStart</a:t>
            </a:r>
            <a:r>
              <a:rPr lang="en-US" sz="2000" dirty="0"/>
              <a:t> = 2024-01-01 and </a:t>
            </a:r>
            <a:r>
              <a:rPr lang="en-US" sz="2000" dirty="0" err="1"/>
              <a:t>dateEnd</a:t>
            </a:r>
            <a:r>
              <a:rPr lang="en-US" sz="2000" dirty="0"/>
              <a:t> = 2024-12-31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H" altLang="en-CH" sz="2000" dirty="0" err="1"/>
              <a:t>nr_tot_vacation_days</a:t>
            </a:r>
            <a:endParaRPr lang="en-CH" altLang="en-CH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H" altLang="en-CH" sz="2000" dirty="0" err="1"/>
              <a:t>pensum_perc</a:t>
            </a:r>
            <a:endParaRPr lang="en-CH" altLang="en-CH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H" altLang="en-CH" sz="2000" dirty="0"/>
              <a:t>nr_working_hours_per_day_at100PercPensum</a:t>
            </a:r>
            <a:r>
              <a:rPr lang="en-US" altLang="en-CH" sz="2000" dirty="0"/>
              <a:t> -&gt; it defines how many hours are in a “day” of holiday</a:t>
            </a:r>
            <a:endParaRPr lang="en-CH" altLang="en-CH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H" altLang="en-CH" sz="2000" dirty="0"/>
              <a:t>day_</a:t>
            </a:r>
            <a:r>
              <a:rPr lang="en-US" altLang="en-CH" sz="2000" dirty="0"/>
              <a:t>&lt;Weekday&gt;</a:t>
            </a:r>
            <a:r>
              <a:rPr lang="en-CH" altLang="en-CH" sz="2000" dirty="0"/>
              <a:t>_</a:t>
            </a:r>
            <a:r>
              <a:rPr lang="en-CH" altLang="en-CH" sz="2000" dirty="0" err="1"/>
              <a:t>startTime</a:t>
            </a:r>
            <a:r>
              <a:rPr lang="en-US" altLang="en-CH" sz="2000" dirty="0"/>
              <a:t>, </a:t>
            </a:r>
            <a:r>
              <a:rPr lang="en-CH" altLang="en-CH" sz="2000" dirty="0"/>
              <a:t>day_</a:t>
            </a:r>
            <a:r>
              <a:rPr lang="en-US" altLang="en-CH" sz="2000" dirty="0"/>
              <a:t>&lt;Weekday&gt;</a:t>
            </a:r>
            <a:r>
              <a:rPr lang="en-CH" altLang="en-CH" sz="2000" dirty="0"/>
              <a:t>_</a:t>
            </a:r>
            <a:r>
              <a:rPr lang="en-US" altLang="en-CH" sz="2000" dirty="0"/>
              <a:t>end</a:t>
            </a:r>
            <a:r>
              <a:rPr lang="en-CH" altLang="en-CH" sz="2000" dirty="0"/>
              <a:t>Time</a:t>
            </a:r>
            <a:r>
              <a:rPr lang="en-US" altLang="en-CH" sz="2000" dirty="0"/>
              <a:t> in format HH:MM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CH" sz="2000" dirty="0"/>
              <a:t>&lt;Weekday&gt; = Monday, Tuesday, Wednesday, Thursday, Friday, Saturday, Sunday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CH" sz="2000" dirty="0"/>
              <a:t>It specifies the working hours in the specific week day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No lunch break is included in this version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For every “start” there must be an “end”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There cannot be two or more “start” or “end” for the same user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5FA534-70F2-DE37-7776-6982DA80CFB7}"/>
              </a:ext>
            </a:extLst>
          </p:cNvPr>
          <p:cNvSpPr txBox="1"/>
          <p:nvPr/>
        </p:nvSpPr>
        <p:spPr>
          <a:xfrm>
            <a:off x="468339" y="5866390"/>
            <a:ext cx="11520459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Checks added in the POST method with the relative messages to the front end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If the </a:t>
            </a:r>
            <a:r>
              <a:rPr lang="en-CH" altLang="en-CH" sz="2000" dirty="0"/>
              <a:t>nr_working_hours_per_day_at100PercPensum</a:t>
            </a:r>
            <a:r>
              <a:rPr lang="en-US" altLang="en-CH" sz="2000" dirty="0"/>
              <a:t> is missing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If no day is added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If there are multiples “start” or “end” for the same 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2303BC-DDF0-F889-772D-D4311E3B9D9E}"/>
              </a:ext>
            </a:extLst>
          </p:cNvPr>
          <p:cNvSpPr txBox="1"/>
          <p:nvPr/>
        </p:nvSpPr>
        <p:spPr>
          <a:xfrm>
            <a:off x="468340" y="923756"/>
            <a:ext cx="11520459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calculation of the duration is made in the POST absence request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At the moment only the period 2024 </a:t>
            </a:r>
          </a:p>
        </p:txBody>
      </p:sp>
    </p:spTree>
    <p:extLst>
      <p:ext uri="{BB962C8B-B14F-4D97-AF65-F5344CB8AC3E}">
        <p14:creationId xmlns:p14="http://schemas.microsoft.com/office/powerpoint/2010/main" val="228562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B3609-B105-4D97-B687-B39F5352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 - Compute Duration Absences - 2024-07-17</a:t>
            </a:r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92C5B-2B11-4490-B5BA-B70F635F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667D-BA7D-4EC4-A08D-534C6C7A6520}" type="slidenum">
              <a:rPr lang="x-none" smtClean="0"/>
              <a:t>3</a:t>
            </a:fld>
            <a:endParaRPr 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530B8-8F35-4F33-83BC-9BBA51013A6C}"/>
              </a:ext>
            </a:extLst>
          </p:cNvPr>
          <p:cNvSpPr txBox="1"/>
          <p:nvPr/>
        </p:nvSpPr>
        <p:spPr>
          <a:xfrm>
            <a:off x="193183" y="115909"/>
            <a:ext cx="12492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F0"/>
                </a:solidFill>
              </a:rPr>
              <a:t>Context</a:t>
            </a:r>
            <a:endParaRPr lang="en-CH" sz="3200" dirty="0">
              <a:solidFill>
                <a:srgbClr val="00B0F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898BF2-2772-4A81-8DA1-514CD9406042}"/>
              </a:ext>
            </a:extLst>
          </p:cNvPr>
          <p:cNvCxnSpPr/>
          <p:nvPr/>
        </p:nvCxnSpPr>
        <p:spPr>
          <a:xfrm>
            <a:off x="193183" y="700684"/>
            <a:ext cx="12492507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572C26-7644-41C3-846C-6FFE18E18BBB}"/>
              </a:ext>
            </a:extLst>
          </p:cNvPr>
          <p:cNvSpPr txBox="1"/>
          <p:nvPr/>
        </p:nvSpPr>
        <p:spPr>
          <a:xfrm>
            <a:off x="502276" y="965914"/>
            <a:ext cx="1089552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to compute the duration of the absences in working hours in the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will allow to fetch the duration and to do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will be computed in the </a:t>
            </a:r>
            <a:r>
              <a:rPr lang="en-US" dirty="0" err="1"/>
              <a:t>serailizer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75E0C4-CDCD-4C79-ABA6-D9445E0830D5}"/>
              </a:ext>
            </a:extLst>
          </p:cNvPr>
          <p:cNvSpPr txBox="1"/>
          <p:nvPr/>
        </p:nvSpPr>
        <p:spPr>
          <a:xfrm>
            <a:off x="502275" y="2689536"/>
            <a:ext cx="1089552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002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B3609-B105-4D97-B687-B39F5352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 - Compute Duration Absences - 2024-07-17</a:t>
            </a:r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92C5B-2B11-4490-B5BA-B70F635F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667D-BA7D-4EC4-A08D-534C6C7A6520}" type="slidenum">
              <a:rPr lang="x-none" smtClean="0"/>
              <a:t>4</a:t>
            </a:fld>
            <a:endParaRPr 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530B8-8F35-4F33-83BC-9BBA51013A6C}"/>
              </a:ext>
            </a:extLst>
          </p:cNvPr>
          <p:cNvSpPr txBox="1"/>
          <p:nvPr/>
        </p:nvSpPr>
        <p:spPr>
          <a:xfrm>
            <a:off x="193183" y="115909"/>
            <a:ext cx="12492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F0"/>
                </a:solidFill>
              </a:rPr>
              <a:t>Keep In Mind</a:t>
            </a:r>
            <a:endParaRPr lang="en-CH" sz="3200" dirty="0">
              <a:solidFill>
                <a:srgbClr val="00B0F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898BF2-2772-4A81-8DA1-514CD9406042}"/>
              </a:ext>
            </a:extLst>
          </p:cNvPr>
          <p:cNvCxnSpPr/>
          <p:nvPr/>
        </p:nvCxnSpPr>
        <p:spPr>
          <a:xfrm>
            <a:off x="193183" y="700684"/>
            <a:ext cx="12492507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572C26-7644-41C3-846C-6FFE18E18BBB}"/>
              </a:ext>
            </a:extLst>
          </p:cNvPr>
          <p:cNvSpPr txBox="1"/>
          <p:nvPr/>
        </p:nvSpPr>
        <p:spPr>
          <a:xfrm>
            <a:off x="502276" y="965914"/>
            <a:ext cx="10895527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to consider the actual absences in the WORKING time, also considering that the workers might work in different shifts, part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amount of days is always computed by considering the hours in a FULL working day at 100% pensum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Example: a 50% worker will have 24 days * 0.5 = 12 full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compute the HOURS of absences as float 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And then convert them into days, hours,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user can put datetime as start and end of the absence, which can go beyond their work hours.</a:t>
            </a:r>
            <a:br>
              <a:rPr lang="en-US" dirty="0"/>
            </a:br>
            <a:r>
              <a:rPr lang="en-US" dirty="0"/>
              <a:t>Hence we need to compute the hours in the backend, ideally when POSTING an absence</a:t>
            </a:r>
          </a:p>
        </p:txBody>
      </p:sp>
    </p:spTree>
    <p:extLst>
      <p:ext uri="{BB962C8B-B14F-4D97-AF65-F5344CB8AC3E}">
        <p14:creationId xmlns:p14="http://schemas.microsoft.com/office/powerpoint/2010/main" val="102816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B3609-B105-4D97-B687-B39F5352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 - Compute Duration Absences - 2024-07-17</a:t>
            </a:r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92C5B-2B11-4490-B5BA-B70F635F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667D-BA7D-4EC4-A08D-534C6C7A6520}" type="slidenum">
              <a:rPr lang="x-none" smtClean="0"/>
              <a:t>5</a:t>
            </a:fld>
            <a:endParaRPr 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530B8-8F35-4F33-83BC-9BBA51013A6C}"/>
              </a:ext>
            </a:extLst>
          </p:cNvPr>
          <p:cNvSpPr txBox="1"/>
          <p:nvPr/>
        </p:nvSpPr>
        <p:spPr>
          <a:xfrm>
            <a:off x="193183" y="115909"/>
            <a:ext cx="12492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F0"/>
                </a:solidFill>
              </a:rPr>
              <a:t>Data</a:t>
            </a:r>
            <a:endParaRPr lang="en-CH" sz="3200" dirty="0">
              <a:solidFill>
                <a:srgbClr val="00B0F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898BF2-2772-4A81-8DA1-514CD9406042}"/>
              </a:ext>
            </a:extLst>
          </p:cNvPr>
          <p:cNvCxnSpPr/>
          <p:nvPr/>
        </p:nvCxnSpPr>
        <p:spPr>
          <a:xfrm>
            <a:off x="193183" y="700684"/>
            <a:ext cx="12492507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572C26-7644-41C3-846C-6FFE18E18BBB}"/>
              </a:ext>
            </a:extLst>
          </p:cNvPr>
          <p:cNvSpPr txBox="1"/>
          <p:nvPr/>
        </p:nvSpPr>
        <p:spPr>
          <a:xfrm>
            <a:off x="412123" y="916127"/>
            <a:ext cx="7652377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Time dependent variables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 best is to have the data as JSON with all the variables -&gt; easier to fetch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StartValidity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End Validity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UserProfile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Entry = {</a:t>
            </a:r>
            <a:br>
              <a:rPr lang="en-US" sz="1400" dirty="0"/>
            </a:br>
            <a:r>
              <a:rPr lang="en-US" sz="1400" dirty="0"/>
              <a:t>“</a:t>
            </a:r>
            <a:r>
              <a:rPr lang="en-US" sz="1400" dirty="0" err="1"/>
              <a:t>pensum_percentage</a:t>
            </a:r>
            <a:r>
              <a:rPr lang="en-US" sz="1400" dirty="0"/>
              <a:t>”: “100”,</a:t>
            </a:r>
            <a:br>
              <a:rPr lang="en-US" sz="1400" dirty="0"/>
            </a:br>
            <a:r>
              <a:rPr lang="en-US" sz="1400" dirty="0"/>
              <a:t>“</a:t>
            </a:r>
            <a:r>
              <a:rPr lang="en-US" sz="1400" dirty="0" err="1"/>
              <a:t>nr_vacation_days</a:t>
            </a:r>
            <a:r>
              <a:rPr lang="en-US" sz="1400" dirty="0"/>
              <a:t>”: “24”,</a:t>
            </a:r>
            <a:br>
              <a:rPr lang="en-US" sz="1400" dirty="0"/>
            </a:br>
            <a:r>
              <a:rPr lang="en-US" sz="1400" dirty="0"/>
              <a:t>“nr_working_hours_per_day_at100PercPensum”: “8”,  </a:t>
            </a:r>
            <a:r>
              <a:rPr lang="en-US" sz="1400" dirty="0">
                <a:sym typeface="Wingdings" panose="05000000000000000000" pitchFamily="2" charset="2"/>
              </a:rPr>
              <a:t> the same company wide, but easier to put here</a:t>
            </a:r>
            <a:br>
              <a:rPr lang="en-US" sz="1400" dirty="0">
                <a:sym typeface="Wingdings" panose="05000000000000000000" pitchFamily="2" charset="2"/>
              </a:rPr>
            </a:b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# this below allow flexible shifts  needed to compute the exact time off</a:t>
            </a:r>
            <a:br>
              <a:rPr lang="en-US" sz="1400" dirty="0"/>
            </a:br>
            <a:r>
              <a:rPr lang="en-US" sz="1400" dirty="0"/>
              <a:t>“</a:t>
            </a:r>
            <a:r>
              <a:rPr lang="en-US" sz="1400" dirty="0" err="1"/>
              <a:t>working_time</a:t>
            </a:r>
            <a:r>
              <a:rPr lang="en-US" sz="1400" dirty="0"/>
              <a:t>”: {  </a:t>
            </a:r>
            <a:br>
              <a:rPr lang="en-US" sz="1400" dirty="0"/>
            </a:br>
            <a:r>
              <a:rPr lang="en-US" sz="1400" dirty="0"/>
              <a:t>“Monday”: {“</a:t>
            </a:r>
            <a:r>
              <a:rPr lang="en-US" sz="1400" dirty="0" err="1"/>
              <a:t>startTime</a:t>
            </a:r>
            <a:r>
              <a:rPr lang="en-US" sz="1400" dirty="0"/>
              <a:t>”: “08:00”, “</a:t>
            </a:r>
            <a:r>
              <a:rPr lang="en-US" sz="1400" dirty="0" err="1"/>
              <a:t>endTime</a:t>
            </a:r>
            <a:r>
              <a:rPr lang="en-US" sz="1400" dirty="0"/>
              <a:t>”: “17:00”},</a:t>
            </a:r>
            <a:br>
              <a:rPr lang="en-US" sz="1400" dirty="0"/>
            </a:br>
            <a:r>
              <a:rPr lang="en-US" sz="1400" dirty="0"/>
              <a:t>“Tuesday”: {“</a:t>
            </a:r>
            <a:r>
              <a:rPr lang="en-US" sz="1400" dirty="0" err="1"/>
              <a:t>startTime</a:t>
            </a:r>
            <a:r>
              <a:rPr lang="en-US" sz="1400" dirty="0"/>
              <a:t>”: “08:00”, “</a:t>
            </a:r>
            <a:r>
              <a:rPr lang="en-US" sz="1400" dirty="0" err="1"/>
              <a:t>endTime</a:t>
            </a:r>
            <a:r>
              <a:rPr lang="en-US" sz="1400" dirty="0"/>
              <a:t>”: “17:00”},</a:t>
            </a:r>
            <a:br>
              <a:rPr lang="en-US" sz="1400" dirty="0"/>
            </a:br>
            <a:r>
              <a:rPr lang="en-US" sz="1400" dirty="0"/>
              <a:t>“Wednesday”: {“</a:t>
            </a:r>
            <a:r>
              <a:rPr lang="en-US" sz="1400" dirty="0" err="1"/>
              <a:t>startTime</a:t>
            </a:r>
            <a:r>
              <a:rPr lang="en-US" sz="1400" dirty="0"/>
              <a:t>”: “08:00”, “</a:t>
            </a:r>
            <a:r>
              <a:rPr lang="en-US" sz="1400" dirty="0" err="1"/>
              <a:t>endTime</a:t>
            </a:r>
            <a:r>
              <a:rPr lang="en-US" sz="1400" dirty="0"/>
              <a:t>”: “17:00”},</a:t>
            </a:r>
            <a:br>
              <a:rPr lang="en-US" sz="1400" dirty="0"/>
            </a:br>
            <a:r>
              <a:rPr lang="en-US" sz="1400" dirty="0"/>
              <a:t>“Thursday”: {“</a:t>
            </a:r>
            <a:r>
              <a:rPr lang="en-US" sz="1400" dirty="0" err="1"/>
              <a:t>startTime</a:t>
            </a:r>
            <a:r>
              <a:rPr lang="en-US" sz="1400" dirty="0"/>
              <a:t>”: “08:00”, “</a:t>
            </a:r>
            <a:r>
              <a:rPr lang="en-US" sz="1400" dirty="0" err="1"/>
              <a:t>endTime</a:t>
            </a:r>
            <a:r>
              <a:rPr lang="en-US" sz="1400" dirty="0"/>
              <a:t>”: “17:00”},</a:t>
            </a:r>
            <a:br>
              <a:rPr lang="en-US" sz="1400" dirty="0"/>
            </a:br>
            <a:r>
              <a:rPr lang="en-US" sz="1400" dirty="0"/>
              <a:t>“Friday”: {“</a:t>
            </a:r>
            <a:r>
              <a:rPr lang="en-US" sz="1400" dirty="0" err="1"/>
              <a:t>startTime</a:t>
            </a:r>
            <a:r>
              <a:rPr lang="en-US" sz="1400" dirty="0"/>
              <a:t>”: “08:00”, “</a:t>
            </a:r>
            <a:r>
              <a:rPr lang="en-US" sz="1400" dirty="0" err="1"/>
              <a:t>endTime</a:t>
            </a:r>
            <a:r>
              <a:rPr lang="en-US" sz="1400" dirty="0"/>
              <a:t>”: “17:00”}</a:t>
            </a:r>
            <a:br>
              <a:rPr lang="en-US" sz="1400" dirty="0"/>
            </a:br>
            <a:r>
              <a:rPr lang="en-US" sz="1400" dirty="0"/>
              <a:t>}</a:t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D49C4B-8CBA-8287-0ABB-73D81C354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23" y="5408498"/>
            <a:ext cx="6115408" cy="3796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88FE9D-2D91-36A2-A1B6-E260012828ED}"/>
              </a:ext>
            </a:extLst>
          </p:cNvPr>
          <p:cNvSpPr txBox="1"/>
          <p:nvPr/>
        </p:nvSpPr>
        <p:spPr>
          <a:xfrm>
            <a:off x="8153400" y="3434229"/>
            <a:ext cx="48387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Time dependent variables 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Pensum_percentage</a:t>
            </a:r>
            <a:r>
              <a:rPr lang="en-US" sz="1400" dirty="0"/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405177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B3609-B105-4D97-B687-B39F5352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 - Compute Duration Absences - 2024-07-17</a:t>
            </a:r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92C5B-2B11-4490-B5BA-B70F635F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667D-BA7D-4EC4-A08D-534C6C7A6520}" type="slidenum">
              <a:rPr lang="x-none" smtClean="0"/>
              <a:t>6</a:t>
            </a:fld>
            <a:endParaRPr 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530B8-8F35-4F33-83BC-9BBA51013A6C}"/>
              </a:ext>
            </a:extLst>
          </p:cNvPr>
          <p:cNvSpPr txBox="1"/>
          <p:nvPr/>
        </p:nvSpPr>
        <p:spPr>
          <a:xfrm>
            <a:off x="193183" y="115909"/>
            <a:ext cx="12492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F0"/>
                </a:solidFill>
              </a:rPr>
              <a:t>Notes on Data</a:t>
            </a:r>
            <a:endParaRPr lang="en-CH" sz="3200" dirty="0">
              <a:solidFill>
                <a:srgbClr val="00B0F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898BF2-2772-4A81-8DA1-514CD9406042}"/>
              </a:ext>
            </a:extLst>
          </p:cNvPr>
          <p:cNvCxnSpPr/>
          <p:nvPr/>
        </p:nvCxnSpPr>
        <p:spPr>
          <a:xfrm>
            <a:off x="193183" y="700684"/>
            <a:ext cx="12492507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572C26-7644-41C3-846C-6FFE18E18BBB}"/>
              </a:ext>
            </a:extLst>
          </p:cNvPr>
          <p:cNvSpPr txBox="1"/>
          <p:nvPr/>
        </p:nvSpPr>
        <p:spPr>
          <a:xfrm>
            <a:off x="412123" y="916127"/>
            <a:ext cx="929854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order for the algorithm to work we need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 Dependent variables are done with calendar year of validity -&gt; easier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8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B3609-B105-4D97-B687-B39F5352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 - Compute Duration Absences - 2024-07-17</a:t>
            </a:r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92C5B-2B11-4490-B5BA-B70F635F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667D-BA7D-4EC4-A08D-534C6C7A6520}" type="slidenum">
              <a:rPr lang="x-none" smtClean="0"/>
              <a:t>7</a:t>
            </a:fld>
            <a:endParaRPr 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530B8-8F35-4F33-83BC-9BBA51013A6C}"/>
              </a:ext>
            </a:extLst>
          </p:cNvPr>
          <p:cNvSpPr txBox="1"/>
          <p:nvPr/>
        </p:nvSpPr>
        <p:spPr>
          <a:xfrm>
            <a:off x="193183" y="115909"/>
            <a:ext cx="12492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F0"/>
                </a:solidFill>
              </a:rPr>
              <a:t>Visualization &amp; Algorithm</a:t>
            </a:r>
            <a:endParaRPr lang="en-CH" sz="3200" dirty="0">
              <a:solidFill>
                <a:srgbClr val="00B0F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898BF2-2772-4A81-8DA1-514CD9406042}"/>
              </a:ext>
            </a:extLst>
          </p:cNvPr>
          <p:cNvCxnSpPr/>
          <p:nvPr/>
        </p:nvCxnSpPr>
        <p:spPr>
          <a:xfrm>
            <a:off x="193183" y="700684"/>
            <a:ext cx="12492507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90C8D18-CD66-00A4-DCAD-63FFA9DFD496}"/>
              </a:ext>
            </a:extLst>
          </p:cNvPr>
          <p:cNvSpPr/>
          <p:nvPr/>
        </p:nvSpPr>
        <p:spPr>
          <a:xfrm>
            <a:off x="3120571" y="1521870"/>
            <a:ext cx="8069943" cy="4063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630A6-C65A-57AD-6043-E6FD19E3690C}"/>
              </a:ext>
            </a:extLst>
          </p:cNvPr>
          <p:cNvSpPr txBox="1"/>
          <p:nvPr/>
        </p:nvSpPr>
        <p:spPr>
          <a:xfrm>
            <a:off x="217973" y="1521870"/>
            <a:ext cx="200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Requested absence</a:t>
            </a:r>
            <a:endParaRPr lang="en-CH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618BFF-CA58-49D4-8EE9-436FC2ADDA0D}"/>
              </a:ext>
            </a:extLst>
          </p:cNvPr>
          <p:cNvCxnSpPr/>
          <p:nvPr/>
        </p:nvCxnSpPr>
        <p:spPr>
          <a:xfrm>
            <a:off x="406400" y="1059543"/>
            <a:ext cx="11893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B03C81-182D-A8E2-BC55-30D28BF66C76}"/>
              </a:ext>
            </a:extLst>
          </p:cNvPr>
          <p:cNvSpPr txBox="1"/>
          <p:nvPr/>
        </p:nvSpPr>
        <p:spPr>
          <a:xfrm>
            <a:off x="11583857" y="676522"/>
            <a:ext cx="71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hours</a:t>
            </a:r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E1B3F2-DE4D-FF61-D290-0C6488C00990}"/>
              </a:ext>
            </a:extLst>
          </p:cNvPr>
          <p:cNvSpPr txBox="1"/>
          <p:nvPr/>
        </p:nvSpPr>
        <p:spPr>
          <a:xfrm>
            <a:off x="133873" y="3771815"/>
            <a:ext cx="206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hours (red)</a:t>
            </a:r>
            <a:endParaRPr lang="en-CH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A7EEC72-16E3-AD6C-1BC3-90ECA7FA3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840631"/>
              </p:ext>
            </p:extLst>
          </p:nvPr>
        </p:nvGraphicFramePr>
        <p:xfrm>
          <a:off x="2196617" y="2205175"/>
          <a:ext cx="100325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517">
                  <a:extLst>
                    <a:ext uri="{9D8B030D-6E8A-4147-A177-3AD203B41FA5}">
                      <a16:colId xmlns:a16="http://schemas.microsoft.com/office/drawing/2014/main" val="1613127827"/>
                    </a:ext>
                  </a:extLst>
                </a:gridCol>
                <a:gridCol w="2006517">
                  <a:extLst>
                    <a:ext uri="{9D8B030D-6E8A-4147-A177-3AD203B41FA5}">
                      <a16:colId xmlns:a16="http://schemas.microsoft.com/office/drawing/2014/main" val="3175615454"/>
                    </a:ext>
                  </a:extLst>
                </a:gridCol>
                <a:gridCol w="2006517">
                  <a:extLst>
                    <a:ext uri="{9D8B030D-6E8A-4147-A177-3AD203B41FA5}">
                      <a16:colId xmlns:a16="http://schemas.microsoft.com/office/drawing/2014/main" val="763043881"/>
                    </a:ext>
                  </a:extLst>
                </a:gridCol>
                <a:gridCol w="2006517">
                  <a:extLst>
                    <a:ext uri="{9D8B030D-6E8A-4147-A177-3AD203B41FA5}">
                      <a16:colId xmlns:a16="http://schemas.microsoft.com/office/drawing/2014/main" val="1175295663"/>
                    </a:ext>
                  </a:extLst>
                </a:gridCol>
                <a:gridCol w="2006517">
                  <a:extLst>
                    <a:ext uri="{9D8B030D-6E8A-4147-A177-3AD203B41FA5}">
                      <a16:colId xmlns:a16="http://schemas.microsoft.com/office/drawing/2014/main" val="3328204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Friday</a:t>
                      </a:r>
                      <a:endParaRPr lang="en-C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Saturday</a:t>
                      </a:r>
                      <a:endParaRPr lang="en-C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Sunday</a:t>
                      </a:r>
                      <a:endParaRPr lang="en-C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Monday</a:t>
                      </a:r>
                      <a:endParaRPr lang="en-C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Tuesday</a:t>
                      </a:r>
                      <a:endParaRPr lang="en-C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0272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77F0E43-2194-CBB0-CE24-99385C34E844}"/>
              </a:ext>
            </a:extLst>
          </p:cNvPr>
          <p:cNvSpPr txBox="1"/>
          <p:nvPr/>
        </p:nvSpPr>
        <p:spPr>
          <a:xfrm>
            <a:off x="1571125" y="216886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Days</a:t>
            </a:r>
            <a:endParaRPr lang="en-CH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A5A7AF-5A46-482A-5AE9-0701192CCCED}"/>
              </a:ext>
            </a:extLst>
          </p:cNvPr>
          <p:cNvSpPr/>
          <p:nvPr/>
        </p:nvSpPr>
        <p:spPr>
          <a:xfrm>
            <a:off x="2196618" y="3799615"/>
            <a:ext cx="1402925" cy="3137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DB6952-446E-9DC4-5793-8076F412C09D}"/>
              </a:ext>
            </a:extLst>
          </p:cNvPr>
          <p:cNvSpPr/>
          <p:nvPr/>
        </p:nvSpPr>
        <p:spPr>
          <a:xfrm>
            <a:off x="3599543" y="3802153"/>
            <a:ext cx="5027144" cy="311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52F818-DF07-C7B1-31E3-B0D7CE19A15B}"/>
              </a:ext>
            </a:extLst>
          </p:cNvPr>
          <p:cNvSpPr/>
          <p:nvPr/>
        </p:nvSpPr>
        <p:spPr>
          <a:xfrm>
            <a:off x="8626687" y="3799615"/>
            <a:ext cx="1402925" cy="3137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06003F-F1FE-8133-5802-394AFD94F939}"/>
              </a:ext>
            </a:extLst>
          </p:cNvPr>
          <p:cNvSpPr/>
          <p:nvPr/>
        </p:nvSpPr>
        <p:spPr>
          <a:xfrm>
            <a:off x="10040355" y="3792215"/>
            <a:ext cx="758274" cy="311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3A6F81-BE69-5397-D536-5906A283471B}"/>
              </a:ext>
            </a:extLst>
          </p:cNvPr>
          <p:cNvSpPr/>
          <p:nvPr/>
        </p:nvSpPr>
        <p:spPr>
          <a:xfrm>
            <a:off x="10798629" y="3790905"/>
            <a:ext cx="1402925" cy="3137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F6ED798-D6C7-79CE-B773-96A04B3DB451}"/>
              </a:ext>
            </a:extLst>
          </p:cNvPr>
          <p:cNvCxnSpPr>
            <a:cxnSpLocks/>
          </p:cNvCxnSpPr>
          <p:nvPr/>
        </p:nvCxnSpPr>
        <p:spPr>
          <a:xfrm>
            <a:off x="3120571" y="1928269"/>
            <a:ext cx="0" cy="383080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468CE-98B0-B9AF-0471-F1C1DD615D4B}"/>
              </a:ext>
            </a:extLst>
          </p:cNvPr>
          <p:cNvCxnSpPr>
            <a:cxnSpLocks/>
          </p:cNvCxnSpPr>
          <p:nvPr/>
        </p:nvCxnSpPr>
        <p:spPr>
          <a:xfrm>
            <a:off x="11190514" y="1914706"/>
            <a:ext cx="0" cy="384436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287D73-BF17-3D34-F31D-F204C5656487}"/>
              </a:ext>
            </a:extLst>
          </p:cNvPr>
          <p:cNvCxnSpPr>
            <a:cxnSpLocks/>
          </p:cNvCxnSpPr>
          <p:nvPr/>
        </p:nvCxnSpPr>
        <p:spPr>
          <a:xfrm>
            <a:off x="10791372" y="1928269"/>
            <a:ext cx="0" cy="383080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89A322-55FC-AB89-23AD-C53B5402711E}"/>
              </a:ext>
            </a:extLst>
          </p:cNvPr>
          <p:cNvCxnSpPr>
            <a:cxnSpLocks/>
          </p:cNvCxnSpPr>
          <p:nvPr/>
        </p:nvCxnSpPr>
        <p:spPr>
          <a:xfrm>
            <a:off x="10029612" y="1928269"/>
            <a:ext cx="0" cy="383080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330521-4B9A-27AB-6505-C9EAC33C28FC}"/>
              </a:ext>
            </a:extLst>
          </p:cNvPr>
          <p:cNvCxnSpPr>
            <a:cxnSpLocks/>
          </p:cNvCxnSpPr>
          <p:nvPr/>
        </p:nvCxnSpPr>
        <p:spPr>
          <a:xfrm>
            <a:off x="8626687" y="1928269"/>
            <a:ext cx="0" cy="367424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18F813-A3B9-BA0B-09F4-CE3B72245565}"/>
              </a:ext>
            </a:extLst>
          </p:cNvPr>
          <p:cNvCxnSpPr>
            <a:cxnSpLocks/>
          </p:cNvCxnSpPr>
          <p:nvPr/>
        </p:nvCxnSpPr>
        <p:spPr>
          <a:xfrm>
            <a:off x="3599543" y="1928269"/>
            <a:ext cx="0" cy="383080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580BC8-3146-17C4-D56C-479B173AB13D}"/>
              </a:ext>
            </a:extLst>
          </p:cNvPr>
          <p:cNvSpPr txBox="1"/>
          <p:nvPr/>
        </p:nvSpPr>
        <p:spPr>
          <a:xfrm>
            <a:off x="1638823" y="6178336"/>
            <a:ext cx="9856031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The duration to be considered for the absence is the overlap of the green bar to the red bars </a:t>
            </a:r>
          </a:p>
          <a:p>
            <a:r>
              <a:rPr lang="en-US" sz="2000" dirty="0"/>
              <a:t>(red upward arrows)</a:t>
            </a:r>
            <a:endParaRPr lang="en-CH" sz="2000" dirty="0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6E5EE744-E569-77A3-0753-D722E44D6ACE}"/>
              </a:ext>
            </a:extLst>
          </p:cNvPr>
          <p:cNvSpPr/>
          <p:nvPr/>
        </p:nvSpPr>
        <p:spPr>
          <a:xfrm>
            <a:off x="3223045" y="4652493"/>
            <a:ext cx="250513" cy="1194374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A44A85A6-A03F-1303-2917-8816D92C977F}"/>
              </a:ext>
            </a:extLst>
          </p:cNvPr>
          <p:cNvSpPr/>
          <p:nvPr/>
        </p:nvSpPr>
        <p:spPr>
          <a:xfrm>
            <a:off x="9228253" y="4613442"/>
            <a:ext cx="250513" cy="1194374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453DF132-3B8D-85D9-5EB7-5ACBF7496AA7}"/>
              </a:ext>
            </a:extLst>
          </p:cNvPr>
          <p:cNvSpPr/>
          <p:nvPr/>
        </p:nvSpPr>
        <p:spPr>
          <a:xfrm>
            <a:off x="10865687" y="4564699"/>
            <a:ext cx="250513" cy="1194374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DC16D2-ED0F-E200-A904-0B382FF2FE6D}"/>
              </a:ext>
            </a:extLst>
          </p:cNvPr>
          <p:cNvSpPr txBox="1"/>
          <p:nvPr/>
        </p:nvSpPr>
        <p:spPr>
          <a:xfrm>
            <a:off x="2394963" y="1115471"/>
            <a:ext cx="9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absStart</a:t>
            </a:r>
            <a:endParaRPr lang="en-CH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004BD5-66E9-2BA8-BEFE-9A400E7884AA}"/>
              </a:ext>
            </a:extLst>
          </p:cNvPr>
          <p:cNvSpPr txBox="1"/>
          <p:nvPr/>
        </p:nvSpPr>
        <p:spPr>
          <a:xfrm>
            <a:off x="11064063" y="1115471"/>
            <a:ext cx="861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absEnd</a:t>
            </a:r>
            <a:endParaRPr lang="en-CH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89F454-A1B1-A2AC-02FF-FA04F2814BBC}"/>
              </a:ext>
            </a:extLst>
          </p:cNvPr>
          <p:cNvSpPr txBox="1"/>
          <p:nvPr/>
        </p:nvSpPr>
        <p:spPr>
          <a:xfrm>
            <a:off x="569942" y="3082069"/>
            <a:ext cx="1561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err="1"/>
              <a:t>workTimeStart</a:t>
            </a:r>
            <a:endParaRPr lang="en-US" i="1" dirty="0"/>
          </a:p>
          <a:p>
            <a:pPr algn="r"/>
            <a:r>
              <a:rPr lang="en-US" i="1" dirty="0"/>
              <a:t>(Friday)</a:t>
            </a:r>
            <a:endParaRPr lang="en-CH" i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870DF7-544F-F56A-3D2D-557B7D476797}"/>
              </a:ext>
            </a:extLst>
          </p:cNvPr>
          <p:cNvSpPr txBox="1"/>
          <p:nvPr/>
        </p:nvSpPr>
        <p:spPr>
          <a:xfrm>
            <a:off x="3630008" y="3082069"/>
            <a:ext cx="1457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workTimeEnd</a:t>
            </a:r>
            <a:br>
              <a:rPr lang="en-US" i="1" dirty="0"/>
            </a:br>
            <a:r>
              <a:rPr lang="en-US" i="1" dirty="0"/>
              <a:t>(Friday)</a:t>
            </a:r>
            <a:endParaRPr lang="en-CH" i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12011E-3C0B-8CF8-4B64-FADAD13263B5}"/>
              </a:ext>
            </a:extLst>
          </p:cNvPr>
          <p:cNvSpPr txBox="1"/>
          <p:nvPr/>
        </p:nvSpPr>
        <p:spPr>
          <a:xfrm>
            <a:off x="7010773" y="3108241"/>
            <a:ext cx="1561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err="1"/>
              <a:t>workTimeStart</a:t>
            </a:r>
            <a:br>
              <a:rPr lang="en-US" i="1" dirty="0"/>
            </a:br>
            <a:r>
              <a:rPr lang="en-US" i="1" dirty="0"/>
              <a:t>(Monday)</a:t>
            </a:r>
            <a:endParaRPr lang="en-CH" i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0F897F-12F6-F85A-3B1F-F093C8481386}"/>
              </a:ext>
            </a:extLst>
          </p:cNvPr>
          <p:cNvSpPr txBox="1"/>
          <p:nvPr/>
        </p:nvSpPr>
        <p:spPr>
          <a:xfrm>
            <a:off x="8624944" y="3125484"/>
            <a:ext cx="1457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err="1"/>
              <a:t>workTimeEnd</a:t>
            </a:r>
            <a:br>
              <a:rPr lang="en-US" i="1" dirty="0"/>
            </a:br>
            <a:r>
              <a:rPr lang="en-US" i="1" dirty="0"/>
              <a:t>(Monday)</a:t>
            </a:r>
            <a:endParaRPr lang="en-CH" i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7C3041-D923-7B37-CC9C-28DF73FD2C98}"/>
              </a:ext>
            </a:extLst>
          </p:cNvPr>
          <p:cNvSpPr txBox="1"/>
          <p:nvPr/>
        </p:nvSpPr>
        <p:spPr>
          <a:xfrm>
            <a:off x="10834521" y="3116345"/>
            <a:ext cx="1561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workTimeStart</a:t>
            </a:r>
            <a:br>
              <a:rPr lang="en-US" i="1" dirty="0"/>
            </a:br>
            <a:r>
              <a:rPr lang="en-US" i="1" dirty="0"/>
              <a:t>(Tuesday)</a:t>
            </a:r>
            <a:endParaRPr lang="en-CH" i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93012F-FBE4-0416-9695-3026D3E7F547}"/>
              </a:ext>
            </a:extLst>
          </p:cNvPr>
          <p:cNvSpPr txBox="1"/>
          <p:nvPr/>
        </p:nvSpPr>
        <p:spPr>
          <a:xfrm>
            <a:off x="1377629" y="7161255"/>
            <a:ext cx="8898485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ORIGIN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absStart</a:t>
            </a:r>
            <a:r>
              <a:rPr lang="en-US" sz="2000" dirty="0"/>
              <a:t> and </a:t>
            </a:r>
            <a:r>
              <a:rPr lang="en-US" sz="2000" dirty="0" err="1"/>
              <a:t>absEnd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 from </a:t>
            </a:r>
            <a:r>
              <a:rPr lang="en-US" sz="2000" dirty="0" err="1">
                <a:sym typeface="Wingdings" panose="05000000000000000000" pitchFamily="2" charset="2"/>
              </a:rPr>
              <a:t>absenceRequest</a:t>
            </a:r>
            <a:r>
              <a:rPr lang="en-US" sz="2000" dirty="0">
                <a:sym typeface="Wingdings" panose="05000000000000000000" pitchFamily="2" charset="2"/>
              </a:rPr>
              <a:t> posted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ym typeface="Wingdings" panose="05000000000000000000" pitchFamily="2" charset="2"/>
              </a:rPr>
              <a:t>workTimeStart</a:t>
            </a:r>
            <a:r>
              <a:rPr lang="en-US" sz="2000" dirty="0">
                <a:sym typeface="Wingdings" panose="05000000000000000000" pitchFamily="2" charset="2"/>
              </a:rPr>
              <a:t>(day) and </a:t>
            </a:r>
            <a:r>
              <a:rPr lang="en-US" sz="2000" dirty="0" err="1">
                <a:sym typeface="Wingdings" panose="05000000000000000000" pitchFamily="2" charset="2"/>
              </a:rPr>
              <a:t>workTimeEnd</a:t>
            </a:r>
            <a:r>
              <a:rPr lang="en-US" sz="2000" dirty="0">
                <a:sym typeface="Wingdings" panose="05000000000000000000" pitchFamily="2" charset="2"/>
              </a:rPr>
              <a:t>(day)  from </a:t>
            </a:r>
            <a:r>
              <a:rPr lang="en-US" sz="2000" dirty="0" err="1">
                <a:sym typeface="Wingdings" panose="05000000000000000000" pitchFamily="2" charset="2"/>
              </a:rPr>
              <a:t>timeDependent</a:t>
            </a:r>
            <a:r>
              <a:rPr lang="en-US" sz="2000" dirty="0">
                <a:sym typeface="Wingdings" panose="05000000000000000000" pitchFamily="2" charset="2"/>
              </a:rPr>
              <a:t> Variables</a:t>
            </a: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265220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B3609-B105-4D97-B687-B39F5352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 - Compute Duration Absences - 2024-07-17</a:t>
            </a:r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92C5B-2B11-4490-B5BA-B70F635F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667D-BA7D-4EC4-A08D-534C6C7A6520}" type="slidenum">
              <a:rPr lang="x-none" smtClean="0"/>
              <a:t>8</a:t>
            </a:fld>
            <a:endParaRPr 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530B8-8F35-4F33-83BC-9BBA51013A6C}"/>
              </a:ext>
            </a:extLst>
          </p:cNvPr>
          <p:cNvSpPr txBox="1"/>
          <p:nvPr/>
        </p:nvSpPr>
        <p:spPr>
          <a:xfrm>
            <a:off x="193183" y="115909"/>
            <a:ext cx="12492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F0"/>
                </a:solidFill>
              </a:rPr>
              <a:t>Algorithm &amp; Pseudocode</a:t>
            </a:r>
            <a:endParaRPr lang="en-CH" sz="3200" dirty="0">
              <a:solidFill>
                <a:srgbClr val="00B0F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898BF2-2772-4A81-8DA1-514CD9406042}"/>
              </a:ext>
            </a:extLst>
          </p:cNvPr>
          <p:cNvCxnSpPr/>
          <p:nvPr/>
        </p:nvCxnSpPr>
        <p:spPr>
          <a:xfrm>
            <a:off x="193183" y="700684"/>
            <a:ext cx="12492507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90C8D18-CD66-00A4-DCAD-63FFA9DFD496}"/>
              </a:ext>
            </a:extLst>
          </p:cNvPr>
          <p:cNvSpPr/>
          <p:nvPr/>
        </p:nvSpPr>
        <p:spPr>
          <a:xfrm>
            <a:off x="3120571" y="1521870"/>
            <a:ext cx="8069943" cy="4063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630A6-C65A-57AD-6043-E6FD19E3690C}"/>
              </a:ext>
            </a:extLst>
          </p:cNvPr>
          <p:cNvSpPr txBox="1"/>
          <p:nvPr/>
        </p:nvSpPr>
        <p:spPr>
          <a:xfrm>
            <a:off x="217973" y="1521870"/>
            <a:ext cx="200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Requested absence</a:t>
            </a:r>
            <a:endParaRPr lang="en-CH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618BFF-CA58-49D4-8EE9-436FC2ADDA0D}"/>
              </a:ext>
            </a:extLst>
          </p:cNvPr>
          <p:cNvCxnSpPr/>
          <p:nvPr/>
        </p:nvCxnSpPr>
        <p:spPr>
          <a:xfrm>
            <a:off x="406400" y="1059543"/>
            <a:ext cx="11893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B03C81-182D-A8E2-BC55-30D28BF66C76}"/>
              </a:ext>
            </a:extLst>
          </p:cNvPr>
          <p:cNvSpPr txBox="1"/>
          <p:nvPr/>
        </p:nvSpPr>
        <p:spPr>
          <a:xfrm>
            <a:off x="11583857" y="676522"/>
            <a:ext cx="71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hours</a:t>
            </a:r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E1B3F2-DE4D-FF61-D290-0C6488C00990}"/>
              </a:ext>
            </a:extLst>
          </p:cNvPr>
          <p:cNvSpPr txBox="1"/>
          <p:nvPr/>
        </p:nvSpPr>
        <p:spPr>
          <a:xfrm>
            <a:off x="133873" y="3771815"/>
            <a:ext cx="206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hours (red)</a:t>
            </a:r>
            <a:endParaRPr lang="en-CH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A7EEC72-16E3-AD6C-1BC3-90ECA7FA3588}"/>
              </a:ext>
            </a:extLst>
          </p:cNvPr>
          <p:cNvGraphicFramePr>
            <a:graphicFrameLocks noGrp="1"/>
          </p:cNvGraphicFramePr>
          <p:nvPr/>
        </p:nvGraphicFramePr>
        <p:xfrm>
          <a:off x="2196617" y="2205175"/>
          <a:ext cx="100325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517">
                  <a:extLst>
                    <a:ext uri="{9D8B030D-6E8A-4147-A177-3AD203B41FA5}">
                      <a16:colId xmlns:a16="http://schemas.microsoft.com/office/drawing/2014/main" val="1613127827"/>
                    </a:ext>
                  </a:extLst>
                </a:gridCol>
                <a:gridCol w="2006517">
                  <a:extLst>
                    <a:ext uri="{9D8B030D-6E8A-4147-A177-3AD203B41FA5}">
                      <a16:colId xmlns:a16="http://schemas.microsoft.com/office/drawing/2014/main" val="3175615454"/>
                    </a:ext>
                  </a:extLst>
                </a:gridCol>
                <a:gridCol w="2006517">
                  <a:extLst>
                    <a:ext uri="{9D8B030D-6E8A-4147-A177-3AD203B41FA5}">
                      <a16:colId xmlns:a16="http://schemas.microsoft.com/office/drawing/2014/main" val="763043881"/>
                    </a:ext>
                  </a:extLst>
                </a:gridCol>
                <a:gridCol w="2006517">
                  <a:extLst>
                    <a:ext uri="{9D8B030D-6E8A-4147-A177-3AD203B41FA5}">
                      <a16:colId xmlns:a16="http://schemas.microsoft.com/office/drawing/2014/main" val="1175295663"/>
                    </a:ext>
                  </a:extLst>
                </a:gridCol>
                <a:gridCol w="2006517">
                  <a:extLst>
                    <a:ext uri="{9D8B030D-6E8A-4147-A177-3AD203B41FA5}">
                      <a16:colId xmlns:a16="http://schemas.microsoft.com/office/drawing/2014/main" val="3328204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Friday</a:t>
                      </a:r>
                      <a:endParaRPr lang="en-C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Saturday</a:t>
                      </a:r>
                      <a:endParaRPr lang="en-C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Sunday</a:t>
                      </a:r>
                      <a:endParaRPr lang="en-C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Monday</a:t>
                      </a:r>
                      <a:endParaRPr lang="en-C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Tuesday</a:t>
                      </a:r>
                      <a:endParaRPr lang="en-C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0272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77F0E43-2194-CBB0-CE24-99385C34E844}"/>
              </a:ext>
            </a:extLst>
          </p:cNvPr>
          <p:cNvSpPr txBox="1"/>
          <p:nvPr/>
        </p:nvSpPr>
        <p:spPr>
          <a:xfrm>
            <a:off x="1571125" y="216886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Days</a:t>
            </a:r>
            <a:endParaRPr lang="en-CH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A5A7AF-5A46-482A-5AE9-0701192CCCED}"/>
              </a:ext>
            </a:extLst>
          </p:cNvPr>
          <p:cNvSpPr/>
          <p:nvPr/>
        </p:nvSpPr>
        <p:spPr>
          <a:xfrm>
            <a:off x="2196618" y="3799615"/>
            <a:ext cx="1402925" cy="3137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DB6952-446E-9DC4-5793-8076F412C09D}"/>
              </a:ext>
            </a:extLst>
          </p:cNvPr>
          <p:cNvSpPr/>
          <p:nvPr/>
        </p:nvSpPr>
        <p:spPr>
          <a:xfrm>
            <a:off x="3599543" y="3802153"/>
            <a:ext cx="5027144" cy="311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52F818-DF07-C7B1-31E3-B0D7CE19A15B}"/>
              </a:ext>
            </a:extLst>
          </p:cNvPr>
          <p:cNvSpPr/>
          <p:nvPr/>
        </p:nvSpPr>
        <p:spPr>
          <a:xfrm>
            <a:off x="8626687" y="3799615"/>
            <a:ext cx="1402925" cy="3137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06003F-F1FE-8133-5802-394AFD94F939}"/>
              </a:ext>
            </a:extLst>
          </p:cNvPr>
          <p:cNvSpPr/>
          <p:nvPr/>
        </p:nvSpPr>
        <p:spPr>
          <a:xfrm>
            <a:off x="10040355" y="3792215"/>
            <a:ext cx="758274" cy="311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3A6F81-BE69-5397-D536-5906A283471B}"/>
              </a:ext>
            </a:extLst>
          </p:cNvPr>
          <p:cNvSpPr/>
          <p:nvPr/>
        </p:nvSpPr>
        <p:spPr>
          <a:xfrm>
            <a:off x="10798629" y="3790905"/>
            <a:ext cx="1402925" cy="3137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F6ED798-D6C7-79CE-B773-96A04B3DB451}"/>
              </a:ext>
            </a:extLst>
          </p:cNvPr>
          <p:cNvCxnSpPr>
            <a:cxnSpLocks/>
          </p:cNvCxnSpPr>
          <p:nvPr/>
        </p:nvCxnSpPr>
        <p:spPr>
          <a:xfrm>
            <a:off x="3120571" y="1928269"/>
            <a:ext cx="0" cy="27163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468CE-98B0-B9AF-0471-F1C1DD615D4B}"/>
              </a:ext>
            </a:extLst>
          </p:cNvPr>
          <p:cNvCxnSpPr>
            <a:cxnSpLocks/>
          </p:cNvCxnSpPr>
          <p:nvPr/>
        </p:nvCxnSpPr>
        <p:spPr>
          <a:xfrm>
            <a:off x="11190514" y="1914706"/>
            <a:ext cx="0" cy="272986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287D73-BF17-3D34-F31D-F204C5656487}"/>
              </a:ext>
            </a:extLst>
          </p:cNvPr>
          <p:cNvCxnSpPr>
            <a:cxnSpLocks/>
          </p:cNvCxnSpPr>
          <p:nvPr/>
        </p:nvCxnSpPr>
        <p:spPr>
          <a:xfrm>
            <a:off x="10791372" y="1928269"/>
            <a:ext cx="7257" cy="27163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89A322-55FC-AB89-23AD-C53B5402711E}"/>
              </a:ext>
            </a:extLst>
          </p:cNvPr>
          <p:cNvCxnSpPr>
            <a:cxnSpLocks/>
          </p:cNvCxnSpPr>
          <p:nvPr/>
        </p:nvCxnSpPr>
        <p:spPr>
          <a:xfrm>
            <a:off x="10029612" y="1928269"/>
            <a:ext cx="10743" cy="27163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330521-4B9A-27AB-6505-C9EAC33C28FC}"/>
              </a:ext>
            </a:extLst>
          </p:cNvPr>
          <p:cNvCxnSpPr>
            <a:cxnSpLocks/>
          </p:cNvCxnSpPr>
          <p:nvPr/>
        </p:nvCxnSpPr>
        <p:spPr>
          <a:xfrm>
            <a:off x="8626687" y="1928269"/>
            <a:ext cx="0" cy="27163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18F813-A3B9-BA0B-09F4-CE3B72245565}"/>
              </a:ext>
            </a:extLst>
          </p:cNvPr>
          <p:cNvCxnSpPr>
            <a:cxnSpLocks/>
          </p:cNvCxnSpPr>
          <p:nvPr/>
        </p:nvCxnSpPr>
        <p:spPr>
          <a:xfrm>
            <a:off x="3599543" y="1928269"/>
            <a:ext cx="0" cy="27163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5DC16D2-ED0F-E200-A904-0B382FF2FE6D}"/>
              </a:ext>
            </a:extLst>
          </p:cNvPr>
          <p:cNvSpPr txBox="1"/>
          <p:nvPr/>
        </p:nvSpPr>
        <p:spPr>
          <a:xfrm>
            <a:off x="2394963" y="1115471"/>
            <a:ext cx="9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absStart</a:t>
            </a:r>
            <a:endParaRPr lang="en-CH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004BD5-66E9-2BA8-BEFE-9A400E7884AA}"/>
              </a:ext>
            </a:extLst>
          </p:cNvPr>
          <p:cNvSpPr txBox="1"/>
          <p:nvPr/>
        </p:nvSpPr>
        <p:spPr>
          <a:xfrm>
            <a:off x="11064063" y="1115471"/>
            <a:ext cx="861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absEnd</a:t>
            </a:r>
            <a:endParaRPr lang="en-CH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89F454-A1B1-A2AC-02FF-FA04F2814BBC}"/>
              </a:ext>
            </a:extLst>
          </p:cNvPr>
          <p:cNvSpPr txBox="1"/>
          <p:nvPr/>
        </p:nvSpPr>
        <p:spPr>
          <a:xfrm>
            <a:off x="569942" y="3082069"/>
            <a:ext cx="1561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err="1"/>
              <a:t>workTimeStart</a:t>
            </a:r>
            <a:endParaRPr lang="en-US" i="1" dirty="0"/>
          </a:p>
          <a:p>
            <a:pPr algn="r"/>
            <a:r>
              <a:rPr lang="en-US" i="1" dirty="0"/>
              <a:t>(Friday)</a:t>
            </a:r>
            <a:endParaRPr lang="en-CH" i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870DF7-544F-F56A-3D2D-557B7D476797}"/>
              </a:ext>
            </a:extLst>
          </p:cNvPr>
          <p:cNvSpPr txBox="1"/>
          <p:nvPr/>
        </p:nvSpPr>
        <p:spPr>
          <a:xfrm>
            <a:off x="3630008" y="3082069"/>
            <a:ext cx="1457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workTimeEnd</a:t>
            </a:r>
            <a:br>
              <a:rPr lang="en-US" i="1" dirty="0"/>
            </a:br>
            <a:r>
              <a:rPr lang="en-US" i="1" dirty="0"/>
              <a:t>(Friday)</a:t>
            </a:r>
            <a:endParaRPr lang="en-CH" i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12011E-3C0B-8CF8-4B64-FADAD13263B5}"/>
              </a:ext>
            </a:extLst>
          </p:cNvPr>
          <p:cNvSpPr txBox="1"/>
          <p:nvPr/>
        </p:nvSpPr>
        <p:spPr>
          <a:xfrm>
            <a:off x="7010773" y="3108241"/>
            <a:ext cx="1561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err="1"/>
              <a:t>workTimeStart</a:t>
            </a:r>
            <a:br>
              <a:rPr lang="en-US" i="1" dirty="0"/>
            </a:br>
            <a:r>
              <a:rPr lang="en-US" i="1" dirty="0"/>
              <a:t>(Monday)</a:t>
            </a:r>
            <a:endParaRPr lang="en-CH" i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0F897F-12F6-F85A-3B1F-F093C8481386}"/>
              </a:ext>
            </a:extLst>
          </p:cNvPr>
          <p:cNvSpPr txBox="1"/>
          <p:nvPr/>
        </p:nvSpPr>
        <p:spPr>
          <a:xfrm>
            <a:off x="8624944" y="3125484"/>
            <a:ext cx="1457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err="1"/>
              <a:t>workTimeEnd</a:t>
            </a:r>
            <a:br>
              <a:rPr lang="en-US" i="1" dirty="0"/>
            </a:br>
            <a:r>
              <a:rPr lang="en-US" i="1" dirty="0"/>
              <a:t>(Monday)</a:t>
            </a:r>
            <a:endParaRPr lang="en-CH" i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7C3041-D923-7B37-CC9C-28DF73FD2C98}"/>
              </a:ext>
            </a:extLst>
          </p:cNvPr>
          <p:cNvSpPr txBox="1"/>
          <p:nvPr/>
        </p:nvSpPr>
        <p:spPr>
          <a:xfrm>
            <a:off x="10834521" y="3116345"/>
            <a:ext cx="1561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workTimeStart</a:t>
            </a:r>
            <a:br>
              <a:rPr lang="en-US" i="1" dirty="0"/>
            </a:br>
            <a:r>
              <a:rPr lang="en-US" i="1" dirty="0"/>
              <a:t>(Tuesday)</a:t>
            </a:r>
            <a:endParaRPr lang="en-CH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641DAE-7AA1-CCC1-6A12-61345A1493A0}"/>
              </a:ext>
            </a:extLst>
          </p:cNvPr>
          <p:cNvSpPr txBox="1"/>
          <p:nvPr/>
        </p:nvSpPr>
        <p:spPr>
          <a:xfrm>
            <a:off x="569941" y="6040407"/>
            <a:ext cx="1182629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Initialize </a:t>
            </a:r>
            <a:r>
              <a:rPr lang="en-US" dirty="0" err="1"/>
              <a:t>duration_hours</a:t>
            </a:r>
            <a:r>
              <a:rPr lang="en-US" dirty="0"/>
              <a:t>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Loop on days between date(</a:t>
            </a:r>
            <a:r>
              <a:rPr lang="en-US" dirty="0" err="1"/>
              <a:t>absStart</a:t>
            </a:r>
            <a:r>
              <a:rPr lang="en-US" dirty="0"/>
              <a:t>) and date(</a:t>
            </a:r>
            <a:r>
              <a:rPr lang="en-US" dirty="0" err="1"/>
              <a:t>absEnd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compute the week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no </a:t>
            </a:r>
            <a:r>
              <a:rPr lang="en-US" dirty="0" err="1"/>
              <a:t>worktimeStart</a:t>
            </a:r>
            <a:r>
              <a:rPr lang="en-US" dirty="0"/>
              <a:t> defined for that day -&gt; go to next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here, then the </a:t>
            </a:r>
            <a:r>
              <a:rPr lang="en-US" dirty="0" err="1"/>
              <a:t>workTimeStart</a:t>
            </a:r>
            <a:r>
              <a:rPr lang="en-US" dirty="0"/>
              <a:t> and </a:t>
            </a:r>
            <a:r>
              <a:rPr lang="en-US" dirty="0" err="1"/>
              <a:t>workTimeEnd</a:t>
            </a:r>
            <a:r>
              <a:rPr lang="en-US" dirty="0"/>
              <a:t> is defined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dirty="0" err="1"/>
              <a:t>absStart</a:t>
            </a:r>
            <a:r>
              <a:rPr lang="en-US" dirty="0"/>
              <a:t> &gt;= dt(</a:t>
            </a:r>
            <a:r>
              <a:rPr lang="en-US" dirty="0" err="1"/>
              <a:t>workTimeStart</a:t>
            </a:r>
            <a:r>
              <a:rPr lang="en-US" dirty="0"/>
              <a:t>(day))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startNow</a:t>
            </a:r>
            <a:r>
              <a:rPr lang="en-US" dirty="0">
                <a:sym typeface="Wingdings" panose="05000000000000000000" pitchFamily="2" charset="2"/>
              </a:rPr>
              <a:t> = </a:t>
            </a:r>
            <a:r>
              <a:rPr lang="en-US" dirty="0" err="1">
                <a:sym typeface="Wingdings" panose="05000000000000000000" pitchFamily="2" charset="2"/>
              </a:rPr>
              <a:t>absStart</a:t>
            </a:r>
            <a:r>
              <a:rPr lang="en-US" dirty="0">
                <a:sym typeface="Wingdings" panose="05000000000000000000" pitchFamily="2" charset="2"/>
              </a:rPr>
              <a:t>, else </a:t>
            </a:r>
            <a:r>
              <a:rPr lang="en-US" dirty="0" err="1">
                <a:sym typeface="Wingdings" panose="05000000000000000000" pitchFamily="2" charset="2"/>
              </a:rPr>
              <a:t>startNow</a:t>
            </a:r>
            <a:r>
              <a:rPr lang="en-US" dirty="0">
                <a:sym typeface="Wingdings" panose="05000000000000000000" pitchFamily="2" charset="2"/>
              </a:rPr>
              <a:t> = </a:t>
            </a:r>
            <a:r>
              <a:rPr lang="en-US" dirty="0"/>
              <a:t>dt(</a:t>
            </a:r>
            <a:r>
              <a:rPr lang="en-US" dirty="0" err="1"/>
              <a:t>workTimeStart</a:t>
            </a:r>
            <a:r>
              <a:rPr lang="en-US" dirty="0"/>
              <a:t>(day)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If </a:t>
            </a:r>
            <a:r>
              <a:rPr lang="en-US" dirty="0" err="1">
                <a:sym typeface="Wingdings" panose="05000000000000000000" pitchFamily="2" charset="2"/>
              </a:rPr>
              <a:t>absEnd</a:t>
            </a:r>
            <a:r>
              <a:rPr lang="en-US" dirty="0">
                <a:sym typeface="Wingdings" panose="05000000000000000000" pitchFamily="2" charset="2"/>
              </a:rPr>
              <a:t> &lt;= dt(</a:t>
            </a:r>
            <a:r>
              <a:rPr lang="en-US" dirty="0" err="1">
                <a:sym typeface="Wingdings" panose="05000000000000000000" pitchFamily="2" charset="2"/>
              </a:rPr>
              <a:t>workTimeEnd</a:t>
            </a:r>
            <a:r>
              <a:rPr lang="en-US" dirty="0">
                <a:sym typeface="Wingdings" panose="05000000000000000000" pitchFamily="2" charset="2"/>
              </a:rPr>
              <a:t>(day))  </a:t>
            </a:r>
            <a:r>
              <a:rPr lang="en-US" dirty="0" err="1">
                <a:sym typeface="Wingdings" panose="05000000000000000000" pitchFamily="2" charset="2"/>
              </a:rPr>
              <a:t>endNow</a:t>
            </a:r>
            <a:r>
              <a:rPr lang="en-US" dirty="0">
                <a:sym typeface="Wingdings" panose="05000000000000000000" pitchFamily="2" charset="2"/>
              </a:rPr>
              <a:t> = </a:t>
            </a:r>
            <a:r>
              <a:rPr lang="en-US" dirty="0" err="1">
                <a:sym typeface="Wingdings" panose="05000000000000000000" pitchFamily="2" charset="2"/>
              </a:rPr>
              <a:t>absEnd</a:t>
            </a:r>
            <a:r>
              <a:rPr lang="en-US" dirty="0">
                <a:sym typeface="Wingdings" panose="05000000000000000000" pitchFamily="2" charset="2"/>
              </a:rPr>
              <a:t>, else </a:t>
            </a:r>
            <a:r>
              <a:rPr lang="en-US" dirty="0" err="1">
                <a:sym typeface="Wingdings" panose="05000000000000000000" pitchFamily="2" charset="2"/>
              </a:rPr>
              <a:t>endNow</a:t>
            </a:r>
            <a:r>
              <a:rPr lang="en-US" dirty="0">
                <a:sym typeface="Wingdings" panose="05000000000000000000" pitchFamily="2" charset="2"/>
              </a:rPr>
              <a:t> = dt(</a:t>
            </a:r>
            <a:r>
              <a:rPr lang="en-US" dirty="0" err="1">
                <a:sym typeface="Wingdings" panose="05000000000000000000" pitchFamily="2" charset="2"/>
              </a:rPr>
              <a:t>workTimeEnd</a:t>
            </a:r>
            <a:r>
              <a:rPr lang="en-US" dirty="0">
                <a:sym typeface="Wingdings" panose="05000000000000000000" pitchFamily="2" charset="2"/>
              </a:rPr>
              <a:t>(day))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Duration_hours</a:t>
            </a:r>
            <a:r>
              <a:rPr lang="en-US" dirty="0"/>
              <a:t> += (</a:t>
            </a:r>
            <a:r>
              <a:rPr lang="en-US" dirty="0" err="1"/>
              <a:t>endNow-startNow</a:t>
            </a:r>
            <a:r>
              <a:rPr lang="en-US" dirty="0"/>
              <a:t>) converted to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we have the total duration of the absence in hours -&gt; float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durationWorkHours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into days of FULL PENSUM via “nr_working_hours_per_day_at100PercPensum”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 2d_4h_30m = </a:t>
            </a:r>
            <a:r>
              <a:rPr lang="en-US" dirty="0" err="1">
                <a:sym typeface="Wingdings" panose="05000000000000000000" pitchFamily="2" charset="2"/>
              </a:rPr>
              <a:t>durationWorkTimeFormatted</a:t>
            </a:r>
            <a:endParaRPr lang="en-CH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51FB40-2034-5CAA-BDC6-9531CBAEA8BF}"/>
              </a:ext>
            </a:extLst>
          </p:cNvPr>
          <p:cNvSpPr txBox="1"/>
          <p:nvPr/>
        </p:nvSpPr>
        <p:spPr>
          <a:xfrm>
            <a:off x="569941" y="4799716"/>
            <a:ext cx="1182629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this calc in the serializer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 check: duration &gt; 0 </a:t>
            </a:r>
            <a:r>
              <a:rPr lang="en-US" dirty="0">
                <a:sym typeface="Wingdings" panose="05000000000000000000" pitchFamily="2" charset="2"/>
              </a:rPr>
              <a:t> if zero  say “wrong interval or no data for </a:t>
            </a:r>
            <a:r>
              <a:rPr lang="en-US" sz="1800" dirty="0" err="1"/>
              <a:t>working_time</a:t>
            </a:r>
            <a:r>
              <a:rPr lang="en-US" sz="1800" dirty="0"/>
              <a:t> in the time dependent variables”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Fetch the correct time dependent variables for the user </a:t>
            </a:r>
            <a:r>
              <a:rPr lang="en-US" dirty="0">
                <a:sym typeface="Wingdings" panose="05000000000000000000" pitchFamily="2" charset="2"/>
              </a:rPr>
              <a:t> validate with interval inside the validity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15111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B3609-B105-4D97-B687-B39F5352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 - Compute Duration Absences - 2024-07-17</a:t>
            </a:r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92C5B-2B11-4490-B5BA-B70F635F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667D-BA7D-4EC4-A08D-534C6C7A6520}" type="slidenum">
              <a:rPr lang="x-none" smtClean="0"/>
              <a:t>9</a:t>
            </a:fld>
            <a:endParaRPr 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530B8-8F35-4F33-83BC-9BBA51013A6C}"/>
              </a:ext>
            </a:extLst>
          </p:cNvPr>
          <p:cNvSpPr txBox="1"/>
          <p:nvPr/>
        </p:nvSpPr>
        <p:spPr>
          <a:xfrm>
            <a:off x="193183" y="115909"/>
            <a:ext cx="12492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F0"/>
                </a:solidFill>
              </a:rPr>
              <a:t>Procedure to Implement</a:t>
            </a:r>
            <a:endParaRPr lang="en-CH" sz="3200" dirty="0">
              <a:solidFill>
                <a:srgbClr val="00B0F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898BF2-2772-4A81-8DA1-514CD9406042}"/>
              </a:ext>
            </a:extLst>
          </p:cNvPr>
          <p:cNvCxnSpPr/>
          <p:nvPr/>
        </p:nvCxnSpPr>
        <p:spPr>
          <a:xfrm>
            <a:off x="193183" y="700684"/>
            <a:ext cx="12492507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F641DAE-7AA1-CCC1-6A12-61345A1493A0}"/>
              </a:ext>
            </a:extLst>
          </p:cNvPr>
          <p:cNvSpPr txBox="1"/>
          <p:nvPr/>
        </p:nvSpPr>
        <p:spPr>
          <a:xfrm>
            <a:off x="284970" y="1324960"/>
            <a:ext cx="12638060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strike="sngStrike" dirty="0"/>
              <a:t>Create my branch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Modify </a:t>
            </a:r>
            <a:r>
              <a:rPr lang="en-US" sz="2400" dirty="0" err="1"/>
              <a:t>TimeDependentVariable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 put as JSON objects  complicated I do that later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Add the time dep var for me </a:t>
            </a:r>
            <a:r>
              <a:rPr lang="en-US" sz="2400" dirty="0" err="1"/>
              <a:t>admin_Daniele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test with this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strike="sngStrike" dirty="0">
                <a:sym typeface="Wingdings" panose="05000000000000000000" pitchFamily="2" charset="2"/>
              </a:rPr>
              <a:t>Change the model of absence Request -&gt;add </a:t>
            </a:r>
            <a:r>
              <a:rPr lang="en-US" sz="2400" strike="sngStrike" dirty="0" err="1">
                <a:sym typeface="Wingdings" panose="05000000000000000000" pitchFamily="2" charset="2"/>
              </a:rPr>
              <a:t>durationWorkHours</a:t>
            </a:r>
            <a:r>
              <a:rPr lang="en-US" sz="2400" strike="sngStrike" dirty="0">
                <a:sym typeface="Wingdings" panose="05000000000000000000" pitchFamily="2" charset="2"/>
              </a:rPr>
              <a:t> &amp; </a:t>
            </a:r>
            <a:r>
              <a:rPr lang="en-US" sz="2400" strike="sngStrike" dirty="0" err="1">
                <a:sym typeface="Wingdings" panose="05000000000000000000" pitchFamily="2" charset="2"/>
              </a:rPr>
              <a:t>durationWorkTimeFormatted</a:t>
            </a:r>
            <a:endParaRPr lang="en-US" sz="2400" strike="sngStrike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ym typeface="Wingdings" panose="05000000000000000000" pitchFamily="2" charset="2"/>
              </a:rPr>
              <a:t>Change the serializer of </a:t>
            </a:r>
            <a:r>
              <a:rPr lang="en-US" sz="2400" dirty="0" err="1">
                <a:sym typeface="Wingdings" panose="05000000000000000000" pitchFamily="2" charset="2"/>
              </a:rPr>
              <a:t>absenceRequest</a:t>
            </a:r>
            <a:r>
              <a:rPr lang="en-US" sz="2400" dirty="0">
                <a:sym typeface="Wingdings" panose="05000000000000000000" pitchFamily="2" charset="2"/>
              </a:rPr>
              <a:t> with the data validation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ym typeface="Wingdings" panose="05000000000000000000" pitchFamily="2" charset="2"/>
              </a:rPr>
              <a:t>Test via Postman also the notice given if problem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ym typeface="Wingdings" panose="05000000000000000000" pitchFamily="2" charset="2"/>
              </a:rPr>
              <a:t>Push to my branch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ym typeface="Wingdings" panose="05000000000000000000" pitchFamily="2" charset="2"/>
              </a:rPr>
              <a:t>Merge into master locally -&gt; push again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ym typeface="Wingdings" panose="05000000000000000000" pitchFamily="2" charset="2"/>
              </a:rPr>
              <a:t>Merge into master on GitLab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ym typeface="Wingdings" panose="05000000000000000000" pitchFamily="2" charset="2"/>
              </a:rPr>
              <a:t>Pull master and test again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ym typeface="Wingdings" panose="05000000000000000000" pitchFamily="2" charset="2"/>
              </a:rPr>
              <a:t>Tell Luka to push to Heroku and test from there</a:t>
            </a:r>
            <a:endParaRPr lang="en-CH" sz="2400" dirty="0"/>
          </a:p>
        </p:txBody>
      </p:sp>
    </p:spTree>
    <p:extLst>
      <p:ext uri="{BB962C8B-B14F-4D97-AF65-F5344CB8AC3E}">
        <p14:creationId xmlns:p14="http://schemas.microsoft.com/office/powerpoint/2010/main" val="417938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2714</TotalTime>
  <Words>1547</Words>
  <Application>Microsoft Office PowerPoint</Application>
  <PresentationFormat>Custom</PresentationFormat>
  <Paragraphs>185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HR Genie Backend Algorithm Compute the duration of the Absences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57 Humber Rd Thornaby Stockton-on-Tees TS17 8JF</dc:title>
  <dc:creator>Ernesto Pizza</dc:creator>
  <cp:lastModifiedBy>Daniele Scopece</cp:lastModifiedBy>
  <cp:revision>540</cp:revision>
  <dcterms:created xsi:type="dcterms:W3CDTF">2020-02-07T10:56:01Z</dcterms:created>
  <dcterms:modified xsi:type="dcterms:W3CDTF">2024-07-17T18:36:01Z</dcterms:modified>
</cp:coreProperties>
</file>